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28" r:id="rId2"/>
    <p:sldId id="330" r:id="rId3"/>
    <p:sldId id="331" r:id="rId4"/>
    <p:sldId id="273" r:id="rId5"/>
    <p:sldId id="317" r:id="rId6"/>
    <p:sldId id="320" r:id="rId7"/>
    <p:sldId id="321" r:id="rId8"/>
    <p:sldId id="326" r:id="rId9"/>
    <p:sldId id="325" r:id="rId10"/>
    <p:sldId id="322" r:id="rId11"/>
    <p:sldId id="323" r:id="rId12"/>
    <p:sldId id="332" r:id="rId13"/>
    <p:sldId id="333" r:id="rId14"/>
    <p:sldId id="336" r:id="rId15"/>
    <p:sldId id="337" r:id="rId16"/>
    <p:sldId id="338" r:id="rId17"/>
    <p:sldId id="342" r:id="rId18"/>
    <p:sldId id="343" r:id="rId19"/>
    <p:sldId id="276" r:id="rId20"/>
    <p:sldId id="32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LhS_oeWP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39" y="1680730"/>
            <a:ext cx="4500528" cy="4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19074" y="1643063"/>
            <a:ext cx="5762625" cy="484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Habeşistan’a ilk hicret eden kafilenin gayet iyi karşılandığını  haber alan </a:t>
            </a:r>
            <a:r>
              <a:rPr lang="tr-TR" sz="3400" dirty="0" err="1" smtClean="0"/>
              <a:t>Resûl</a:t>
            </a:r>
            <a:r>
              <a:rPr lang="tr-TR" sz="3400" dirty="0" smtClean="0"/>
              <a:t>-i </a:t>
            </a:r>
            <a:r>
              <a:rPr lang="tr-TR" sz="3400" dirty="0"/>
              <a:t>Ekrem Efendimiz, Mekke’de kalan </a:t>
            </a:r>
            <a:r>
              <a:rPr lang="tr-TR" sz="3400" dirty="0" smtClean="0"/>
              <a:t>Müslümanlara </a:t>
            </a:r>
            <a:r>
              <a:rPr lang="tr-TR" sz="3400" dirty="0"/>
              <a:t>da Habeşistan’a hicret etmelerini tavsiye </a:t>
            </a:r>
            <a:r>
              <a:rPr lang="tr-TR" sz="3400" dirty="0" smtClean="0"/>
              <a:t>buyurdu.</a:t>
            </a:r>
            <a:endParaRPr lang="tr-TR" sz="3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19074" y="242888"/>
            <a:ext cx="11653841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Habeşistan’a İkinci Hicret (616)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4" y="1643063"/>
            <a:ext cx="5600701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19074" y="1419820"/>
            <a:ext cx="5095876" cy="3837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Resûl</a:t>
            </a:r>
            <a:r>
              <a:rPr lang="tr-TR" sz="3200" dirty="0"/>
              <a:t>-i Ekrem’in amcası </a:t>
            </a:r>
            <a:r>
              <a:rPr lang="tr-TR" sz="3200" dirty="0" err="1"/>
              <a:t>Ebû</a:t>
            </a:r>
            <a:r>
              <a:rPr lang="tr-TR" sz="3200" dirty="0"/>
              <a:t> </a:t>
            </a:r>
            <a:r>
              <a:rPr lang="tr-TR" sz="3200" dirty="0" err="1"/>
              <a:t>Tâlib’in</a:t>
            </a:r>
            <a:r>
              <a:rPr lang="tr-TR" sz="3200" dirty="0"/>
              <a:t> oğlu Hz. Cafer’in baş­kanlığında Ha­beş ülkesine doğru yola çıkan ikinci kafile, önceki kafileden daha kalabalıktı</a:t>
            </a:r>
            <a:r>
              <a:rPr lang="tr-TR" sz="3200" dirty="0" smtClean="0"/>
              <a:t>.</a:t>
            </a:r>
            <a:r>
              <a:rPr lang="tr-TR" sz="3200" dirty="0"/>
              <a:t>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19074" y="171451"/>
            <a:ext cx="11710989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Daha kalabalık bir kafile ile Habeşistan yolunda…</a:t>
            </a:r>
            <a:endParaRPr lang="tr-TR" sz="36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00035" y="5543550"/>
            <a:ext cx="11630028" cy="131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On </a:t>
            </a:r>
            <a:r>
              <a:rPr lang="tr-TR" sz="2400" dirty="0"/>
              <a:t>tanesi kadın doksan iki kişilik bu topluluk da sağ </a:t>
            </a:r>
            <a:r>
              <a:rPr lang="tr-TR" sz="2400" dirty="0" err="1"/>
              <a:t>sâlim</a:t>
            </a:r>
            <a:r>
              <a:rPr lang="tr-TR" sz="2400" dirty="0"/>
              <a:t>, sırf dinlerini emni­yet altına almak, ibadetlerini huzur-u kalp ile ifa edebilmek gayesiyle Mekke’den ayrılıp Habeş ülkesine </a:t>
            </a:r>
            <a:r>
              <a:rPr lang="tr-TR" sz="2400" dirty="0" smtClean="0"/>
              <a:t>vardılar.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0" y="1419820"/>
            <a:ext cx="6441283" cy="38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4065" y="3244334"/>
            <a:ext cx="500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https://www.youtube.com/watch?v=TLhS_oeWPdU</a:t>
            </a:r>
          </a:p>
        </p:txBody>
      </p:sp>
      <p:pic>
        <p:nvPicPr>
          <p:cNvPr id="3" name="TLhS_oeWPd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5334000" y="0"/>
            <a:ext cx="6858000" cy="41840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Cafer-i Tayyar’ın buradaki konuşmasından ne gibi dersler çıkarabiliriz?</a:t>
            </a:r>
          </a:p>
          <a:p>
            <a:pPr algn="ctr"/>
            <a:r>
              <a:rPr lang="tr-TR" sz="3600" dirty="0" smtClean="0"/>
              <a:t>Düşünelim…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3" y="3502601"/>
            <a:ext cx="5112760" cy="38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İlk hicret nereye yapılmıştır?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1023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Habeşistan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4087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Habeşistan’a hicret eden heyetin başında kim vardı?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4290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Cafer b. </a:t>
            </a:r>
            <a:r>
              <a:rPr lang="tr-TR" sz="3600" dirty="0" err="1" smtClean="0"/>
              <a:t>Ebî</a:t>
            </a:r>
            <a:r>
              <a:rPr lang="tr-TR" sz="3600" dirty="0" smtClean="0"/>
              <a:t>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414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dirty="0" smtClean="0"/>
              <a:t>_ _ _ _ _ _ _ _ _ _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15513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26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30491" y="2533236"/>
            <a:ext cx="10363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HABEŞİSTAN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6277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41781" y="1906301"/>
            <a:ext cx="10993549" cy="129529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HABEŞİSTANA HİCRET (615)</a:t>
            </a:r>
            <a:endParaRPr lang="tr-TR" sz="96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66724" y="2000251"/>
            <a:ext cx="5514975" cy="4090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Mekke’deki baskı ve işkenceler bazı Müslümanlar için dayanılmaz hale gelince Habeşistan’a hicret ettiler.</a:t>
            </a:r>
            <a:endParaRPr lang="tr-TR" sz="36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00038" y="185738"/>
            <a:ext cx="11572875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Habeşistan’a Hicret (615)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250" r="1770" b="4998"/>
          <a:stretch/>
        </p:blipFill>
        <p:spPr>
          <a:xfrm>
            <a:off x="6170217" y="2000251"/>
            <a:ext cx="5574108" cy="40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88143" y="728665"/>
            <a:ext cx="5634039" cy="1871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Resûl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-i Ekrem Efendimiz, bir gün Müslümanlara, “Siz,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bâri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yer­yüzüne dağılın! Allah Teâlâ sizi yine bir araya getirir” dedi.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88143" y="2957513"/>
            <a:ext cx="5634039" cy="3533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chemeClr val="bg1"/>
                </a:solidFill>
                <a:latin typeface="+mj-lt"/>
              </a:rPr>
              <a:t>Sahabeler, “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Yâ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Re­sû­lal­lah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! Nereye gidelim?” diye sorunca da, eliy­le Habe­şistan’ın bulunduğu tarafı işaret ederek, “Siz Habeş ülke­sine gitseniz iyi olur! Habeş hükümdarının yanında hiç kimse zulme uğramaz. Orası doğruluk yur­dudur. Umulur ki Allah, sizi orada ferahlığa kavuşturur” buyurdu.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728665"/>
            <a:ext cx="5862637" cy="57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71451" y="157163"/>
            <a:ext cx="6022182" cy="304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bg1"/>
                </a:solidFill>
                <a:latin typeface="+mj-lt"/>
              </a:rPr>
              <a:t>Resûl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-i Kibriya’nın bu müsaade ve tavsiyeleri üzerine ilk olarak onu erkek beşi kadın on beş kişilik bir Müslüman kafilesi,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Habeş yollarına revan oldular.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157163"/>
            <a:ext cx="5448299" cy="470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Yuvarlatılmış Dikdörtgen 5"/>
          <p:cNvSpPr/>
          <p:nvPr/>
        </p:nvSpPr>
        <p:spPr>
          <a:xfrm>
            <a:off x="171451" y="3314700"/>
            <a:ext cx="6022182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+mj-lt"/>
              </a:rPr>
              <a:t>Bu kafilenin tek gayesi Dinlerini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ve inançlarını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korumaktı.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71451" y="5043488"/>
            <a:ext cx="11749085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B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u mukaddes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bir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gaye uğruna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yerlerini, yurtlarını, bağ ve bahçelerini, anne ve ba­balarını, akraba ve komşularını terk ederek, yabancı bir diyara doğru gizlice yola koyuldular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9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4781550" cy="5772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085850"/>
            <a:ext cx="7410450" cy="577215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0" y="0"/>
            <a:ext cx="1219200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+mj-lt"/>
              </a:rPr>
              <a:t>Bu </a:t>
            </a:r>
            <a:r>
              <a:rPr lang="tr-TR" sz="3000" dirty="0">
                <a:solidFill>
                  <a:schemeClr val="bg1"/>
                </a:solidFill>
                <a:latin typeface="+mj-lt"/>
              </a:rPr>
              <a:t>ilk muhacirler Kızıldeniz yoluyla Habeşistan’a ulaştılar  ve Habeş </a:t>
            </a:r>
            <a:r>
              <a:rPr lang="tr-TR" sz="3000" dirty="0" err="1">
                <a:solidFill>
                  <a:schemeClr val="bg1"/>
                </a:solidFill>
                <a:latin typeface="+mj-lt"/>
              </a:rPr>
              <a:t>Necâşîsi</a:t>
            </a:r>
            <a:r>
              <a:rPr lang="tr-TR" sz="3000" dirty="0">
                <a:solidFill>
                  <a:schemeClr val="bg1"/>
                </a:solidFill>
                <a:latin typeface="+mj-lt"/>
              </a:rPr>
              <a:t> tara­fından gayet güzel karşılandılar</a:t>
            </a:r>
            <a:r>
              <a:rPr lang="tr-TR" sz="3000" dirty="0" smtClean="0">
                <a:solidFill>
                  <a:schemeClr val="bg1"/>
                </a:solidFill>
                <a:latin typeface="+mj-lt"/>
              </a:rPr>
              <a:t>.</a:t>
            </a:r>
            <a:endParaRPr lang="tr-TR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3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1507</TotalTime>
  <Words>322</Words>
  <Application>Microsoft Office PowerPoint</Application>
  <PresentationFormat>Geniş ekran</PresentationFormat>
  <Paragraphs>29</Paragraphs>
  <Slides>20</Slides>
  <Notes>0</Notes>
  <HiddenSlides>1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Gill Sans MT</vt:lpstr>
      <vt:lpstr>Wingdings</vt:lpstr>
      <vt:lpstr>Wingdings 2</vt:lpstr>
      <vt:lpstr>Kar Payı</vt:lpstr>
      <vt:lpstr>PowerPoint Sunusu</vt:lpstr>
      <vt:lpstr>PowerPoint Sunusu</vt:lpstr>
      <vt:lpstr>PowerPoint Sunusu</vt:lpstr>
      <vt:lpstr>HABEŞİSTANA HİCRET (615)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126</cp:revision>
  <dcterms:created xsi:type="dcterms:W3CDTF">2015-06-14T13:49:11Z</dcterms:created>
  <dcterms:modified xsi:type="dcterms:W3CDTF">2019-09-06T22:31:31Z</dcterms:modified>
</cp:coreProperties>
</file>