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55" r:id="rId2"/>
    <p:sldId id="356" r:id="rId3"/>
    <p:sldId id="357" r:id="rId4"/>
    <p:sldId id="358" r:id="rId5"/>
    <p:sldId id="273" r:id="rId6"/>
    <p:sldId id="347" r:id="rId7"/>
    <p:sldId id="348" r:id="rId8"/>
    <p:sldId id="349" r:id="rId9"/>
    <p:sldId id="337" r:id="rId10"/>
    <p:sldId id="340" r:id="rId11"/>
    <p:sldId id="341" r:id="rId12"/>
    <p:sldId id="350" r:id="rId13"/>
    <p:sldId id="351" r:id="rId14"/>
    <p:sldId id="352" r:id="rId15"/>
    <p:sldId id="359" r:id="rId16"/>
    <p:sldId id="360" r:id="rId17"/>
    <p:sldId id="364" r:id="rId18"/>
    <p:sldId id="361" r:id="rId19"/>
    <p:sldId id="363" r:id="rId20"/>
    <p:sldId id="362" r:id="rId21"/>
    <p:sldId id="374" r:id="rId22"/>
    <p:sldId id="368" r:id="rId23"/>
    <p:sldId id="369" r:id="rId24"/>
    <p:sldId id="371" r:id="rId25"/>
    <p:sldId id="372" r:id="rId26"/>
    <p:sldId id="276" r:id="rId27"/>
    <p:sldId id="353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183B4-0759-4211-8864-AF26E7ED8A0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76CC450-8063-491D-90C9-20F0BA51FAFC}">
      <dgm:prSet phldrT="[Metin]"/>
      <dgm:spPr/>
      <dgm:t>
        <a:bodyPr/>
        <a:lstStyle/>
        <a:p>
          <a:r>
            <a:rPr lang="tr-TR" dirty="0" err="1" smtClean="0"/>
            <a:t>Taif</a:t>
          </a:r>
          <a:r>
            <a:rPr lang="tr-TR" dirty="0" smtClean="0"/>
            <a:t> yolculuğu </a:t>
          </a:r>
          <a:endParaRPr lang="tr-TR" dirty="0"/>
        </a:p>
      </dgm:t>
    </dgm:pt>
    <dgm:pt modelId="{198FF41F-DF91-46F6-A059-7168AEF9CFFC}" type="parTrans" cxnId="{FE3639B1-3972-4B6E-9532-46B11EDF4BAC}">
      <dgm:prSet/>
      <dgm:spPr/>
      <dgm:t>
        <a:bodyPr/>
        <a:lstStyle/>
        <a:p>
          <a:endParaRPr lang="tr-TR"/>
        </a:p>
      </dgm:t>
    </dgm:pt>
    <dgm:pt modelId="{1AD2810B-8901-49C5-8337-1FC533C97A19}" type="sibTrans" cxnId="{FE3639B1-3972-4B6E-9532-46B11EDF4BAC}">
      <dgm:prSet/>
      <dgm:spPr/>
      <dgm:t>
        <a:bodyPr/>
        <a:lstStyle/>
        <a:p>
          <a:endParaRPr lang="tr-TR"/>
        </a:p>
      </dgm:t>
    </dgm:pt>
    <dgm:pt modelId="{3CB77188-125E-4E45-9B4E-4F68922BEAA8}">
      <dgm:prSet phldrT="[Metin]"/>
      <dgm:spPr/>
      <dgm:t>
        <a:bodyPr/>
        <a:lstStyle/>
        <a:p>
          <a:r>
            <a:rPr lang="tr-TR" dirty="0" smtClean="0"/>
            <a:t>Her şeye rağmen Tebliğin önemi</a:t>
          </a:r>
          <a:endParaRPr lang="tr-TR" dirty="0"/>
        </a:p>
      </dgm:t>
    </dgm:pt>
    <dgm:pt modelId="{A1612E04-66DF-4FE6-9642-CB56DF916977}" type="parTrans" cxnId="{CA1F4E37-C3BA-4BD4-A1DA-65B0756C8C0C}">
      <dgm:prSet/>
      <dgm:spPr/>
      <dgm:t>
        <a:bodyPr/>
        <a:lstStyle/>
        <a:p>
          <a:endParaRPr lang="tr-TR"/>
        </a:p>
      </dgm:t>
    </dgm:pt>
    <dgm:pt modelId="{2E4E6C71-F9A7-4056-B5D9-E98C7C8D7146}" type="sibTrans" cxnId="{CA1F4E37-C3BA-4BD4-A1DA-65B0756C8C0C}">
      <dgm:prSet/>
      <dgm:spPr/>
      <dgm:t>
        <a:bodyPr/>
        <a:lstStyle/>
        <a:p>
          <a:endParaRPr lang="tr-TR"/>
        </a:p>
      </dgm:t>
    </dgm:pt>
    <dgm:pt modelId="{1F1A6036-FAF9-471C-89AC-168A7EA1EF09}">
      <dgm:prSet phldrT="[Metin]"/>
      <dgm:spPr/>
      <dgm:t>
        <a:bodyPr/>
        <a:lstStyle/>
        <a:p>
          <a:r>
            <a:rPr lang="tr-TR" dirty="0" smtClean="0"/>
            <a:t>Sabır ve Merhamet</a:t>
          </a:r>
          <a:endParaRPr lang="tr-TR" dirty="0"/>
        </a:p>
      </dgm:t>
    </dgm:pt>
    <dgm:pt modelId="{0F51AAB3-5FAF-40CA-ADE7-D0DF7DE3A88E}" type="parTrans" cxnId="{A42065FC-391C-4222-A624-1529B1A4D05D}">
      <dgm:prSet/>
      <dgm:spPr/>
      <dgm:t>
        <a:bodyPr/>
        <a:lstStyle/>
        <a:p>
          <a:endParaRPr lang="tr-TR"/>
        </a:p>
      </dgm:t>
    </dgm:pt>
    <dgm:pt modelId="{AA93C2EF-8D3B-40AC-9197-B27831AB289E}" type="sibTrans" cxnId="{A42065FC-391C-4222-A624-1529B1A4D05D}">
      <dgm:prSet/>
      <dgm:spPr/>
      <dgm:t>
        <a:bodyPr/>
        <a:lstStyle/>
        <a:p>
          <a:endParaRPr lang="tr-TR"/>
        </a:p>
      </dgm:t>
    </dgm:pt>
    <dgm:pt modelId="{2E03E376-D457-49E2-8FDA-8202F25FA30A}">
      <dgm:prSet phldrT="[Metin]"/>
      <dgm:spPr/>
      <dgm:t>
        <a:bodyPr/>
        <a:lstStyle/>
        <a:p>
          <a:r>
            <a:rPr lang="tr-TR" dirty="0" smtClean="0"/>
            <a:t>Kararlılık</a:t>
          </a:r>
          <a:endParaRPr lang="tr-TR" dirty="0"/>
        </a:p>
      </dgm:t>
    </dgm:pt>
    <dgm:pt modelId="{3F0FBF27-6D0D-48A3-9CAC-C4B807652434}" type="parTrans" cxnId="{DEE9BFB4-3EBA-419A-9493-D7894A4DD097}">
      <dgm:prSet/>
      <dgm:spPr/>
      <dgm:t>
        <a:bodyPr/>
        <a:lstStyle/>
        <a:p>
          <a:endParaRPr lang="tr-TR"/>
        </a:p>
      </dgm:t>
    </dgm:pt>
    <dgm:pt modelId="{C1092192-B10D-4AC6-B987-963E238A9212}" type="sibTrans" cxnId="{DEE9BFB4-3EBA-419A-9493-D7894A4DD097}">
      <dgm:prSet/>
      <dgm:spPr/>
      <dgm:t>
        <a:bodyPr/>
        <a:lstStyle/>
        <a:p>
          <a:endParaRPr lang="tr-TR"/>
        </a:p>
      </dgm:t>
    </dgm:pt>
    <dgm:pt modelId="{57E6743C-94A3-4107-84FF-79DBA708B622}">
      <dgm:prSet phldrT="[Metin]"/>
      <dgm:spPr/>
      <dgm:t>
        <a:bodyPr/>
        <a:lstStyle/>
        <a:p>
          <a:r>
            <a:rPr lang="tr-TR" dirty="0" smtClean="0"/>
            <a:t>Tevekkül, azim ve ümit var olmak</a:t>
          </a:r>
          <a:endParaRPr lang="tr-TR" dirty="0"/>
        </a:p>
      </dgm:t>
    </dgm:pt>
    <dgm:pt modelId="{384DB5C3-6551-4897-8467-7D4336AC0599}" type="parTrans" cxnId="{4DDB3F42-3BFA-4DC1-929B-B8F8BC75BE77}">
      <dgm:prSet/>
      <dgm:spPr/>
      <dgm:t>
        <a:bodyPr/>
        <a:lstStyle/>
        <a:p>
          <a:endParaRPr lang="tr-TR"/>
        </a:p>
      </dgm:t>
    </dgm:pt>
    <dgm:pt modelId="{36085443-82FB-44EB-99E1-C66814EE0197}" type="sibTrans" cxnId="{4DDB3F42-3BFA-4DC1-929B-B8F8BC75BE77}">
      <dgm:prSet/>
      <dgm:spPr/>
      <dgm:t>
        <a:bodyPr/>
        <a:lstStyle/>
        <a:p>
          <a:endParaRPr lang="tr-TR"/>
        </a:p>
      </dgm:t>
    </dgm:pt>
    <dgm:pt modelId="{9CC05F41-1128-4A14-AECA-B2EC06C9F7E6}" type="pres">
      <dgm:prSet presAssocID="{1FF183B4-0759-4211-8864-AF26E7ED8A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32B219-FBA2-43B6-BD56-094D694E8619}" type="pres">
      <dgm:prSet presAssocID="{876CC450-8063-491D-90C9-20F0BA51FAFC}" presName="centerShape" presStyleLbl="node0" presStyleIdx="0" presStyleCnt="1" custScaleX="131884" custScaleY="114360"/>
      <dgm:spPr/>
      <dgm:t>
        <a:bodyPr/>
        <a:lstStyle/>
        <a:p>
          <a:endParaRPr lang="tr-TR"/>
        </a:p>
      </dgm:t>
    </dgm:pt>
    <dgm:pt modelId="{D7BD8D50-73CE-40EC-A7ED-967A93D6FFF3}" type="pres">
      <dgm:prSet presAssocID="{A1612E04-66DF-4FE6-9642-CB56DF916977}" presName="Name9" presStyleLbl="parChTrans1D2" presStyleIdx="0" presStyleCnt="4"/>
      <dgm:spPr/>
      <dgm:t>
        <a:bodyPr/>
        <a:lstStyle/>
        <a:p>
          <a:endParaRPr lang="tr-TR"/>
        </a:p>
      </dgm:t>
    </dgm:pt>
    <dgm:pt modelId="{F8C2F809-B47A-4A47-8EE8-8F767413EE0E}" type="pres">
      <dgm:prSet presAssocID="{A1612E04-66DF-4FE6-9642-CB56DF916977}" presName="connTx" presStyleLbl="parChTrans1D2" presStyleIdx="0" presStyleCnt="4"/>
      <dgm:spPr/>
      <dgm:t>
        <a:bodyPr/>
        <a:lstStyle/>
        <a:p>
          <a:endParaRPr lang="tr-TR"/>
        </a:p>
      </dgm:t>
    </dgm:pt>
    <dgm:pt modelId="{0EF1C93A-E7F8-412D-B343-6E8125AFA9E7}" type="pres">
      <dgm:prSet presAssocID="{3CB77188-125E-4E45-9B4E-4F68922BEAA8}" presName="node" presStyleLbl="node1" presStyleIdx="0" presStyleCnt="4" custScaleX="226247" custScaleY="1143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B4DAAB-A708-46CB-96AB-4749DCB0BC6B}" type="pres">
      <dgm:prSet presAssocID="{0F51AAB3-5FAF-40CA-ADE7-D0DF7DE3A88E}" presName="Name9" presStyleLbl="parChTrans1D2" presStyleIdx="1" presStyleCnt="4"/>
      <dgm:spPr/>
      <dgm:t>
        <a:bodyPr/>
        <a:lstStyle/>
        <a:p>
          <a:endParaRPr lang="tr-TR"/>
        </a:p>
      </dgm:t>
    </dgm:pt>
    <dgm:pt modelId="{F58B845A-8BCD-4B68-BFD6-DA4A516CB5D1}" type="pres">
      <dgm:prSet presAssocID="{0F51AAB3-5FAF-40CA-ADE7-D0DF7DE3A88E}" presName="connTx" presStyleLbl="parChTrans1D2" presStyleIdx="1" presStyleCnt="4"/>
      <dgm:spPr/>
      <dgm:t>
        <a:bodyPr/>
        <a:lstStyle/>
        <a:p>
          <a:endParaRPr lang="tr-TR"/>
        </a:p>
      </dgm:t>
    </dgm:pt>
    <dgm:pt modelId="{492D1565-4812-419E-BE67-596305D065EA}" type="pres">
      <dgm:prSet presAssocID="{1F1A6036-FAF9-471C-89AC-168A7EA1EF09}" presName="node" presStyleLbl="node1" presStyleIdx="1" presStyleCnt="4" custScaleX="242519" custScaleY="114360" custRadScaleRad="182397" custRadScaleInc="23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43C784-1D66-4821-8521-A815FD26C47F}" type="pres">
      <dgm:prSet presAssocID="{3F0FBF27-6D0D-48A3-9CAC-C4B807652434}" presName="Name9" presStyleLbl="parChTrans1D2" presStyleIdx="2" presStyleCnt="4"/>
      <dgm:spPr/>
      <dgm:t>
        <a:bodyPr/>
        <a:lstStyle/>
        <a:p>
          <a:endParaRPr lang="tr-TR"/>
        </a:p>
      </dgm:t>
    </dgm:pt>
    <dgm:pt modelId="{2E1A3792-AFAF-4C8E-981B-9686ED7E2BA4}" type="pres">
      <dgm:prSet presAssocID="{3F0FBF27-6D0D-48A3-9CAC-C4B807652434}" presName="connTx" presStyleLbl="parChTrans1D2" presStyleIdx="2" presStyleCnt="4"/>
      <dgm:spPr/>
      <dgm:t>
        <a:bodyPr/>
        <a:lstStyle/>
        <a:p>
          <a:endParaRPr lang="tr-TR"/>
        </a:p>
      </dgm:t>
    </dgm:pt>
    <dgm:pt modelId="{8F8BA949-2EAF-4A9A-87B9-12D89B6773A1}" type="pres">
      <dgm:prSet presAssocID="{2E03E376-D457-49E2-8FDA-8202F25FA30A}" presName="node" presStyleLbl="node1" presStyleIdx="2" presStyleCnt="4" custScaleX="216050" custScaleY="1143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ABF899-1934-43FD-A740-1DC93E7F7DAE}" type="pres">
      <dgm:prSet presAssocID="{384DB5C3-6551-4897-8467-7D4336AC0599}" presName="Name9" presStyleLbl="parChTrans1D2" presStyleIdx="3" presStyleCnt="4"/>
      <dgm:spPr/>
      <dgm:t>
        <a:bodyPr/>
        <a:lstStyle/>
        <a:p>
          <a:endParaRPr lang="tr-TR"/>
        </a:p>
      </dgm:t>
    </dgm:pt>
    <dgm:pt modelId="{C0BA378B-2490-40FE-90D9-CD681198FCC5}" type="pres">
      <dgm:prSet presAssocID="{384DB5C3-6551-4897-8467-7D4336AC0599}" presName="connTx" presStyleLbl="parChTrans1D2" presStyleIdx="3" presStyleCnt="4"/>
      <dgm:spPr/>
      <dgm:t>
        <a:bodyPr/>
        <a:lstStyle/>
        <a:p>
          <a:endParaRPr lang="tr-TR"/>
        </a:p>
      </dgm:t>
    </dgm:pt>
    <dgm:pt modelId="{3EB6655B-F546-4C5D-AD0C-5EB2375CF328}" type="pres">
      <dgm:prSet presAssocID="{57E6743C-94A3-4107-84FF-79DBA708B622}" presName="node" presStyleLbl="node1" presStyleIdx="3" presStyleCnt="4" custScaleX="227071" custScaleY="114360" custRadScaleRad="154415" custRadScaleInc="-36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5E9BBE-67A3-4278-9930-05AA94064FD7}" type="presOf" srcId="{3CB77188-125E-4E45-9B4E-4F68922BEAA8}" destId="{0EF1C93A-E7F8-412D-B343-6E8125AFA9E7}" srcOrd="0" destOrd="0" presId="urn:microsoft.com/office/officeart/2005/8/layout/radial1"/>
    <dgm:cxn modelId="{61727756-C124-4F68-87BA-EE82589D3951}" type="presOf" srcId="{3F0FBF27-6D0D-48A3-9CAC-C4B807652434}" destId="{D643C784-1D66-4821-8521-A815FD26C47F}" srcOrd="0" destOrd="0" presId="urn:microsoft.com/office/officeart/2005/8/layout/radial1"/>
    <dgm:cxn modelId="{D5CF7DBA-A967-4EDC-8FEC-72848C23A05C}" type="presOf" srcId="{0F51AAB3-5FAF-40CA-ADE7-D0DF7DE3A88E}" destId="{F58B845A-8BCD-4B68-BFD6-DA4A516CB5D1}" srcOrd="1" destOrd="0" presId="urn:microsoft.com/office/officeart/2005/8/layout/radial1"/>
    <dgm:cxn modelId="{FE3639B1-3972-4B6E-9532-46B11EDF4BAC}" srcId="{1FF183B4-0759-4211-8864-AF26E7ED8A04}" destId="{876CC450-8063-491D-90C9-20F0BA51FAFC}" srcOrd="0" destOrd="0" parTransId="{198FF41F-DF91-46F6-A059-7168AEF9CFFC}" sibTransId="{1AD2810B-8901-49C5-8337-1FC533C97A19}"/>
    <dgm:cxn modelId="{45ABF570-8EFF-461C-A539-223FD4218A34}" type="presOf" srcId="{A1612E04-66DF-4FE6-9642-CB56DF916977}" destId="{D7BD8D50-73CE-40EC-A7ED-967A93D6FFF3}" srcOrd="0" destOrd="0" presId="urn:microsoft.com/office/officeart/2005/8/layout/radial1"/>
    <dgm:cxn modelId="{23BADA1B-3487-4AE3-8054-E6CDD66625DF}" type="presOf" srcId="{1FF183B4-0759-4211-8864-AF26E7ED8A04}" destId="{9CC05F41-1128-4A14-AECA-B2EC06C9F7E6}" srcOrd="0" destOrd="0" presId="urn:microsoft.com/office/officeart/2005/8/layout/radial1"/>
    <dgm:cxn modelId="{4CA42DBD-51FF-4375-9700-5302BBE262FE}" type="presOf" srcId="{384DB5C3-6551-4897-8467-7D4336AC0599}" destId="{1AABF899-1934-43FD-A740-1DC93E7F7DAE}" srcOrd="0" destOrd="0" presId="urn:microsoft.com/office/officeart/2005/8/layout/radial1"/>
    <dgm:cxn modelId="{5F4B4F78-301F-479B-94A3-505143B1AEB2}" type="presOf" srcId="{876CC450-8063-491D-90C9-20F0BA51FAFC}" destId="{CF32B219-FBA2-43B6-BD56-094D694E8619}" srcOrd="0" destOrd="0" presId="urn:microsoft.com/office/officeart/2005/8/layout/radial1"/>
    <dgm:cxn modelId="{8F5A1776-D46B-444F-9AF6-421E991AF77C}" type="presOf" srcId="{3F0FBF27-6D0D-48A3-9CAC-C4B807652434}" destId="{2E1A3792-AFAF-4C8E-981B-9686ED7E2BA4}" srcOrd="1" destOrd="0" presId="urn:microsoft.com/office/officeart/2005/8/layout/radial1"/>
    <dgm:cxn modelId="{FA42CE12-DB35-42BF-9C0A-7B9CC91AC99F}" type="presOf" srcId="{1F1A6036-FAF9-471C-89AC-168A7EA1EF09}" destId="{492D1565-4812-419E-BE67-596305D065EA}" srcOrd="0" destOrd="0" presId="urn:microsoft.com/office/officeart/2005/8/layout/radial1"/>
    <dgm:cxn modelId="{31F94954-AA96-41E5-8C68-294BEB6D1271}" type="presOf" srcId="{2E03E376-D457-49E2-8FDA-8202F25FA30A}" destId="{8F8BA949-2EAF-4A9A-87B9-12D89B6773A1}" srcOrd="0" destOrd="0" presId="urn:microsoft.com/office/officeart/2005/8/layout/radial1"/>
    <dgm:cxn modelId="{A42065FC-391C-4222-A624-1529B1A4D05D}" srcId="{876CC450-8063-491D-90C9-20F0BA51FAFC}" destId="{1F1A6036-FAF9-471C-89AC-168A7EA1EF09}" srcOrd="1" destOrd="0" parTransId="{0F51AAB3-5FAF-40CA-ADE7-D0DF7DE3A88E}" sibTransId="{AA93C2EF-8D3B-40AC-9197-B27831AB289E}"/>
    <dgm:cxn modelId="{4DDB3F42-3BFA-4DC1-929B-B8F8BC75BE77}" srcId="{876CC450-8063-491D-90C9-20F0BA51FAFC}" destId="{57E6743C-94A3-4107-84FF-79DBA708B622}" srcOrd="3" destOrd="0" parTransId="{384DB5C3-6551-4897-8467-7D4336AC0599}" sibTransId="{36085443-82FB-44EB-99E1-C66814EE0197}"/>
    <dgm:cxn modelId="{DEE9BFB4-3EBA-419A-9493-D7894A4DD097}" srcId="{876CC450-8063-491D-90C9-20F0BA51FAFC}" destId="{2E03E376-D457-49E2-8FDA-8202F25FA30A}" srcOrd="2" destOrd="0" parTransId="{3F0FBF27-6D0D-48A3-9CAC-C4B807652434}" sibTransId="{C1092192-B10D-4AC6-B987-963E238A9212}"/>
    <dgm:cxn modelId="{92DED158-9F90-4040-AFF4-63B8D7B630B1}" type="presOf" srcId="{0F51AAB3-5FAF-40CA-ADE7-D0DF7DE3A88E}" destId="{C3B4DAAB-A708-46CB-96AB-4749DCB0BC6B}" srcOrd="0" destOrd="0" presId="urn:microsoft.com/office/officeart/2005/8/layout/radial1"/>
    <dgm:cxn modelId="{F1DF480D-2569-4497-B126-6A12A592FBB6}" type="presOf" srcId="{384DB5C3-6551-4897-8467-7D4336AC0599}" destId="{C0BA378B-2490-40FE-90D9-CD681198FCC5}" srcOrd="1" destOrd="0" presId="urn:microsoft.com/office/officeart/2005/8/layout/radial1"/>
    <dgm:cxn modelId="{26F6CE1E-CB7B-4E44-9DE8-2D61525DE4C6}" type="presOf" srcId="{A1612E04-66DF-4FE6-9642-CB56DF916977}" destId="{F8C2F809-B47A-4A47-8EE8-8F767413EE0E}" srcOrd="1" destOrd="0" presId="urn:microsoft.com/office/officeart/2005/8/layout/radial1"/>
    <dgm:cxn modelId="{CA1F4E37-C3BA-4BD4-A1DA-65B0756C8C0C}" srcId="{876CC450-8063-491D-90C9-20F0BA51FAFC}" destId="{3CB77188-125E-4E45-9B4E-4F68922BEAA8}" srcOrd="0" destOrd="0" parTransId="{A1612E04-66DF-4FE6-9642-CB56DF916977}" sibTransId="{2E4E6C71-F9A7-4056-B5D9-E98C7C8D7146}"/>
    <dgm:cxn modelId="{1D435D3E-894A-4673-8BD4-D1107F58875F}" type="presOf" srcId="{57E6743C-94A3-4107-84FF-79DBA708B622}" destId="{3EB6655B-F546-4C5D-AD0C-5EB2375CF328}" srcOrd="0" destOrd="0" presId="urn:microsoft.com/office/officeart/2005/8/layout/radial1"/>
    <dgm:cxn modelId="{9EE355D8-A34B-4617-A571-1DB506AFE0E2}" type="presParOf" srcId="{9CC05F41-1128-4A14-AECA-B2EC06C9F7E6}" destId="{CF32B219-FBA2-43B6-BD56-094D694E8619}" srcOrd="0" destOrd="0" presId="urn:microsoft.com/office/officeart/2005/8/layout/radial1"/>
    <dgm:cxn modelId="{ACECEC9F-9486-4C43-9D6D-B7C23FD006A2}" type="presParOf" srcId="{9CC05F41-1128-4A14-AECA-B2EC06C9F7E6}" destId="{D7BD8D50-73CE-40EC-A7ED-967A93D6FFF3}" srcOrd="1" destOrd="0" presId="urn:microsoft.com/office/officeart/2005/8/layout/radial1"/>
    <dgm:cxn modelId="{F3436E60-4B1E-464A-AA64-C61D0AA8B449}" type="presParOf" srcId="{D7BD8D50-73CE-40EC-A7ED-967A93D6FFF3}" destId="{F8C2F809-B47A-4A47-8EE8-8F767413EE0E}" srcOrd="0" destOrd="0" presId="urn:microsoft.com/office/officeart/2005/8/layout/radial1"/>
    <dgm:cxn modelId="{D58AA88F-09DC-48BB-B0B3-AEE765B57CEC}" type="presParOf" srcId="{9CC05F41-1128-4A14-AECA-B2EC06C9F7E6}" destId="{0EF1C93A-E7F8-412D-B343-6E8125AFA9E7}" srcOrd="2" destOrd="0" presId="urn:microsoft.com/office/officeart/2005/8/layout/radial1"/>
    <dgm:cxn modelId="{E778CBC7-FDB5-40BD-B4BC-A2993768E5D5}" type="presParOf" srcId="{9CC05F41-1128-4A14-AECA-B2EC06C9F7E6}" destId="{C3B4DAAB-A708-46CB-96AB-4749DCB0BC6B}" srcOrd="3" destOrd="0" presId="urn:microsoft.com/office/officeart/2005/8/layout/radial1"/>
    <dgm:cxn modelId="{E1EDB33B-DA5A-4269-8E20-071DCF31BB07}" type="presParOf" srcId="{C3B4DAAB-A708-46CB-96AB-4749DCB0BC6B}" destId="{F58B845A-8BCD-4B68-BFD6-DA4A516CB5D1}" srcOrd="0" destOrd="0" presId="urn:microsoft.com/office/officeart/2005/8/layout/radial1"/>
    <dgm:cxn modelId="{3AAC3F62-23C3-4876-B1F1-23D92862BF04}" type="presParOf" srcId="{9CC05F41-1128-4A14-AECA-B2EC06C9F7E6}" destId="{492D1565-4812-419E-BE67-596305D065EA}" srcOrd="4" destOrd="0" presId="urn:microsoft.com/office/officeart/2005/8/layout/radial1"/>
    <dgm:cxn modelId="{5C6A0214-C98D-4363-87B6-1BBDF3EE4E11}" type="presParOf" srcId="{9CC05F41-1128-4A14-AECA-B2EC06C9F7E6}" destId="{D643C784-1D66-4821-8521-A815FD26C47F}" srcOrd="5" destOrd="0" presId="urn:microsoft.com/office/officeart/2005/8/layout/radial1"/>
    <dgm:cxn modelId="{1B71B185-F777-453A-906A-59924536242E}" type="presParOf" srcId="{D643C784-1D66-4821-8521-A815FD26C47F}" destId="{2E1A3792-AFAF-4C8E-981B-9686ED7E2BA4}" srcOrd="0" destOrd="0" presId="urn:microsoft.com/office/officeart/2005/8/layout/radial1"/>
    <dgm:cxn modelId="{3E497B49-1282-45C3-A217-B5B3B5F4CA27}" type="presParOf" srcId="{9CC05F41-1128-4A14-AECA-B2EC06C9F7E6}" destId="{8F8BA949-2EAF-4A9A-87B9-12D89B6773A1}" srcOrd="6" destOrd="0" presId="urn:microsoft.com/office/officeart/2005/8/layout/radial1"/>
    <dgm:cxn modelId="{0FD5CB2C-7E18-46BC-90F3-FFF5367D517E}" type="presParOf" srcId="{9CC05F41-1128-4A14-AECA-B2EC06C9F7E6}" destId="{1AABF899-1934-43FD-A740-1DC93E7F7DAE}" srcOrd="7" destOrd="0" presId="urn:microsoft.com/office/officeart/2005/8/layout/radial1"/>
    <dgm:cxn modelId="{2AB4B772-85D9-43A2-BF1E-047689B75897}" type="presParOf" srcId="{1AABF899-1934-43FD-A740-1DC93E7F7DAE}" destId="{C0BA378B-2490-40FE-90D9-CD681198FCC5}" srcOrd="0" destOrd="0" presId="urn:microsoft.com/office/officeart/2005/8/layout/radial1"/>
    <dgm:cxn modelId="{AB937B89-BF37-4656-A293-ADEFB5D0FA88}" type="presParOf" srcId="{9CC05F41-1128-4A14-AECA-B2EC06C9F7E6}" destId="{3EB6655B-F546-4C5D-AD0C-5EB2375CF32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2B219-FBA2-43B6-BD56-094D694E8619}">
      <dsp:nvSpPr>
        <dsp:cNvPr id="0" name=""/>
        <dsp:cNvSpPr/>
      </dsp:nvSpPr>
      <dsp:spPr>
        <a:xfrm>
          <a:off x="4768311" y="2341422"/>
          <a:ext cx="2508464" cy="2175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err="1" smtClean="0"/>
            <a:t>Taif</a:t>
          </a:r>
          <a:r>
            <a:rPr lang="tr-TR" sz="3400" kern="1200" dirty="0" smtClean="0"/>
            <a:t> yolculuğu </a:t>
          </a:r>
          <a:endParaRPr lang="tr-TR" sz="3400" kern="1200" dirty="0"/>
        </a:p>
      </dsp:txBody>
      <dsp:txXfrm>
        <a:off x="5135667" y="2659966"/>
        <a:ext cx="1773752" cy="1538066"/>
      </dsp:txXfrm>
    </dsp:sp>
    <dsp:sp modelId="{D7BD8D50-73CE-40EC-A7ED-967A93D6FFF3}">
      <dsp:nvSpPr>
        <dsp:cNvPr id="0" name=""/>
        <dsp:cNvSpPr/>
      </dsp:nvSpPr>
      <dsp:spPr>
        <a:xfrm rot="16200000">
          <a:off x="5873799" y="2178638"/>
          <a:ext cx="29748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297488" y="140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015106" y="2185241"/>
        <a:ext cx="14874" cy="14874"/>
      </dsp:txXfrm>
    </dsp:sp>
    <dsp:sp modelId="{0EF1C93A-E7F8-412D-B343-6E8125AFA9E7}">
      <dsp:nvSpPr>
        <dsp:cNvPr id="0" name=""/>
        <dsp:cNvSpPr/>
      </dsp:nvSpPr>
      <dsp:spPr>
        <a:xfrm>
          <a:off x="3870908" y="-131219"/>
          <a:ext cx="4303270" cy="2175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Her şeye rağmen Tebliğin önemi</a:t>
          </a:r>
          <a:endParaRPr lang="tr-TR" sz="3100" kern="1200" dirty="0"/>
        </a:p>
      </dsp:txBody>
      <dsp:txXfrm>
        <a:off x="4501107" y="187325"/>
        <a:ext cx="3042872" cy="1538066"/>
      </dsp:txXfrm>
    </dsp:sp>
    <dsp:sp modelId="{C3B4DAAB-A708-46CB-96AB-4749DCB0BC6B}">
      <dsp:nvSpPr>
        <dsp:cNvPr id="0" name=""/>
        <dsp:cNvSpPr/>
      </dsp:nvSpPr>
      <dsp:spPr>
        <a:xfrm rot="73966">
          <a:off x="7276354" y="3445225"/>
          <a:ext cx="305310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305310" y="140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7421377" y="3451633"/>
        <a:ext cx="15265" cy="15265"/>
      </dsp:txXfrm>
    </dsp:sp>
    <dsp:sp modelId="{492D1565-4812-419E-BE67-596305D065EA}">
      <dsp:nvSpPr>
        <dsp:cNvPr id="0" name=""/>
        <dsp:cNvSpPr/>
      </dsp:nvSpPr>
      <dsp:spPr>
        <a:xfrm>
          <a:off x="7579231" y="2424552"/>
          <a:ext cx="4612768" cy="2175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Sabır ve Merhamet</a:t>
          </a:r>
          <a:endParaRPr lang="tr-TR" sz="3100" kern="1200" dirty="0"/>
        </a:p>
      </dsp:txBody>
      <dsp:txXfrm>
        <a:off x="8254755" y="2743096"/>
        <a:ext cx="3261720" cy="1538066"/>
      </dsp:txXfrm>
    </dsp:sp>
    <dsp:sp modelId="{D643C784-1D66-4821-8521-A815FD26C47F}">
      <dsp:nvSpPr>
        <dsp:cNvPr id="0" name=""/>
        <dsp:cNvSpPr/>
      </dsp:nvSpPr>
      <dsp:spPr>
        <a:xfrm rot="5400000">
          <a:off x="5873799" y="4651280"/>
          <a:ext cx="29748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297488" y="140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015106" y="4657883"/>
        <a:ext cx="14874" cy="14874"/>
      </dsp:txXfrm>
    </dsp:sp>
    <dsp:sp modelId="{8F8BA949-2EAF-4A9A-87B9-12D89B6773A1}">
      <dsp:nvSpPr>
        <dsp:cNvPr id="0" name=""/>
        <dsp:cNvSpPr/>
      </dsp:nvSpPr>
      <dsp:spPr>
        <a:xfrm>
          <a:off x="3967883" y="4814065"/>
          <a:ext cx="4109321" cy="2175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Kararlılık</a:t>
          </a:r>
          <a:endParaRPr lang="tr-TR" sz="3000" kern="1200" dirty="0"/>
        </a:p>
      </dsp:txBody>
      <dsp:txXfrm>
        <a:off x="4569679" y="5132609"/>
        <a:ext cx="2905729" cy="1538066"/>
      </dsp:txXfrm>
    </dsp:sp>
    <dsp:sp modelId="{1AABF899-1934-43FD-A740-1DC93E7F7DAE}">
      <dsp:nvSpPr>
        <dsp:cNvPr id="0" name=""/>
        <dsp:cNvSpPr/>
      </dsp:nvSpPr>
      <dsp:spPr>
        <a:xfrm rot="10700181">
          <a:off x="4361826" y="3457279"/>
          <a:ext cx="40727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407273" y="140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4555281" y="3461138"/>
        <a:ext cx="20363" cy="20363"/>
      </dsp:txXfrm>
    </dsp:sp>
    <dsp:sp modelId="{3EB6655B-F546-4C5D-AD0C-5EB2375CF328}">
      <dsp:nvSpPr>
        <dsp:cNvPr id="0" name=""/>
        <dsp:cNvSpPr/>
      </dsp:nvSpPr>
      <dsp:spPr>
        <a:xfrm>
          <a:off x="46551" y="2452271"/>
          <a:ext cx="4318943" cy="2175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Tevekkül, azim ve ümit var olmak</a:t>
          </a:r>
          <a:endParaRPr lang="tr-TR" sz="2900" kern="1200" dirty="0"/>
        </a:p>
      </dsp:txBody>
      <dsp:txXfrm>
        <a:off x="679046" y="2770815"/>
        <a:ext cx="3053953" cy="153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79PusGYLfw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96982" y="2131454"/>
            <a:ext cx="122889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600" dirty="0" smtClean="0"/>
              <a:t>_ _ _ _</a:t>
            </a:r>
            <a:endParaRPr lang="tr-TR" sz="16600" dirty="0"/>
          </a:p>
        </p:txBody>
      </p:sp>
    </p:spTree>
    <p:extLst>
      <p:ext uri="{BB962C8B-B14F-4D97-AF65-F5344CB8AC3E}">
        <p14:creationId xmlns:p14="http://schemas.microsoft.com/office/powerpoint/2010/main" val="7274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04775" y="142875"/>
            <a:ext cx="5824538" cy="547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bg1"/>
                </a:solidFill>
                <a:latin typeface="+mj-lt"/>
              </a:rPr>
              <a:t>Addas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, tabak içindeki üzümü alıp Efendimize getirdi.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Resûl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-i Ekrem, üzümü “Bismillah” diyerek alıp yemeye başlayınca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Ad­das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’­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ın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dikkatini çekti. Kendi kendine, “Vallahi” dedi. “Bu sözü, bu beldenin halkı bilmezler ve söy­le­mez­ler!”</a:t>
            </a:r>
          </a:p>
          <a:p>
            <a:pPr algn="ctr"/>
            <a:r>
              <a:rPr lang="tr-TR" sz="2400" dirty="0" err="1">
                <a:solidFill>
                  <a:schemeClr val="bg1"/>
                </a:solidFill>
                <a:latin typeface="+mj-lt"/>
              </a:rPr>
              <a:t>Fahr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-i Âlem Efendimiz, “Ey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Addas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! Sen hangi belde hal­kın­dan­sın ve hangi dindensin?” diye sordu.</a:t>
            </a:r>
          </a:p>
          <a:p>
            <a:pPr algn="ctr"/>
            <a:r>
              <a:rPr lang="tr-TR" sz="2400" dirty="0" err="1">
                <a:solidFill>
                  <a:schemeClr val="bg1"/>
                </a:solidFill>
                <a:latin typeface="+mj-lt"/>
              </a:rPr>
              <a:t>Addas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, “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Ninovalıyım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ve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Hıristiyanım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” diye cevap verdi</a:t>
            </a: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4776" y="5825730"/>
            <a:ext cx="11958638" cy="86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  <a:latin typeface="+mj-lt"/>
              </a:rPr>
              <a:t>“Demek sen, o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sâlih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kişi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Yûnus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İbni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Metta’nın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hem­şeh­risi­sin</a:t>
            </a: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.” “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Sen,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Yûnus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İbni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Metta’yı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nereden biliyorsun?”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42876"/>
            <a:ext cx="6005513" cy="547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2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04775" y="100013"/>
            <a:ext cx="5824538" cy="5514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  <a:latin typeface="+mj-lt"/>
              </a:rPr>
              <a:t>“O, benim kardeşimdir. O bir peygamberdi. Ben de pey­gamberim.”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  <a:latin typeface="+mj-lt"/>
              </a:rPr>
              <a:t>Bunun üzerine,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Addas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kendisini tutamadı ve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Re­sû­lul­lah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Efendimizin ba­şı­nı, ellerini ve ayaklarını öptü!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  <a:latin typeface="+mj-lt"/>
              </a:rPr>
              <a:t>Manzarayı uzaktan seyreden bağ sahiplerinden biri, diğerine, “Senin ada­mın” dedi. “Gözünün önünde kölenin itikadını bozdu!”</a:t>
            </a:r>
          </a:p>
          <a:p>
            <a:pPr algn="ctr"/>
            <a:r>
              <a:rPr lang="tr-TR" sz="2400" dirty="0" err="1">
                <a:solidFill>
                  <a:schemeClr val="bg1"/>
                </a:solidFill>
                <a:latin typeface="+mj-lt"/>
              </a:rPr>
              <a:t>Addas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yanlarına dönünce de, ikisi birden, “Yazıklar olsun sana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Addas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! Sen bu adamın başını, ellerini ve ayaklarını nasıl öptün?” diyerek onu azarladılar</a:t>
            </a:r>
            <a:r>
              <a:rPr lang="tr-TR" sz="2400" dirty="0" smtClean="0">
                <a:solidFill>
                  <a:schemeClr val="bg1"/>
                </a:solidFill>
                <a:latin typeface="+mj-lt"/>
              </a:rPr>
              <a:t>.</a:t>
            </a:r>
            <a:endParaRPr lang="tr-T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04776" y="5727502"/>
            <a:ext cx="11958638" cy="1130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bg1"/>
                </a:solidFill>
                <a:latin typeface="+mj-lt"/>
              </a:rPr>
              <a:t>Addas’ın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efendilerine cevabı ise şu oldu:</a:t>
            </a:r>
          </a:p>
          <a:p>
            <a:pPr algn="ctr"/>
            <a:r>
              <a:rPr lang="tr-TR" sz="2400" dirty="0">
                <a:solidFill>
                  <a:schemeClr val="bg1"/>
                </a:solidFill>
                <a:latin typeface="+mj-lt"/>
              </a:rPr>
              <a:t>“Yeryüzünde, bu </a:t>
            </a:r>
            <a:r>
              <a:rPr lang="tr-TR" sz="2400" dirty="0" err="1">
                <a:solidFill>
                  <a:schemeClr val="bg1"/>
                </a:solidFill>
                <a:latin typeface="+mj-lt"/>
              </a:rPr>
              <a:t>zâttan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daha hayırlı bir kimse yok! Bana bir şey bildirdi ki onu ancak bir peygamber bilebilir!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16" y="100013"/>
            <a:ext cx="6023398" cy="551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3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Engin bir merhamet örneği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478831"/>
            <a:ext cx="5514975" cy="5193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+mj-lt"/>
              </a:rPr>
              <a:t>Efendimiz Mekke’ye gitmek üzere </a:t>
            </a:r>
            <a:r>
              <a:rPr lang="tr-TR" sz="2800" dirty="0">
                <a:solidFill>
                  <a:schemeClr val="bg1"/>
                </a:solidFill>
                <a:latin typeface="+mj-lt"/>
              </a:rPr>
              <a:t>yola çıktığında vahiy meleği Hz. Cebrail gelerek şöyle dedi: “Allah, insanların senin hakkında söylediklerini işitmiştir. Onların seni korumaya yanaşmadıklarını da biliyor. Sana, dağların sevk ve idaresinden sorumlu şu meleği gönderdi. Ne istersen emrine amadedir.”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"/>
          <a:stretch/>
        </p:blipFill>
        <p:spPr>
          <a:xfrm>
            <a:off x="5843588" y="1478832"/>
            <a:ext cx="6219825" cy="4879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67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04774" y="207170"/>
            <a:ext cx="5514975" cy="3693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Melek, Peygamber </a:t>
            </a:r>
            <a:r>
              <a:rPr lang="tr-TR" sz="2400" dirty="0" err="1">
                <a:solidFill>
                  <a:schemeClr val="bg1"/>
                </a:solidFill>
              </a:rPr>
              <a:t>Efendimiz’e</a:t>
            </a:r>
            <a:r>
              <a:rPr lang="tr-TR" sz="2400" dirty="0">
                <a:solidFill>
                  <a:schemeClr val="bg1"/>
                </a:solidFill>
              </a:rPr>
              <a:t> selam vererek şöyle dedi: “Ey Muhammed! Evet, ben bunun için buradayım. Sen istersen eğer, şu iki yalçın dağı üzerlerine çöktürüp onları helak ederim. Emredersen eğer, bunu hemen yaparım…”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6057900" y="5486400"/>
            <a:ext cx="5900739" cy="115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Peygamber Efendimiz ne yapmıştır sizce?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5943602" y="4117182"/>
            <a:ext cx="6015038" cy="115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schemeClr val="bg1"/>
                </a:solidFill>
              </a:rPr>
              <a:t>Siz böyle bir durumla karşılaşsaydınız ve böyle bir teklif gelseydi ne yapardınız?</a:t>
            </a:r>
            <a:endParaRPr lang="tr-TR" sz="25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5943601" y="207170"/>
            <a:ext cx="6015038" cy="369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4150518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Engin bir merhamet örneği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478832"/>
            <a:ext cx="5514975" cy="4921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Eşsiz şefkatin ve merhametin timsali </a:t>
            </a:r>
            <a:r>
              <a:rPr lang="tr-TR" sz="2800" dirty="0" err="1">
                <a:solidFill>
                  <a:schemeClr val="bg1"/>
                </a:solidFill>
              </a:rPr>
              <a:t>Rasul</a:t>
            </a:r>
            <a:r>
              <a:rPr lang="tr-TR" sz="2800" dirty="0">
                <a:solidFill>
                  <a:schemeClr val="bg1"/>
                </a:solidFill>
              </a:rPr>
              <a:t>-i Ekrem (</a:t>
            </a:r>
            <a:r>
              <a:rPr lang="tr-TR" sz="2800" dirty="0" err="1">
                <a:solidFill>
                  <a:schemeClr val="bg1"/>
                </a:solidFill>
              </a:rPr>
              <a:t>s.a.s</a:t>
            </a:r>
            <a:r>
              <a:rPr lang="tr-TR" sz="2800" dirty="0">
                <a:solidFill>
                  <a:schemeClr val="bg1"/>
                </a:solidFill>
              </a:rPr>
              <a:t>.) </a:t>
            </a:r>
            <a:r>
              <a:rPr lang="tr-TR" sz="2800" dirty="0" smtClean="0">
                <a:solidFill>
                  <a:schemeClr val="bg1"/>
                </a:solidFill>
              </a:rPr>
              <a:t>Efendimiz</a:t>
            </a:r>
            <a:r>
              <a:rPr lang="tr-TR" sz="2800" dirty="0">
                <a:solidFill>
                  <a:schemeClr val="bg1"/>
                </a:solidFill>
              </a:rPr>
              <a:t>, Hayır! Bunu kesinlikle istemem… Ben Rabbimden, onların neslinden gelecek insanlardan, sadece Allah’a ibadet eden ve O’na hiçbir şeyi ortak koşmayan bir nesil </a:t>
            </a:r>
            <a:r>
              <a:rPr lang="tr-TR" sz="2800" dirty="0" smtClean="0">
                <a:solidFill>
                  <a:schemeClr val="bg1"/>
                </a:solidFill>
              </a:rPr>
              <a:t>lütfetmesini </a:t>
            </a:r>
            <a:r>
              <a:rPr lang="tr-TR" sz="2800" dirty="0">
                <a:solidFill>
                  <a:schemeClr val="bg1"/>
                </a:solidFill>
              </a:rPr>
              <a:t>diliyorum.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13" y="1478832"/>
            <a:ext cx="5715000" cy="49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65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8" y="3412770"/>
            <a:ext cx="2951017" cy="2835630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5195454" y="1039092"/>
            <a:ext cx="6885709" cy="43087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Efendimiz(</a:t>
            </a:r>
            <a:r>
              <a:rPr lang="tr-TR" sz="3600" dirty="0" err="1" smtClean="0"/>
              <a:t>s.a.v</a:t>
            </a:r>
            <a:r>
              <a:rPr lang="tr-TR" sz="3600" dirty="0" smtClean="0"/>
              <a:t>.)’in </a:t>
            </a:r>
            <a:r>
              <a:rPr lang="tr-TR" sz="3600" dirty="0" err="1" smtClean="0"/>
              <a:t>Taif</a:t>
            </a:r>
            <a:r>
              <a:rPr lang="tr-TR" sz="3600" dirty="0" smtClean="0"/>
              <a:t> Yolculuğundan ne gibi dersler çıkarabiliriz?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8514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445930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7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32B219-FBA2-43B6-BD56-094D694E8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F32B219-FBA2-43B6-BD56-094D694E8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F32B219-FBA2-43B6-BD56-094D694E8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F32B219-FBA2-43B6-BD56-094D694E8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BD8D50-73CE-40EC-A7ED-967A93D6F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D7BD8D50-73CE-40EC-A7ED-967A93D6F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7BD8D50-73CE-40EC-A7ED-967A93D6F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7BD8D50-73CE-40EC-A7ED-967A93D6F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F1C93A-E7F8-412D-B343-6E8125AFA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0EF1C93A-E7F8-412D-B343-6E8125AFA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0EF1C93A-E7F8-412D-B343-6E8125AFA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EF1C93A-E7F8-412D-B343-6E8125AFA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B4DAAB-A708-46CB-96AB-4749DCB0B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C3B4DAAB-A708-46CB-96AB-4749DCB0B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C3B4DAAB-A708-46CB-96AB-4749DCB0B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C3B4DAAB-A708-46CB-96AB-4749DCB0B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2D1565-4812-419E-BE67-596305D0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92D1565-4812-419E-BE67-596305D0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92D1565-4812-419E-BE67-596305D0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92D1565-4812-419E-BE67-596305D0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43C784-1D66-4821-8521-A815FD26C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643C784-1D66-4821-8521-A815FD26C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D643C784-1D66-4821-8521-A815FD26C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D643C784-1D66-4821-8521-A815FD26C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BA949-2EAF-4A9A-87B9-12D89B677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8F8BA949-2EAF-4A9A-87B9-12D89B677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F8BA949-2EAF-4A9A-87B9-12D89B677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F8BA949-2EAF-4A9A-87B9-12D89B677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ABF899-1934-43FD-A740-1DC93E7F7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1AABF899-1934-43FD-A740-1DC93E7F7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1AABF899-1934-43FD-A740-1DC93E7F7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1AABF899-1934-43FD-A740-1DC93E7F7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6655B-F546-4C5D-AD0C-5EB2375CF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EB6655B-F546-4C5D-AD0C-5EB2375CF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EB6655B-F546-4C5D-AD0C-5EB2375CF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EB6655B-F546-4C5D-AD0C-5EB2375CF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50170" y="3244334"/>
            <a:ext cx="489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https://www.youtube.com/watch?v=U79PusGYLfw</a:t>
            </a:r>
          </a:p>
        </p:txBody>
      </p:sp>
      <p:pic>
        <p:nvPicPr>
          <p:cNvPr id="3" name="U79PusGYLf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04775" y="157164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Bu Seferki </a:t>
            </a:r>
            <a:r>
              <a:rPr lang="tr-TR" sz="4400" dirty="0"/>
              <a:t>Y</a:t>
            </a:r>
            <a:r>
              <a:rPr lang="tr-TR" sz="4400" dirty="0" smtClean="0"/>
              <a:t>olculuk </a:t>
            </a:r>
            <a:r>
              <a:rPr lang="tr-TR" sz="4400" dirty="0"/>
              <a:t>G</a:t>
            </a:r>
            <a:r>
              <a:rPr lang="tr-TR" sz="4400" dirty="0" smtClean="0"/>
              <a:t>öklere… </a:t>
            </a:r>
            <a:endParaRPr lang="tr-TR" sz="4400" dirty="0"/>
          </a:p>
        </p:txBody>
      </p:sp>
      <p:sp>
        <p:nvSpPr>
          <p:cNvPr id="3" name="Dikey Kaydırma 2"/>
          <p:cNvSpPr/>
          <p:nvPr/>
        </p:nvSpPr>
        <p:spPr>
          <a:xfrm>
            <a:off x="104775" y="1205345"/>
            <a:ext cx="4993698" cy="162349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Cenâb</a:t>
            </a:r>
            <a:r>
              <a:rPr lang="tr-TR" sz="3600" dirty="0" smtClean="0"/>
              <a:t>-ı Hakk’ın </a:t>
            </a:r>
            <a:r>
              <a:rPr lang="tr-TR" sz="3600" dirty="0"/>
              <a:t>H</a:t>
            </a:r>
            <a:r>
              <a:rPr lang="tr-TR" sz="3600" dirty="0" smtClean="0"/>
              <a:t>abibi’ne eşsiz </a:t>
            </a:r>
            <a:r>
              <a:rPr lang="tr-TR" sz="3600" dirty="0" err="1" smtClean="0"/>
              <a:t>İkrâmı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73" y="3365789"/>
            <a:ext cx="6964939" cy="338137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098474" y="1252484"/>
            <a:ext cx="69649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سُبْحَانَ الَّـذ۪ٓي اَسْرٰى بِعَبْدِه۪ لَيْلاً مِنَ الْمَسْجِدِ الْحَرَامِ اِلَى الْمَسْجِدِ الْاَقْصَا الَّذ۪ي بَارَكْنَا حَوْلَهُ لِنُرِيَهُ مِنْ اٰيَاتِنَاۜ اِنَّهُ هُوَ السَّم۪يعُ الْبَص۪يرُ ﴿١﴾ </a:t>
            </a:r>
            <a:endParaRPr lang="tr-TR" sz="3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04775" y="3048344"/>
            <a:ext cx="4869007" cy="3809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Bir </a:t>
            </a:r>
            <a:r>
              <a:rPr lang="tr-TR" sz="2800" dirty="0"/>
              <a:t>gece, kendisine bazı </a:t>
            </a:r>
            <a:r>
              <a:rPr lang="tr-TR" sz="2800" dirty="0" err="1"/>
              <a:t>âyetlerimizi</a:t>
            </a:r>
            <a:r>
              <a:rPr lang="tr-TR" sz="2800" dirty="0"/>
              <a:t> gösterelim diye kulunu </a:t>
            </a:r>
            <a:r>
              <a:rPr lang="tr-TR" sz="2800" dirty="0" err="1"/>
              <a:t>Mescid</a:t>
            </a:r>
            <a:r>
              <a:rPr lang="tr-TR" sz="2800" dirty="0"/>
              <a:t>-i </a:t>
            </a:r>
            <a:r>
              <a:rPr lang="tr-TR" sz="2800" dirty="0" err="1"/>
              <a:t>Harâm’dan</a:t>
            </a:r>
            <a:r>
              <a:rPr lang="tr-TR" sz="2800" dirty="0"/>
              <a:t> çevresini mübarek kıldığımız </a:t>
            </a:r>
            <a:r>
              <a:rPr lang="tr-TR" sz="2800" dirty="0" err="1"/>
              <a:t>Mescid</a:t>
            </a:r>
            <a:r>
              <a:rPr lang="tr-TR" sz="2800" dirty="0"/>
              <a:t>-i </a:t>
            </a:r>
            <a:r>
              <a:rPr lang="tr-TR" sz="2800" dirty="0" err="1"/>
              <a:t>Aksâ’ya</a:t>
            </a:r>
            <a:r>
              <a:rPr lang="tr-TR" sz="2800" dirty="0"/>
              <a:t> götüren Allah eksikliklerden münezzehtir. O, gerçekten her şeyi işitmekte ve görmektedir. </a:t>
            </a:r>
            <a:r>
              <a:rPr lang="tr-TR" sz="2800" dirty="0" smtClean="0"/>
              <a:t>(</a:t>
            </a:r>
            <a:r>
              <a:rPr lang="tr-TR" sz="2800" dirty="0" err="1"/>
              <a:t>İsrâ</a:t>
            </a:r>
            <a:r>
              <a:rPr lang="tr-TR" sz="2800" dirty="0"/>
              <a:t> </a:t>
            </a:r>
            <a:r>
              <a:rPr lang="tr-TR" sz="2800" dirty="0" smtClean="0"/>
              <a:t>Sûresi,1</a:t>
            </a:r>
            <a:r>
              <a:rPr lang="tr-TR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065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6054436" y="0"/>
            <a:ext cx="6137564" cy="2881744"/>
          </a:xfrm>
          <a:prstGeom prst="cloudCallout">
            <a:avLst>
              <a:gd name="adj1" fmla="val -33023"/>
              <a:gd name="adj2" fmla="val 68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Miraç'tan gelen hediyeler nelerdi? Hatırlayan var mı?</a:t>
            </a:r>
            <a:endParaRPr lang="tr-TR" sz="3600" dirty="0"/>
          </a:p>
        </p:txBody>
      </p:sp>
      <p:sp>
        <p:nvSpPr>
          <p:cNvPr id="3" name="Oval Belirtme Çizgisi 2"/>
          <p:cNvSpPr/>
          <p:nvPr/>
        </p:nvSpPr>
        <p:spPr>
          <a:xfrm>
            <a:off x="249382" y="886691"/>
            <a:ext cx="3643745" cy="2493818"/>
          </a:xfrm>
          <a:prstGeom prst="wedgeEllipseCallout">
            <a:avLst>
              <a:gd name="adj1" fmla="val 67048"/>
              <a:gd name="adj2" fmla="val 44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Beş vakit namaz</a:t>
            </a:r>
            <a:endParaRPr lang="tr-TR" sz="4800" dirty="0"/>
          </a:p>
        </p:txBody>
      </p:sp>
      <p:sp>
        <p:nvSpPr>
          <p:cNvPr id="4" name="Oval Belirtme Çizgisi 3"/>
          <p:cNvSpPr/>
          <p:nvPr/>
        </p:nvSpPr>
        <p:spPr>
          <a:xfrm>
            <a:off x="0" y="4599708"/>
            <a:ext cx="4253345" cy="2258292"/>
          </a:xfrm>
          <a:prstGeom prst="wedgeEllipseCallout">
            <a:avLst>
              <a:gd name="adj1" fmla="val 75166"/>
              <a:gd name="adj2" fmla="val -22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Bakara </a:t>
            </a:r>
            <a:r>
              <a:rPr lang="tr-TR" sz="4000" dirty="0" err="1" smtClean="0"/>
              <a:t>Sûresi’nin</a:t>
            </a:r>
            <a:r>
              <a:rPr lang="tr-TR" sz="4000" dirty="0" smtClean="0"/>
              <a:t> son iki </a:t>
            </a:r>
            <a:r>
              <a:rPr lang="tr-TR" sz="4000" dirty="0" err="1" smtClean="0"/>
              <a:t>âyet</a:t>
            </a:r>
            <a:r>
              <a:rPr lang="tr-TR" sz="4000" dirty="0" smtClean="0"/>
              <a:t>-i.</a:t>
            </a:r>
            <a:endParaRPr lang="tr-TR" sz="4000" dirty="0"/>
          </a:p>
        </p:txBody>
      </p:sp>
      <p:sp>
        <p:nvSpPr>
          <p:cNvPr id="5" name="Oval Belirtme Çizgisi 4"/>
          <p:cNvSpPr/>
          <p:nvPr/>
        </p:nvSpPr>
        <p:spPr>
          <a:xfrm>
            <a:off x="7245927" y="4239491"/>
            <a:ext cx="4946073" cy="2618509"/>
          </a:xfrm>
          <a:prstGeom prst="wedgeEllipseCallout">
            <a:avLst>
              <a:gd name="adj1" fmla="val -57047"/>
              <a:gd name="adj2" fmla="val -58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Ümmet-i Muhammed’den şirke düşmeyenlere büyük günahlarının affedileceği müjdesi. </a:t>
            </a:r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649" y="2456888"/>
            <a:ext cx="2260060" cy="269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377255" y="2353127"/>
            <a:ext cx="37276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TAİF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42539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0" y="0"/>
            <a:ext cx="6137564" cy="1925782"/>
          </a:xfrm>
          <a:prstGeom prst="cloudCallout">
            <a:avLst>
              <a:gd name="adj1" fmla="val 29731"/>
              <a:gd name="adj2" fmla="val 45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Miraç olayından ne gibi dersler çıkarılabilir?</a:t>
            </a:r>
            <a:endParaRPr lang="tr-TR" sz="3600" dirty="0"/>
          </a:p>
        </p:txBody>
      </p:sp>
      <p:pic>
        <p:nvPicPr>
          <p:cNvPr id="3" name="Resim 2" descr="C:\Users\ASUS\Desktop\e914ebb4-d009-46f6-b28c-42f9af99dba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b="45932"/>
          <a:stretch/>
        </p:blipFill>
        <p:spPr bwMode="auto">
          <a:xfrm>
            <a:off x="8021782" y="0"/>
            <a:ext cx="3948546" cy="3163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0280" y="2071392"/>
            <a:ext cx="7471572" cy="120032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1. </a:t>
            </a:r>
            <a:r>
              <a:rPr lang="tr-TR" sz="3600" dirty="0" err="1" smtClean="0"/>
              <a:t>İsrâ</a:t>
            </a:r>
            <a:r>
              <a:rPr lang="tr-TR" sz="3600" dirty="0" smtClean="0"/>
              <a:t> olayı Allah’ın sonsuz kudretini gözler önüne serer.</a:t>
            </a:r>
            <a:endParaRPr lang="tr-TR" sz="3600" dirty="0"/>
          </a:p>
        </p:txBody>
      </p:sp>
      <p:sp>
        <p:nvSpPr>
          <p:cNvPr id="5" name="Dikdörtgen 4"/>
          <p:cNvSpPr/>
          <p:nvPr/>
        </p:nvSpPr>
        <p:spPr>
          <a:xfrm>
            <a:off x="195342" y="3417331"/>
            <a:ext cx="11774986" cy="120032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2. Çile ve elem dolu </a:t>
            </a:r>
            <a:r>
              <a:rPr lang="tr-TR" sz="3600" dirty="0" err="1" smtClean="0"/>
              <a:t>Taif</a:t>
            </a:r>
            <a:r>
              <a:rPr lang="tr-TR" sz="3600" dirty="0" smtClean="0"/>
              <a:t> </a:t>
            </a:r>
            <a:r>
              <a:rPr lang="tr-TR" sz="3600" dirty="0" err="1"/>
              <a:t>S</a:t>
            </a:r>
            <a:r>
              <a:rPr lang="tr-TR" sz="3600" dirty="0" err="1" smtClean="0"/>
              <a:t>erefi</a:t>
            </a:r>
            <a:r>
              <a:rPr lang="tr-TR" sz="3600" dirty="0" smtClean="0"/>
              <a:t> sonrası olması zorlukların arkasındaki müjdelerin habercisidir.</a:t>
            </a:r>
            <a:endParaRPr lang="tr-TR" sz="3600" dirty="0"/>
          </a:p>
        </p:txBody>
      </p:sp>
      <p:sp>
        <p:nvSpPr>
          <p:cNvPr id="6" name="Dikdörtgen 5"/>
          <p:cNvSpPr/>
          <p:nvPr/>
        </p:nvSpPr>
        <p:spPr>
          <a:xfrm>
            <a:off x="170280" y="4800737"/>
            <a:ext cx="11800048" cy="120032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3. Namazın bu olayda emredilmesi bu ibadetin ehemmiyetinin farklı bir boyutuna işaret etmektedir. </a:t>
            </a:r>
            <a:endParaRPr lang="tr-TR" sz="3600" dirty="0"/>
          </a:p>
        </p:txBody>
      </p:sp>
      <p:sp>
        <p:nvSpPr>
          <p:cNvPr id="7" name="Dikdörtgen 6"/>
          <p:cNvSpPr/>
          <p:nvPr/>
        </p:nvSpPr>
        <p:spPr>
          <a:xfrm>
            <a:off x="170280" y="6184144"/>
            <a:ext cx="11800048" cy="52322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4. İnsanın dilediği taktirde manen ne kadar yükselebileceğinin göstergesidir.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849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4719">
            <a:off x="6307553" y="1919285"/>
            <a:ext cx="5274844" cy="356711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 rot="19356862">
            <a:off x="840419" y="2185278"/>
            <a:ext cx="4928596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Şekerli sorular </a:t>
            </a:r>
            <a:r>
              <a:rPr lang="tr-TR" sz="3600" dirty="0" smtClean="0">
                <a:sym typeface="Wingdings" panose="05000000000000000000" pitchFamily="2" charset="2"/>
              </a:rPr>
              <a:t>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1934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Peygamber </a:t>
            </a:r>
            <a:r>
              <a:rPr lang="tr-TR" sz="3600" dirty="0" err="1" smtClean="0">
                <a:solidFill>
                  <a:schemeClr val="bg1"/>
                </a:solidFill>
              </a:rPr>
              <a:t>Efendimiz’in</a:t>
            </a:r>
            <a:r>
              <a:rPr lang="tr-TR" sz="3600" dirty="0" smtClean="0">
                <a:solidFill>
                  <a:schemeClr val="bg1"/>
                </a:solidFill>
              </a:rPr>
              <a:t> Miraca yükseldiği şehrin adı nedir?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57055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05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KUDÜS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5815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Bu şehir nerenin başkentidir?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659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05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FİLİSTİN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9017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56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96982" y="2131454"/>
            <a:ext cx="122889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600" dirty="0" smtClean="0"/>
              <a:t>_ _ _ _ _ </a:t>
            </a:r>
            <a:endParaRPr lang="tr-TR" sz="16600" dirty="0"/>
          </a:p>
        </p:txBody>
      </p:sp>
    </p:spTree>
    <p:extLst>
      <p:ext uri="{BB962C8B-B14F-4D97-AF65-F5344CB8AC3E}">
        <p14:creationId xmlns:p14="http://schemas.microsoft.com/office/powerpoint/2010/main" val="37827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47219" y="2588654"/>
            <a:ext cx="5417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MİRAC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86699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27352" y="1927081"/>
            <a:ext cx="10958512" cy="129529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TAİF’E YOLCULUK VE MÎRÂÇ </a:t>
            </a:r>
            <a:endParaRPr lang="tr-TR" sz="96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/>
              <a:t>Taif’e Yolculuk var… 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478832"/>
            <a:ext cx="5514975" cy="4879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+mj-lt"/>
              </a:rPr>
              <a:t>Allah’ın elçisi, eşini ve amcasını kaybettikten sonra, müşriklerin insanlık dışı baskılarıyla Mekke’de İslâm’ı istediği gibi yayamayacağını anladı. İslâm’ı tebliğ için yeni bir yer bulmalıydı.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1478832"/>
            <a:ext cx="5948363" cy="4879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81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04774" y="1007778"/>
            <a:ext cx="5514975" cy="2493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Tebliğ için Mekke’nin güneydoğusunda ve 85 km. uzaklıkta bulunan </a:t>
            </a:r>
            <a:r>
              <a:rPr lang="tr-TR" sz="3200" dirty="0" err="1" smtClean="0">
                <a:solidFill>
                  <a:schemeClr val="bg1"/>
                </a:solidFill>
              </a:rPr>
              <a:t>Tâif’e</a:t>
            </a:r>
            <a:r>
              <a:rPr lang="tr-TR" sz="3200" dirty="0" smtClean="0">
                <a:solidFill>
                  <a:schemeClr val="bg1"/>
                </a:solidFill>
              </a:rPr>
              <a:t> gitti. 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39" y="1007778"/>
            <a:ext cx="6301529" cy="4879106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104773" y="3757613"/>
            <a:ext cx="5514975" cy="212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+mj-lt"/>
              </a:rPr>
              <a:t>Peygamber Efendimiz </a:t>
            </a:r>
            <a:r>
              <a:rPr lang="tr-TR" sz="3200" dirty="0" err="1" smtClean="0">
                <a:solidFill>
                  <a:schemeClr val="bg1"/>
                </a:solidFill>
                <a:latin typeface="+mj-lt"/>
              </a:rPr>
              <a:t>Tâif’te</a:t>
            </a:r>
            <a:r>
              <a:rPr lang="tr-TR" sz="3200" dirty="0" smtClean="0">
                <a:solidFill>
                  <a:schemeClr val="bg1"/>
                </a:solidFill>
                <a:latin typeface="+mj-lt"/>
              </a:rPr>
              <a:t> nasıl karşılanmış olabilir sizce?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32" y="171449"/>
            <a:ext cx="4792731" cy="4879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Yuvarlatılmış Dikdörtgen 2"/>
          <p:cNvSpPr/>
          <p:nvPr/>
        </p:nvSpPr>
        <p:spPr>
          <a:xfrm>
            <a:off x="290512" y="171449"/>
            <a:ext cx="5514975" cy="4879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Alemlere Rahmet Efendimiz </a:t>
            </a:r>
            <a:r>
              <a:rPr lang="tr-TR" sz="3200" dirty="0" err="1" smtClean="0">
                <a:solidFill>
                  <a:schemeClr val="bg1"/>
                </a:solidFill>
              </a:rPr>
              <a:t>Tâif’e</a:t>
            </a:r>
            <a:r>
              <a:rPr lang="tr-TR" sz="3200" dirty="0" smtClean="0">
                <a:solidFill>
                  <a:schemeClr val="bg1"/>
                </a:solidFill>
              </a:rPr>
              <a:t> vardığında ayak takımı ve çocuklar tarafından taş yağmuruna tutuldu. </a:t>
            </a:r>
            <a:r>
              <a:rPr lang="tr-TR" sz="3200" dirty="0" err="1" smtClean="0">
                <a:solidFill>
                  <a:schemeClr val="bg1"/>
                </a:solidFill>
              </a:rPr>
              <a:t>Tâif’ten</a:t>
            </a:r>
            <a:r>
              <a:rPr lang="tr-TR" sz="3200" dirty="0" smtClean="0">
                <a:solidFill>
                  <a:schemeClr val="bg1"/>
                </a:solidFill>
              </a:rPr>
              <a:t> ayrılıncaya kadar da bu çirkinliklere devam ettiler. 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90512" y="5586413"/>
            <a:ext cx="11670351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Resûlullah</a:t>
            </a:r>
            <a:r>
              <a:rPr lang="tr-TR" sz="3200" dirty="0" smtClean="0"/>
              <a:t> (</a:t>
            </a:r>
            <a:r>
              <a:rPr lang="tr-TR" sz="3200" dirty="0" err="1" smtClean="0"/>
              <a:t>s.a.v</a:t>
            </a:r>
            <a:r>
              <a:rPr lang="tr-TR" sz="3200" dirty="0" smtClean="0"/>
              <a:t>) yorgun ve bitkin bir halde </a:t>
            </a:r>
            <a:r>
              <a:rPr lang="tr-TR" sz="3200" dirty="0" err="1" smtClean="0"/>
              <a:t>Utbe</a:t>
            </a:r>
            <a:r>
              <a:rPr lang="tr-TR" sz="3200" dirty="0" smtClean="0"/>
              <a:t> ve </a:t>
            </a:r>
            <a:r>
              <a:rPr lang="tr-TR" sz="3200" dirty="0" err="1" smtClean="0"/>
              <a:t>Şeybe</a:t>
            </a:r>
            <a:r>
              <a:rPr lang="tr-TR" sz="3200" dirty="0" smtClean="0"/>
              <a:t> b. </a:t>
            </a:r>
            <a:r>
              <a:rPr lang="tr-TR" sz="3200" dirty="0" err="1" smtClean="0"/>
              <a:t>Rebîa’nın</a:t>
            </a:r>
            <a:r>
              <a:rPr lang="tr-TR" sz="3200" dirty="0" smtClean="0"/>
              <a:t> bağına sığındı.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5879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828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Mübarek bir köle ‘</a:t>
            </a:r>
            <a:r>
              <a:rPr lang="tr-TR" sz="3600" dirty="0" err="1"/>
              <a:t>Addas</a:t>
            </a:r>
            <a:r>
              <a:rPr lang="tr-TR" sz="3600" dirty="0"/>
              <a:t>’ Müslüman oluyor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478831"/>
            <a:ext cx="5514975" cy="5102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+mj-lt"/>
              </a:rPr>
              <a:t>Bağ sahipleri, </a:t>
            </a:r>
            <a:r>
              <a:rPr lang="tr-TR" sz="3200" dirty="0" err="1">
                <a:solidFill>
                  <a:schemeClr val="bg1"/>
                </a:solidFill>
                <a:latin typeface="+mj-lt"/>
              </a:rPr>
              <a:t>Resûl</a:t>
            </a:r>
            <a:r>
              <a:rPr lang="tr-TR" sz="3200" dirty="0">
                <a:solidFill>
                  <a:schemeClr val="bg1"/>
                </a:solidFill>
                <a:latin typeface="+mj-lt"/>
              </a:rPr>
              <a:t>-i Kibriya Efendimizin maruz kaldığı </a:t>
            </a:r>
            <a:r>
              <a:rPr lang="tr-TR" sz="3200" dirty="0" err="1">
                <a:solidFill>
                  <a:schemeClr val="bg1"/>
                </a:solidFill>
                <a:latin typeface="+mj-lt"/>
              </a:rPr>
              <a:t>şen’î</a:t>
            </a:r>
            <a:r>
              <a:rPr lang="tr-TR" sz="3200" dirty="0">
                <a:solidFill>
                  <a:schemeClr val="bg1"/>
                </a:solidFill>
                <a:latin typeface="+mj-lt"/>
              </a:rPr>
              <a:t> ve menfur saldırıyı uzaktan seyretmişler ve acıma duyguları harekete gelmişti. Köleleri </a:t>
            </a:r>
            <a:r>
              <a:rPr lang="tr-TR" sz="3200" dirty="0" err="1">
                <a:solidFill>
                  <a:schemeClr val="bg1"/>
                </a:solidFill>
                <a:latin typeface="+mj-lt"/>
              </a:rPr>
              <a:t>Addas’la</a:t>
            </a:r>
            <a:r>
              <a:rPr lang="tr-TR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+mj-lt"/>
              </a:rPr>
              <a:t>Efendimize biraz </a:t>
            </a:r>
            <a:r>
              <a:rPr lang="tr-TR" sz="3200" dirty="0">
                <a:solidFill>
                  <a:schemeClr val="bg1"/>
                </a:solidFill>
                <a:latin typeface="+mj-lt"/>
              </a:rPr>
              <a:t>üzüm göndererek ikramda bulundular.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6374"/>
          <a:stretch/>
        </p:blipFill>
        <p:spPr>
          <a:xfrm>
            <a:off x="6276974" y="1478832"/>
            <a:ext cx="5786439" cy="51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2233</TotalTime>
  <Words>725</Words>
  <Application>Microsoft Office PowerPoint</Application>
  <PresentationFormat>Geniş ekran</PresentationFormat>
  <Paragraphs>60</Paragraphs>
  <Slides>27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Gill Sans MT</vt:lpstr>
      <vt:lpstr>Shaikh Hamdullah Mushaf</vt:lpstr>
      <vt:lpstr>Wingdings</vt:lpstr>
      <vt:lpstr>Wingdings 2</vt:lpstr>
      <vt:lpstr>Kar Payı</vt:lpstr>
      <vt:lpstr>PowerPoint Sunusu</vt:lpstr>
      <vt:lpstr>PowerPoint Sunusu</vt:lpstr>
      <vt:lpstr>PowerPoint Sunusu</vt:lpstr>
      <vt:lpstr>PowerPoint Sunusu</vt:lpstr>
      <vt:lpstr>TAİF’E YOLCULUK VE MÎRÂÇ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174</cp:revision>
  <dcterms:created xsi:type="dcterms:W3CDTF">2015-06-14T13:49:11Z</dcterms:created>
  <dcterms:modified xsi:type="dcterms:W3CDTF">2019-09-06T22:33:40Z</dcterms:modified>
</cp:coreProperties>
</file>