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60" r:id="rId2"/>
    <p:sldId id="361" r:id="rId3"/>
    <p:sldId id="363" r:id="rId4"/>
    <p:sldId id="364" r:id="rId5"/>
    <p:sldId id="273" r:id="rId6"/>
    <p:sldId id="342" r:id="rId7"/>
    <p:sldId id="343" r:id="rId8"/>
    <p:sldId id="358" r:id="rId9"/>
    <p:sldId id="357" r:id="rId10"/>
    <p:sldId id="344" r:id="rId11"/>
    <p:sldId id="345" r:id="rId12"/>
    <p:sldId id="346" r:id="rId13"/>
    <p:sldId id="336" r:id="rId14"/>
    <p:sldId id="355" r:id="rId15"/>
    <p:sldId id="354" r:id="rId16"/>
    <p:sldId id="356" r:id="rId17"/>
    <p:sldId id="366" r:id="rId18"/>
    <p:sldId id="367" r:id="rId19"/>
    <p:sldId id="368" r:id="rId20"/>
    <p:sldId id="369" r:id="rId21"/>
    <p:sldId id="370" r:id="rId22"/>
    <p:sldId id="276" r:id="rId23"/>
    <p:sldId id="353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2xaMSo7e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M2xaMSo7es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g_OAkfqIO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96982" y="2131454"/>
            <a:ext cx="122889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dirty="0" smtClean="0"/>
              <a:t>_ _ _ _ _ 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20472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7858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Medine’ye doğru…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244068"/>
            <a:ext cx="5024438" cy="5385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+mj-lt"/>
              </a:rPr>
              <a:t>Akabe </a:t>
            </a:r>
            <a:r>
              <a:rPr lang="tr-TR" sz="4400" dirty="0" err="1" smtClean="0">
                <a:solidFill>
                  <a:schemeClr val="bg1"/>
                </a:solidFill>
                <a:latin typeface="+mj-lt"/>
              </a:rPr>
              <a:t>Biatları’ndan</a:t>
            </a:r>
            <a:r>
              <a:rPr lang="tr-TR" sz="4400" dirty="0" smtClean="0">
                <a:solidFill>
                  <a:schemeClr val="bg1"/>
                </a:solidFill>
                <a:latin typeface="+mj-lt"/>
              </a:rPr>
              <a:t> sonra Müslümanlar gruplar halinde ve gizlice Medine’ye göç etmeye başladılar.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244069"/>
            <a:ext cx="6691313" cy="5385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297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771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Suikast olayı</a:t>
            </a:r>
            <a:endParaRPr lang="tr-TR" sz="44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244068"/>
            <a:ext cx="5295900" cy="5204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chemeClr val="bg1"/>
                </a:solidFill>
              </a:rPr>
              <a:t>Müşrikler Peygamberimizi öldürmeye ve böylece bu meseleyi bitirmeye karar verdiler.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4" y="1244068"/>
            <a:ext cx="6255385" cy="52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00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671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Güllerin Efendisi Mekke’ye veda ediyor…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085850"/>
            <a:ext cx="5110163" cy="5529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 smtClean="0">
                <a:solidFill>
                  <a:schemeClr val="bg1"/>
                </a:solidFill>
                <a:latin typeface="+mj-lt"/>
              </a:rPr>
              <a:t>Hz. Muhammed, emanetlerin sahiplerine verilmesi başta olmak üzere Mekke’de yapılması gereken işlerini Hz. Ali’ye havale ederek </a:t>
            </a:r>
            <a:r>
              <a:rPr lang="tr-TR" sz="3400" dirty="0">
                <a:solidFill>
                  <a:schemeClr val="bg1"/>
                </a:solidFill>
                <a:latin typeface="+mj-lt"/>
              </a:rPr>
              <a:t>H</a:t>
            </a:r>
            <a:r>
              <a:rPr lang="tr-TR" sz="3400" dirty="0" smtClean="0">
                <a:solidFill>
                  <a:schemeClr val="bg1"/>
                </a:solidFill>
                <a:latin typeface="+mj-lt"/>
              </a:rPr>
              <a:t>z. Ebubekir ile birlikte Mekke'den ayrıldı. 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03" y="1085850"/>
            <a:ext cx="6734110" cy="5529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25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57383" y="3244334"/>
            <a:ext cx="487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>
                <a:hlinkClick r:id="rId3"/>
              </a:rPr>
              <a:t>https://www.youtube.com/watch?v=0M2xaMSo7es</a:t>
            </a:r>
            <a:endParaRPr lang="tr-TR" dirty="0"/>
          </a:p>
        </p:txBody>
      </p:sp>
      <p:pic>
        <p:nvPicPr>
          <p:cNvPr id="4" name="0M2xaMSo7e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 smtClean="0"/>
              <a:t>13 yıllık Mekke döneminin tahlili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5636" y="2244436"/>
            <a:ext cx="11388437" cy="4225637"/>
          </a:xfrm>
        </p:spPr>
        <p:txBody>
          <a:bodyPr>
            <a:noAutofit/>
          </a:bodyPr>
          <a:lstStyle/>
          <a:p>
            <a:r>
              <a:rPr lang="tr-TR" sz="4000" dirty="0" smtClean="0"/>
              <a:t>Müşriklerin Müslümanlara yaptıkları: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/>
              <a:t>Müslümanlarla sürekli alay etmek ve başkalarını da buna teşvik etmek.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/>
              <a:t>Her fırsatta Müslümanlara çirkin söz ve hakaret.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/>
              <a:t>İslâm’ı tercih edenlere her türlü işkence ve eziyet.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/>
              <a:t>Müslümanlara boykot ve ölüme terk.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200" dirty="0" smtClean="0"/>
              <a:t>En sonunda da Müslümanları yerlerinden yurtlarından terke mecbur bıkacak şiddet.</a:t>
            </a:r>
          </a:p>
        </p:txBody>
      </p:sp>
    </p:spTree>
    <p:extLst>
      <p:ext uri="{BB962C8B-B14F-4D97-AF65-F5344CB8AC3E}">
        <p14:creationId xmlns:p14="http://schemas.microsoft.com/office/powerpoint/2010/main" val="17223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 txBox="1">
            <a:spLocks/>
          </p:cNvSpPr>
          <p:nvPr/>
        </p:nvSpPr>
        <p:spPr>
          <a:xfrm>
            <a:off x="166255" y="637309"/>
            <a:ext cx="12025745" cy="4987637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dirty="0" smtClean="0"/>
              <a:t>Müşriklerin bu tavırlarına karşı Allah </a:t>
            </a:r>
            <a:r>
              <a:rPr lang="tr-TR" sz="4000" dirty="0" err="1" smtClean="0"/>
              <a:t>Resulü’nün</a:t>
            </a:r>
            <a:r>
              <a:rPr lang="tr-TR" sz="4000" dirty="0" smtClean="0"/>
              <a:t> karşılığı: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600" dirty="0" smtClean="0"/>
              <a:t>Müminlerin gönlündeki iman coşkusunu daima diri tutmak.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600" dirty="0" smtClean="0"/>
              <a:t>Sabır, tahammül ve ümitle müminlere destek ve örnek olmak.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600" dirty="0" err="1" smtClean="0"/>
              <a:t>Izdırap</a:t>
            </a:r>
            <a:r>
              <a:rPr lang="tr-TR" sz="3600" dirty="0" smtClean="0"/>
              <a:t> ve çilelerle yorgun düşmüş gönülleri teselli etmek.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600" dirty="0" smtClean="0"/>
              <a:t>Her şeye rağmen asla taviz verilmeden mücadeleye devam etmek.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3600" dirty="0" smtClean="0"/>
              <a:t>Zorlukta da kolaylıkta da tevekkül ve </a:t>
            </a:r>
            <a:r>
              <a:rPr lang="tr-TR" sz="3600" dirty="0" err="1" smtClean="0"/>
              <a:t>teslîmiyeti</a:t>
            </a:r>
            <a:r>
              <a:rPr lang="tr-TR" sz="3600" dirty="0" smtClean="0"/>
              <a:t> elden bırakmamak.</a:t>
            </a:r>
          </a:p>
        </p:txBody>
      </p:sp>
    </p:spTree>
    <p:extLst>
      <p:ext uri="{BB962C8B-B14F-4D97-AF65-F5344CB8AC3E}">
        <p14:creationId xmlns:p14="http://schemas.microsoft.com/office/powerpoint/2010/main" val="133113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Kaydırma 1"/>
          <p:cNvSpPr/>
          <p:nvPr/>
        </p:nvSpPr>
        <p:spPr>
          <a:xfrm>
            <a:off x="1528354" y="927462"/>
            <a:ext cx="8934995" cy="509451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u="sng" dirty="0" smtClean="0"/>
              <a:t>ÖZETLE</a:t>
            </a:r>
          </a:p>
          <a:p>
            <a:pPr algn="ctr"/>
            <a:endParaRPr lang="tr-TR" sz="2800" b="1" u="sng" dirty="0" smtClean="0"/>
          </a:p>
          <a:p>
            <a:pPr algn="ctr"/>
            <a:r>
              <a:rPr lang="tr-TR" sz="4000" dirty="0"/>
              <a:t>Bu uzun ve çileli safhanın semeresi olarak da </a:t>
            </a:r>
            <a:r>
              <a:rPr lang="tr-TR" sz="4000" dirty="0" err="1"/>
              <a:t>Medîne</a:t>
            </a:r>
            <a:r>
              <a:rPr lang="tr-TR" sz="4000" dirty="0"/>
              <a:t> gibi her yönden stratejik bir belde, insanları­nın </a:t>
            </a:r>
            <a:r>
              <a:rPr lang="tr-TR" sz="4000" dirty="0" err="1"/>
              <a:t>fevc</a:t>
            </a:r>
            <a:r>
              <a:rPr lang="tr-TR" sz="4000" dirty="0"/>
              <a:t> </a:t>
            </a:r>
            <a:r>
              <a:rPr lang="tr-TR" sz="4000" dirty="0" err="1"/>
              <a:t>fevc</a:t>
            </a:r>
            <a:r>
              <a:rPr lang="tr-TR" sz="4000" dirty="0"/>
              <a:t> </a:t>
            </a:r>
            <a:r>
              <a:rPr lang="tr-TR" sz="4000" dirty="0" err="1"/>
              <a:t>îmân</a:t>
            </a:r>
            <a:r>
              <a:rPr lang="tr-TR" sz="4000" dirty="0"/>
              <a:t> etmeleri </a:t>
            </a:r>
            <a:r>
              <a:rPr lang="tr-TR" sz="4000" dirty="0" err="1"/>
              <a:t>lutfuna</a:t>
            </a:r>
            <a:r>
              <a:rPr lang="tr-TR" sz="4000" dirty="0"/>
              <a:t> mazhar olmuştur.</a:t>
            </a:r>
          </a:p>
        </p:txBody>
      </p:sp>
    </p:spTree>
    <p:extLst>
      <p:ext uri="{BB962C8B-B14F-4D97-AF65-F5344CB8AC3E}">
        <p14:creationId xmlns:p14="http://schemas.microsoft.com/office/powerpoint/2010/main" val="33591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6683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bg1"/>
                </a:solidFill>
              </a:rPr>
              <a:t>Peygamber Efendimizin (</a:t>
            </a:r>
            <a:r>
              <a:rPr lang="tr-TR" sz="2800" dirty="0" err="1" smtClean="0">
                <a:solidFill>
                  <a:schemeClr val="bg1"/>
                </a:solidFill>
              </a:rPr>
              <a:t>s.a.v</a:t>
            </a:r>
            <a:r>
              <a:rPr lang="tr-TR" sz="2800" dirty="0" smtClean="0">
                <a:solidFill>
                  <a:schemeClr val="bg1"/>
                </a:solidFill>
              </a:rPr>
              <a:t>.) hicret öncesi hicrete hazırlık özelliği taşına görüşmelere ne ad verilir?</a:t>
            </a:r>
            <a:endParaRPr lang="tr-TR" sz="28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6190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Akaba</a:t>
            </a:r>
            <a:r>
              <a:rPr lang="tr-TR" sz="3600" dirty="0" smtClean="0"/>
              <a:t> </a:t>
            </a:r>
            <a:r>
              <a:rPr lang="tr-TR" sz="3600" dirty="0" err="1" smtClean="0"/>
              <a:t>Bİatları</a:t>
            </a:r>
            <a:r>
              <a:rPr lang="tr-TR" sz="3600" dirty="0" smtClean="0"/>
              <a:t>/görüşmeleri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95099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36828" y="2562528"/>
            <a:ext cx="56459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AKABE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391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Peygamberliği kaç yılı Mekke’de geçmiştir?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 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72099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23 yılın 13 yılı Mekke’de geçmiştir.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58331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56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96982" y="2131454"/>
            <a:ext cx="1228898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600" dirty="0" smtClean="0"/>
              <a:t>_ _ _ _ _ _</a:t>
            </a:r>
            <a:endParaRPr lang="tr-TR" sz="16600" dirty="0"/>
          </a:p>
        </p:txBody>
      </p:sp>
    </p:spTree>
    <p:extLst>
      <p:ext uri="{BB962C8B-B14F-4D97-AF65-F5344CB8AC3E}">
        <p14:creationId xmlns:p14="http://schemas.microsoft.com/office/powerpoint/2010/main" val="17443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014759" y="2314334"/>
            <a:ext cx="62076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HİCRET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3146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27352" y="1982499"/>
            <a:ext cx="10958512" cy="1295293"/>
          </a:xfrm>
        </p:spPr>
        <p:txBody>
          <a:bodyPr>
            <a:noAutofit/>
          </a:bodyPr>
          <a:lstStyle/>
          <a:p>
            <a:pPr algn="ctr"/>
            <a:r>
              <a:rPr lang="tr-TR" sz="6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AKABE BİATLARI VE </a:t>
            </a:r>
            <a:br>
              <a:rPr lang="tr-TR" sz="6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6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MEKKE DÖNEMİ’NİN DEĞERLENDİRMESİ</a:t>
            </a:r>
            <a:endParaRPr lang="tr-TR" sz="66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671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Her şeye rağmen tebliğe devam</a:t>
            </a:r>
            <a:endParaRPr lang="tr-TR" sz="36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039415"/>
            <a:ext cx="5824538" cy="5561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Bütün olumsuzluklara rağmen Peygamberimiz insanları İslâm’a çağırmaya devam ediyordu.</a:t>
            </a:r>
          </a:p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Özellikle Mekke dışından gelen insanlarla buluşup İslâm’ı anlatıyordu.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25" y="1039415"/>
            <a:ext cx="5576887" cy="547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388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04775" y="157164"/>
            <a:ext cx="11958638" cy="671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atin typeface="+mj-lt"/>
              </a:rPr>
              <a:t>Akabe </a:t>
            </a:r>
            <a:r>
              <a:rPr lang="tr-TR" sz="3600" dirty="0" err="1" smtClean="0">
                <a:latin typeface="+mj-lt"/>
              </a:rPr>
              <a:t>Biatları</a:t>
            </a:r>
            <a:endParaRPr lang="tr-TR" sz="3600" dirty="0">
              <a:latin typeface="+mj-lt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04775" y="1039415"/>
            <a:ext cx="5824538" cy="2203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+mj-lt"/>
              </a:rPr>
              <a:t>620 yılında Medineli bir grupla akabe denilen yerde buluşarak onları İslâm’a davet etti.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104775" y="3454002"/>
            <a:ext cx="5824538" cy="22038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+mj-lt"/>
              </a:rPr>
              <a:t>621 ve 622 yıllarında daha kalabalık gruplar halinde gelen Medineliler de bu daveti kabul ettiler.</a:t>
            </a:r>
          </a:p>
        </p:txBody>
      </p:sp>
      <p:sp>
        <p:nvSpPr>
          <p:cNvPr id="7" name="Yuvarlatılmış Dikdörtgen 6"/>
          <p:cNvSpPr/>
          <p:nvPr/>
        </p:nvSpPr>
        <p:spPr>
          <a:xfrm>
            <a:off x="104775" y="5786438"/>
            <a:ext cx="11958638" cy="933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+mj-lt"/>
              </a:rPr>
              <a:t>Medineliler Peygamberimiz ve Müslümanları Medine’ye davet ettiler.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1039416"/>
            <a:ext cx="5819775" cy="461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12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76"/>
            <a:ext cx="10489474" cy="685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2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41962" y="3244334"/>
            <a:ext cx="4908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https://www.youtube.com/watch?v=Dg_OAkfqIOE</a:t>
            </a:r>
          </a:p>
        </p:txBody>
      </p:sp>
      <p:pic>
        <p:nvPicPr>
          <p:cNvPr id="3" name="Dg_OAkfqIO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2154</TotalTime>
  <Words>331</Words>
  <Application>Microsoft Office PowerPoint</Application>
  <PresentationFormat>Geniş ekran</PresentationFormat>
  <Paragraphs>46</Paragraphs>
  <Slides>23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Gill Sans MT</vt:lpstr>
      <vt:lpstr>Wingdings</vt:lpstr>
      <vt:lpstr>Wingdings 2</vt:lpstr>
      <vt:lpstr>Kar Payı</vt:lpstr>
      <vt:lpstr>PowerPoint Sunusu</vt:lpstr>
      <vt:lpstr>PowerPoint Sunusu</vt:lpstr>
      <vt:lpstr>PowerPoint Sunusu</vt:lpstr>
      <vt:lpstr>PowerPoint Sunusu</vt:lpstr>
      <vt:lpstr>AKABE BİATLARI VE  MEKKE DÖNEMİ’NİN DEĞERLENDİRMESİ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13 yıllık Mekke döneminin tahlili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171</cp:revision>
  <dcterms:created xsi:type="dcterms:W3CDTF">2015-06-14T13:49:11Z</dcterms:created>
  <dcterms:modified xsi:type="dcterms:W3CDTF">2019-09-06T22:36:41Z</dcterms:modified>
</cp:coreProperties>
</file>