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390" r:id="rId2"/>
    <p:sldId id="391" r:id="rId3"/>
    <p:sldId id="393" r:id="rId4"/>
    <p:sldId id="394" r:id="rId5"/>
    <p:sldId id="273" r:id="rId6"/>
    <p:sldId id="369" r:id="rId7"/>
    <p:sldId id="370" r:id="rId8"/>
    <p:sldId id="381" r:id="rId9"/>
    <p:sldId id="382" r:id="rId10"/>
    <p:sldId id="385" r:id="rId11"/>
    <p:sldId id="388" r:id="rId12"/>
    <p:sldId id="389" r:id="rId13"/>
    <p:sldId id="276" r:id="rId14"/>
    <p:sldId id="379" r:id="rId1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urullah Yalçın" initials="NY" lastIdx="1" clrIdx="0">
    <p:extLst>
      <p:ext uri="{19B8F6BF-5375-455C-9EA6-DF929625EA0E}">
        <p15:presenceInfo xmlns:p15="http://schemas.microsoft.com/office/powerpoint/2012/main" userId="aff33922cbf709c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44" autoAdjust="0"/>
    <p:restoredTop sz="94660"/>
  </p:normalViewPr>
  <p:slideViewPr>
    <p:cSldViewPr snapToGrid="0">
      <p:cViewPr varScale="1">
        <p:scale>
          <a:sx n="69" d="100"/>
          <a:sy n="69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A17DEBE-FC0F-472C-B67C-A05DB37FD7AB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9B15B284-14E2-4C8D-8FC4-C99D36FBA305}">
      <dgm:prSet phldrT="[Metin]" custT="1"/>
      <dgm:spPr/>
      <dgm:t>
        <a:bodyPr/>
        <a:lstStyle/>
        <a:p>
          <a:r>
            <a:rPr lang="tr-TR" sz="4000" dirty="0" smtClean="0"/>
            <a:t>HZ. AİŞE</a:t>
          </a:r>
          <a:endParaRPr lang="tr-TR" sz="4000" dirty="0"/>
        </a:p>
      </dgm:t>
    </dgm:pt>
    <dgm:pt modelId="{DFE8F340-B7EC-4A6D-9BEA-6E817F401B01}" type="parTrans" cxnId="{38D6D8F8-B741-4977-8791-D1D21AC9C209}">
      <dgm:prSet/>
      <dgm:spPr/>
      <dgm:t>
        <a:bodyPr/>
        <a:lstStyle/>
        <a:p>
          <a:endParaRPr lang="tr-TR"/>
        </a:p>
      </dgm:t>
    </dgm:pt>
    <dgm:pt modelId="{E52C05B3-7B8D-45EF-9142-B1E248079F4D}" type="sibTrans" cxnId="{38D6D8F8-B741-4977-8791-D1D21AC9C209}">
      <dgm:prSet/>
      <dgm:spPr/>
      <dgm:t>
        <a:bodyPr/>
        <a:lstStyle/>
        <a:p>
          <a:endParaRPr lang="tr-TR"/>
        </a:p>
      </dgm:t>
    </dgm:pt>
    <dgm:pt modelId="{D4931CAA-01CB-4DA6-9378-A57ACE645A19}">
      <dgm:prSet phldrT="[Metin]" custT="1"/>
      <dgm:spPr/>
      <dgm:t>
        <a:bodyPr/>
        <a:lstStyle/>
        <a:p>
          <a:r>
            <a:rPr lang="tr-TR" sz="3200" dirty="0" smtClean="0"/>
            <a:t>Genç, zeki ve anlayışlı idi.</a:t>
          </a:r>
          <a:endParaRPr lang="tr-TR" sz="3200" dirty="0"/>
        </a:p>
      </dgm:t>
    </dgm:pt>
    <dgm:pt modelId="{2B942BC3-705A-423D-9B60-FA048AD4ECF4}" type="parTrans" cxnId="{3837178F-865D-48CD-93FC-26088FB203CE}">
      <dgm:prSet/>
      <dgm:spPr/>
      <dgm:t>
        <a:bodyPr/>
        <a:lstStyle/>
        <a:p>
          <a:endParaRPr lang="tr-TR" sz="2000"/>
        </a:p>
      </dgm:t>
    </dgm:pt>
    <dgm:pt modelId="{9A6D5285-7A04-42D7-9A2D-A5D29142A65C}" type="sibTrans" cxnId="{3837178F-865D-48CD-93FC-26088FB203CE}">
      <dgm:prSet/>
      <dgm:spPr/>
      <dgm:t>
        <a:bodyPr/>
        <a:lstStyle/>
        <a:p>
          <a:endParaRPr lang="tr-TR"/>
        </a:p>
      </dgm:t>
    </dgm:pt>
    <dgm:pt modelId="{5186B72A-C9E7-40EF-84E1-C0D8AE68BBDB}">
      <dgm:prSet phldrT="[Metin]" custT="1"/>
      <dgm:spPr/>
      <dgm:t>
        <a:bodyPr/>
        <a:lstStyle/>
        <a:p>
          <a:r>
            <a:rPr lang="tr-TR" sz="3200" dirty="0" smtClean="0"/>
            <a:t>Efendimiz onun hakkında; «Dininizin üçte birini </a:t>
          </a:r>
          <a:r>
            <a:rPr lang="tr-TR" sz="3200" dirty="0" err="1" smtClean="0"/>
            <a:t>Âişe’nin</a:t>
          </a:r>
          <a:r>
            <a:rPr lang="tr-TR" sz="3200" dirty="0" smtClean="0"/>
            <a:t> evinde öğrenin.» buyurmuştur. </a:t>
          </a:r>
          <a:endParaRPr lang="tr-TR" sz="3200" dirty="0"/>
        </a:p>
      </dgm:t>
    </dgm:pt>
    <dgm:pt modelId="{7935178B-C134-4A00-91C3-2151E73F97A2}" type="parTrans" cxnId="{047D864A-29F4-4D38-BF3C-4F2F3A6F6673}">
      <dgm:prSet/>
      <dgm:spPr/>
      <dgm:t>
        <a:bodyPr/>
        <a:lstStyle/>
        <a:p>
          <a:endParaRPr lang="tr-TR" sz="2000"/>
        </a:p>
      </dgm:t>
    </dgm:pt>
    <dgm:pt modelId="{DD3C9636-6F8C-4320-BBA8-F2F8DBD7673C}" type="sibTrans" cxnId="{047D864A-29F4-4D38-BF3C-4F2F3A6F6673}">
      <dgm:prSet/>
      <dgm:spPr/>
      <dgm:t>
        <a:bodyPr/>
        <a:lstStyle/>
        <a:p>
          <a:endParaRPr lang="tr-TR"/>
        </a:p>
      </dgm:t>
    </dgm:pt>
    <dgm:pt modelId="{B80EB49B-4924-4FC0-88EC-80488FB5FBB0}">
      <dgm:prSet custT="1"/>
      <dgm:spPr/>
      <dgm:t>
        <a:bodyPr/>
        <a:lstStyle/>
        <a:p>
          <a:r>
            <a:rPr lang="tr-TR" sz="3200" dirty="0" smtClean="0"/>
            <a:t>2210 hadis rivayet ederek en çok hadis nakleden 7 kişiden biri olmuştur.</a:t>
          </a:r>
          <a:endParaRPr lang="tr-TR" sz="3200" dirty="0"/>
        </a:p>
      </dgm:t>
    </dgm:pt>
    <dgm:pt modelId="{9444476F-E650-4430-8737-201DD02575BB}" type="parTrans" cxnId="{B6C18FA3-CB7B-4AF5-893B-A4C52C0CFF54}">
      <dgm:prSet/>
      <dgm:spPr/>
      <dgm:t>
        <a:bodyPr/>
        <a:lstStyle/>
        <a:p>
          <a:endParaRPr lang="tr-TR" sz="2000"/>
        </a:p>
      </dgm:t>
    </dgm:pt>
    <dgm:pt modelId="{6E79EA9C-EBB3-4336-B045-F54831518676}" type="sibTrans" cxnId="{B6C18FA3-CB7B-4AF5-893B-A4C52C0CFF54}">
      <dgm:prSet/>
      <dgm:spPr/>
      <dgm:t>
        <a:bodyPr/>
        <a:lstStyle/>
        <a:p>
          <a:endParaRPr lang="tr-TR"/>
        </a:p>
      </dgm:t>
    </dgm:pt>
    <dgm:pt modelId="{8E81BE02-13CB-4DDC-B57D-E56192E039C5}">
      <dgm:prSet custT="1"/>
      <dgm:spPr/>
      <dgm:t>
        <a:bodyPr/>
        <a:lstStyle/>
        <a:p>
          <a:r>
            <a:rPr lang="tr-TR" sz="3200" dirty="0" smtClean="0"/>
            <a:t>Onun sayesinde hanımlara ait fıkhi konular öğrenilmiştir.</a:t>
          </a:r>
          <a:endParaRPr lang="tr-TR" sz="3200" dirty="0"/>
        </a:p>
      </dgm:t>
    </dgm:pt>
    <dgm:pt modelId="{C41EEE54-D3B9-4397-A213-92D54AF66749}" type="parTrans" cxnId="{A84A56B3-778D-472B-8D8C-C92D95E4D810}">
      <dgm:prSet/>
      <dgm:spPr/>
      <dgm:t>
        <a:bodyPr/>
        <a:lstStyle/>
        <a:p>
          <a:endParaRPr lang="tr-TR" sz="2000"/>
        </a:p>
      </dgm:t>
    </dgm:pt>
    <dgm:pt modelId="{02CB4ADD-8C8E-48B8-B971-744130E940D8}" type="sibTrans" cxnId="{A84A56B3-778D-472B-8D8C-C92D95E4D810}">
      <dgm:prSet/>
      <dgm:spPr/>
      <dgm:t>
        <a:bodyPr/>
        <a:lstStyle/>
        <a:p>
          <a:endParaRPr lang="tr-TR"/>
        </a:p>
      </dgm:t>
    </dgm:pt>
    <dgm:pt modelId="{F79C7A7B-EA3B-4A61-B690-9B880A1491B7}">
      <dgm:prSet custT="1"/>
      <dgm:spPr/>
      <dgm:t>
        <a:bodyPr/>
        <a:lstStyle/>
        <a:p>
          <a:r>
            <a:rPr lang="tr-TR" sz="3200" dirty="0" smtClean="0"/>
            <a:t>Hz. </a:t>
          </a:r>
          <a:r>
            <a:rPr lang="tr-TR" sz="3200" dirty="0" err="1" smtClean="0"/>
            <a:t>Ebûbekir’in</a:t>
          </a:r>
          <a:r>
            <a:rPr lang="tr-TR" sz="3200" dirty="0" smtClean="0"/>
            <a:t> kızıdır.</a:t>
          </a:r>
          <a:endParaRPr lang="tr-TR" sz="3200" dirty="0"/>
        </a:p>
      </dgm:t>
    </dgm:pt>
    <dgm:pt modelId="{B42DF25F-9BA5-4EFD-9F09-E8C09FFB7A5B}" type="parTrans" cxnId="{FF9B435C-A8A5-4442-9117-B50F81364167}">
      <dgm:prSet/>
      <dgm:spPr/>
      <dgm:t>
        <a:bodyPr/>
        <a:lstStyle/>
        <a:p>
          <a:endParaRPr lang="tr-TR" sz="2000"/>
        </a:p>
      </dgm:t>
    </dgm:pt>
    <dgm:pt modelId="{C49CEB88-0FD7-4F7A-9C01-C96862ADC8B7}" type="sibTrans" cxnId="{FF9B435C-A8A5-4442-9117-B50F81364167}">
      <dgm:prSet/>
      <dgm:spPr/>
      <dgm:t>
        <a:bodyPr/>
        <a:lstStyle/>
        <a:p>
          <a:endParaRPr lang="tr-TR"/>
        </a:p>
      </dgm:t>
    </dgm:pt>
    <dgm:pt modelId="{F73D8300-B370-43A4-998D-55F0C0653683}" type="pres">
      <dgm:prSet presAssocID="{EA17DEBE-FC0F-472C-B67C-A05DB37FD7AB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834088E6-E7A5-4E65-B441-A37A952900DD}" type="pres">
      <dgm:prSet presAssocID="{9B15B284-14E2-4C8D-8FC4-C99D36FBA305}" presName="root" presStyleCnt="0"/>
      <dgm:spPr/>
    </dgm:pt>
    <dgm:pt modelId="{C2B43A01-54A0-4D07-8420-B5BA508D4F00}" type="pres">
      <dgm:prSet presAssocID="{9B15B284-14E2-4C8D-8FC4-C99D36FBA305}" presName="rootComposite" presStyleCnt="0"/>
      <dgm:spPr/>
    </dgm:pt>
    <dgm:pt modelId="{214E4B21-6219-4035-8AC0-8DA0AA1CD38D}" type="pres">
      <dgm:prSet presAssocID="{9B15B284-14E2-4C8D-8FC4-C99D36FBA305}" presName="rootText" presStyleLbl="node1" presStyleIdx="0" presStyleCnt="1" custScaleX="143356"/>
      <dgm:spPr/>
      <dgm:t>
        <a:bodyPr/>
        <a:lstStyle/>
        <a:p>
          <a:endParaRPr lang="tr-TR"/>
        </a:p>
      </dgm:t>
    </dgm:pt>
    <dgm:pt modelId="{17F65FD4-48E4-46E1-B8EF-9F35DA18EF8F}" type="pres">
      <dgm:prSet presAssocID="{9B15B284-14E2-4C8D-8FC4-C99D36FBA305}" presName="rootConnector" presStyleLbl="node1" presStyleIdx="0" presStyleCnt="1"/>
      <dgm:spPr/>
      <dgm:t>
        <a:bodyPr/>
        <a:lstStyle/>
        <a:p>
          <a:endParaRPr lang="tr-TR"/>
        </a:p>
      </dgm:t>
    </dgm:pt>
    <dgm:pt modelId="{15D5D90F-EC74-4F03-B293-1AA00A94128D}" type="pres">
      <dgm:prSet presAssocID="{9B15B284-14E2-4C8D-8FC4-C99D36FBA305}" presName="childShape" presStyleCnt="0"/>
      <dgm:spPr/>
    </dgm:pt>
    <dgm:pt modelId="{EC2E1081-950A-4712-A6AC-A42D88CEB724}" type="pres">
      <dgm:prSet presAssocID="{B42DF25F-9BA5-4EFD-9F09-E8C09FFB7A5B}" presName="Name13" presStyleLbl="parChTrans1D2" presStyleIdx="0" presStyleCnt="5"/>
      <dgm:spPr/>
      <dgm:t>
        <a:bodyPr/>
        <a:lstStyle/>
        <a:p>
          <a:endParaRPr lang="tr-TR"/>
        </a:p>
      </dgm:t>
    </dgm:pt>
    <dgm:pt modelId="{4F292A4C-2755-4F18-979F-F47100CAD41E}" type="pres">
      <dgm:prSet presAssocID="{F79C7A7B-EA3B-4A61-B690-9B880A1491B7}" presName="childText" presStyleLbl="bgAcc1" presStyleIdx="0" presStyleCnt="5" custScaleX="64705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63066D1-AD9C-4079-A272-1C9FBB465E49}" type="pres">
      <dgm:prSet presAssocID="{2B942BC3-705A-423D-9B60-FA048AD4ECF4}" presName="Name13" presStyleLbl="parChTrans1D2" presStyleIdx="1" presStyleCnt="5"/>
      <dgm:spPr/>
      <dgm:t>
        <a:bodyPr/>
        <a:lstStyle/>
        <a:p>
          <a:endParaRPr lang="tr-TR"/>
        </a:p>
      </dgm:t>
    </dgm:pt>
    <dgm:pt modelId="{41680919-68B9-419C-A416-FF8A05E07B6B}" type="pres">
      <dgm:prSet presAssocID="{D4931CAA-01CB-4DA6-9378-A57ACE645A19}" presName="childText" presStyleLbl="bgAcc1" presStyleIdx="1" presStyleCnt="5" custScaleX="64936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708ADDB-05C7-4F6E-AF2C-25F09D9A6065}" type="pres">
      <dgm:prSet presAssocID="{C41EEE54-D3B9-4397-A213-92D54AF66749}" presName="Name13" presStyleLbl="parChTrans1D2" presStyleIdx="2" presStyleCnt="5"/>
      <dgm:spPr/>
      <dgm:t>
        <a:bodyPr/>
        <a:lstStyle/>
        <a:p>
          <a:endParaRPr lang="tr-TR"/>
        </a:p>
      </dgm:t>
    </dgm:pt>
    <dgm:pt modelId="{430F10B6-A167-45A1-8086-331BEC53B582}" type="pres">
      <dgm:prSet presAssocID="{8E81BE02-13CB-4DDC-B57D-E56192E039C5}" presName="childText" presStyleLbl="bgAcc1" presStyleIdx="2" presStyleCnt="5" custScaleX="64936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FFA6E0D-25FE-4A62-88D9-AAAA69A9C872}" type="pres">
      <dgm:prSet presAssocID="{9444476F-E650-4430-8737-201DD02575BB}" presName="Name13" presStyleLbl="parChTrans1D2" presStyleIdx="3" presStyleCnt="5"/>
      <dgm:spPr/>
      <dgm:t>
        <a:bodyPr/>
        <a:lstStyle/>
        <a:p>
          <a:endParaRPr lang="tr-TR"/>
        </a:p>
      </dgm:t>
    </dgm:pt>
    <dgm:pt modelId="{EA335DC5-B605-46F4-9889-41BDD2C28425}" type="pres">
      <dgm:prSet presAssocID="{B80EB49B-4924-4FC0-88EC-80488FB5FBB0}" presName="childText" presStyleLbl="bgAcc1" presStyleIdx="3" presStyleCnt="5" custScaleX="64936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F819A4F-E72C-43F3-A0CF-DF87BDCC8CE9}" type="pres">
      <dgm:prSet presAssocID="{7935178B-C134-4A00-91C3-2151E73F97A2}" presName="Name13" presStyleLbl="parChTrans1D2" presStyleIdx="4" presStyleCnt="5"/>
      <dgm:spPr/>
      <dgm:t>
        <a:bodyPr/>
        <a:lstStyle/>
        <a:p>
          <a:endParaRPr lang="tr-TR"/>
        </a:p>
      </dgm:t>
    </dgm:pt>
    <dgm:pt modelId="{BA8092EC-0EEA-4C72-B5D6-489D6C1312E2}" type="pres">
      <dgm:prSet presAssocID="{5186B72A-C9E7-40EF-84E1-C0D8AE68BBDB}" presName="childText" presStyleLbl="bgAcc1" presStyleIdx="4" presStyleCnt="5" custScaleX="64936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6ED42B7D-C21C-4757-ADA0-6243B354C11F}" type="presOf" srcId="{B80EB49B-4924-4FC0-88EC-80488FB5FBB0}" destId="{EA335DC5-B605-46F4-9889-41BDD2C28425}" srcOrd="0" destOrd="0" presId="urn:microsoft.com/office/officeart/2005/8/layout/hierarchy3"/>
    <dgm:cxn modelId="{A84A56B3-778D-472B-8D8C-C92D95E4D810}" srcId="{9B15B284-14E2-4C8D-8FC4-C99D36FBA305}" destId="{8E81BE02-13CB-4DDC-B57D-E56192E039C5}" srcOrd="2" destOrd="0" parTransId="{C41EEE54-D3B9-4397-A213-92D54AF66749}" sibTransId="{02CB4ADD-8C8E-48B8-B971-744130E940D8}"/>
    <dgm:cxn modelId="{84591B10-C933-4E1D-880C-DBFBD02EB052}" type="presOf" srcId="{2B942BC3-705A-423D-9B60-FA048AD4ECF4}" destId="{663066D1-AD9C-4079-A272-1C9FBB465E49}" srcOrd="0" destOrd="0" presId="urn:microsoft.com/office/officeart/2005/8/layout/hierarchy3"/>
    <dgm:cxn modelId="{0E300E2F-BC8E-4B01-97F9-6F0580C684CB}" type="presOf" srcId="{9B15B284-14E2-4C8D-8FC4-C99D36FBA305}" destId="{17F65FD4-48E4-46E1-B8EF-9F35DA18EF8F}" srcOrd="1" destOrd="0" presId="urn:microsoft.com/office/officeart/2005/8/layout/hierarchy3"/>
    <dgm:cxn modelId="{B6C18FA3-CB7B-4AF5-893B-A4C52C0CFF54}" srcId="{9B15B284-14E2-4C8D-8FC4-C99D36FBA305}" destId="{B80EB49B-4924-4FC0-88EC-80488FB5FBB0}" srcOrd="3" destOrd="0" parTransId="{9444476F-E650-4430-8737-201DD02575BB}" sibTransId="{6E79EA9C-EBB3-4336-B045-F54831518676}"/>
    <dgm:cxn modelId="{AAD4D353-D17C-418B-8B2D-6CB40807D08D}" type="presOf" srcId="{EA17DEBE-FC0F-472C-B67C-A05DB37FD7AB}" destId="{F73D8300-B370-43A4-998D-55F0C0653683}" srcOrd="0" destOrd="0" presId="urn:microsoft.com/office/officeart/2005/8/layout/hierarchy3"/>
    <dgm:cxn modelId="{F2789B6F-C8DC-4CF6-9BCD-5095BB07B44D}" type="presOf" srcId="{9B15B284-14E2-4C8D-8FC4-C99D36FBA305}" destId="{214E4B21-6219-4035-8AC0-8DA0AA1CD38D}" srcOrd="0" destOrd="0" presId="urn:microsoft.com/office/officeart/2005/8/layout/hierarchy3"/>
    <dgm:cxn modelId="{3837178F-865D-48CD-93FC-26088FB203CE}" srcId="{9B15B284-14E2-4C8D-8FC4-C99D36FBA305}" destId="{D4931CAA-01CB-4DA6-9378-A57ACE645A19}" srcOrd="1" destOrd="0" parTransId="{2B942BC3-705A-423D-9B60-FA048AD4ECF4}" sibTransId="{9A6D5285-7A04-42D7-9A2D-A5D29142A65C}"/>
    <dgm:cxn modelId="{047D864A-29F4-4D38-BF3C-4F2F3A6F6673}" srcId="{9B15B284-14E2-4C8D-8FC4-C99D36FBA305}" destId="{5186B72A-C9E7-40EF-84E1-C0D8AE68BBDB}" srcOrd="4" destOrd="0" parTransId="{7935178B-C134-4A00-91C3-2151E73F97A2}" sibTransId="{DD3C9636-6F8C-4320-BBA8-F2F8DBD7673C}"/>
    <dgm:cxn modelId="{67AE9AC4-5C57-44DF-9E46-23C68B2BEE7D}" type="presOf" srcId="{7935178B-C134-4A00-91C3-2151E73F97A2}" destId="{FF819A4F-E72C-43F3-A0CF-DF87BDCC8CE9}" srcOrd="0" destOrd="0" presId="urn:microsoft.com/office/officeart/2005/8/layout/hierarchy3"/>
    <dgm:cxn modelId="{68388C16-30B1-43D1-946F-630A0FD879B9}" type="presOf" srcId="{F79C7A7B-EA3B-4A61-B690-9B880A1491B7}" destId="{4F292A4C-2755-4F18-979F-F47100CAD41E}" srcOrd="0" destOrd="0" presId="urn:microsoft.com/office/officeart/2005/8/layout/hierarchy3"/>
    <dgm:cxn modelId="{A9BA3BA1-6F56-4963-9828-CE98C28040A2}" type="presOf" srcId="{5186B72A-C9E7-40EF-84E1-C0D8AE68BBDB}" destId="{BA8092EC-0EEA-4C72-B5D6-489D6C1312E2}" srcOrd="0" destOrd="0" presId="urn:microsoft.com/office/officeart/2005/8/layout/hierarchy3"/>
    <dgm:cxn modelId="{ED7A06DF-B128-41E0-B717-A60E5FC27FF4}" type="presOf" srcId="{8E81BE02-13CB-4DDC-B57D-E56192E039C5}" destId="{430F10B6-A167-45A1-8086-331BEC53B582}" srcOrd="0" destOrd="0" presId="urn:microsoft.com/office/officeart/2005/8/layout/hierarchy3"/>
    <dgm:cxn modelId="{B3B9F7A3-ADC9-4944-A6F8-C8307EFC9337}" type="presOf" srcId="{9444476F-E650-4430-8737-201DD02575BB}" destId="{0FFA6E0D-25FE-4A62-88D9-AAAA69A9C872}" srcOrd="0" destOrd="0" presId="urn:microsoft.com/office/officeart/2005/8/layout/hierarchy3"/>
    <dgm:cxn modelId="{FF9B435C-A8A5-4442-9117-B50F81364167}" srcId="{9B15B284-14E2-4C8D-8FC4-C99D36FBA305}" destId="{F79C7A7B-EA3B-4A61-B690-9B880A1491B7}" srcOrd="0" destOrd="0" parTransId="{B42DF25F-9BA5-4EFD-9F09-E8C09FFB7A5B}" sibTransId="{C49CEB88-0FD7-4F7A-9C01-C96862ADC8B7}"/>
    <dgm:cxn modelId="{38D6D8F8-B741-4977-8791-D1D21AC9C209}" srcId="{EA17DEBE-FC0F-472C-B67C-A05DB37FD7AB}" destId="{9B15B284-14E2-4C8D-8FC4-C99D36FBA305}" srcOrd="0" destOrd="0" parTransId="{DFE8F340-B7EC-4A6D-9BEA-6E817F401B01}" sibTransId="{E52C05B3-7B8D-45EF-9142-B1E248079F4D}"/>
    <dgm:cxn modelId="{6B2828AD-13D5-415B-BD1B-C87EB3C3AAE0}" type="presOf" srcId="{B42DF25F-9BA5-4EFD-9F09-E8C09FFB7A5B}" destId="{EC2E1081-950A-4712-A6AC-A42D88CEB724}" srcOrd="0" destOrd="0" presId="urn:microsoft.com/office/officeart/2005/8/layout/hierarchy3"/>
    <dgm:cxn modelId="{C316AA79-5153-430C-96A5-0452FF1ACE33}" type="presOf" srcId="{C41EEE54-D3B9-4397-A213-92D54AF66749}" destId="{6708ADDB-05C7-4F6E-AF2C-25F09D9A6065}" srcOrd="0" destOrd="0" presId="urn:microsoft.com/office/officeart/2005/8/layout/hierarchy3"/>
    <dgm:cxn modelId="{1DC8B777-9B5A-4C62-B774-BB678E549464}" type="presOf" srcId="{D4931CAA-01CB-4DA6-9378-A57ACE645A19}" destId="{41680919-68B9-419C-A416-FF8A05E07B6B}" srcOrd="0" destOrd="0" presId="urn:microsoft.com/office/officeart/2005/8/layout/hierarchy3"/>
    <dgm:cxn modelId="{CEB30EB0-4835-496F-8ABE-1B93B52409F3}" type="presParOf" srcId="{F73D8300-B370-43A4-998D-55F0C0653683}" destId="{834088E6-E7A5-4E65-B441-A37A952900DD}" srcOrd="0" destOrd="0" presId="urn:microsoft.com/office/officeart/2005/8/layout/hierarchy3"/>
    <dgm:cxn modelId="{7FDBB4C5-0BEE-4A1F-9F81-AAAD6F3CBB27}" type="presParOf" srcId="{834088E6-E7A5-4E65-B441-A37A952900DD}" destId="{C2B43A01-54A0-4D07-8420-B5BA508D4F00}" srcOrd="0" destOrd="0" presId="urn:microsoft.com/office/officeart/2005/8/layout/hierarchy3"/>
    <dgm:cxn modelId="{06BE06FD-252A-4552-82FA-18CDDADC4D18}" type="presParOf" srcId="{C2B43A01-54A0-4D07-8420-B5BA508D4F00}" destId="{214E4B21-6219-4035-8AC0-8DA0AA1CD38D}" srcOrd="0" destOrd="0" presId="urn:microsoft.com/office/officeart/2005/8/layout/hierarchy3"/>
    <dgm:cxn modelId="{B90324A2-4741-414C-8F6E-3085E5D867F4}" type="presParOf" srcId="{C2B43A01-54A0-4D07-8420-B5BA508D4F00}" destId="{17F65FD4-48E4-46E1-B8EF-9F35DA18EF8F}" srcOrd="1" destOrd="0" presId="urn:microsoft.com/office/officeart/2005/8/layout/hierarchy3"/>
    <dgm:cxn modelId="{36039F8A-3E86-4792-80E6-94FEE8C6ED3E}" type="presParOf" srcId="{834088E6-E7A5-4E65-B441-A37A952900DD}" destId="{15D5D90F-EC74-4F03-B293-1AA00A94128D}" srcOrd="1" destOrd="0" presId="urn:microsoft.com/office/officeart/2005/8/layout/hierarchy3"/>
    <dgm:cxn modelId="{96218C94-2675-4396-8B94-F6E0B93C442A}" type="presParOf" srcId="{15D5D90F-EC74-4F03-B293-1AA00A94128D}" destId="{EC2E1081-950A-4712-A6AC-A42D88CEB724}" srcOrd="0" destOrd="0" presId="urn:microsoft.com/office/officeart/2005/8/layout/hierarchy3"/>
    <dgm:cxn modelId="{613E359F-CDC6-48AF-9916-FA58A80396EC}" type="presParOf" srcId="{15D5D90F-EC74-4F03-B293-1AA00A94128D}" destId="{4F292A4C-2755-4F18-979F-F47100CAD41E}" srcOrd="1" destOrd="0" presId="urn:microsoft.com/office/officeart/2005/8/layout/hierarchy3"/>
    <dgm:cxn modelId="{4044E8C6-8F1D-4450-B5F2-9F76F12EDF6B}" type="presParOf" srcId="{15D5D90F-EC74-4F03-B293-1AA00A94128D}" destId="{663066D1-AD9C-4079-A272-1C9FBB465E49}" srcOrd="2" destOrd="0" presId="urn:microsoft.com/office/officeart/2005/8/layout/hierarchy3"/>
    <dgm:cxn modelId="{58954C18-824F-4F38-9DEC-1C02D7FAE121}" type="presParOf" srcId="{15D5D90F-EC74-4F03-B293-1AA00A94128D}" destId="{41680919-68B9-419C-A416-FF8A05E07B6B}" srcOrd="3" destOrd="0" presId="urn:microsoft.com/office/officeart/2005/8/layout/hierarchy3"/>
    <dgm:cxn modelId="{CDAD1DEC-5606-49CA-B548-F7EA56367ECE}" type="presParOf" srcId="{15D5D90F-EC74-4F03-B293-1AA00A94128D}" destId="{6708ADDB-05C7-4F6E-AF2C-25F09D9A6065}" srcOrd="4" destOrd="0" presId="urn:microsoft.com/office/officeart/2005/8/layout/hierarchy3"/>
    <dgm:cxn modelId="{CDFFD155-ABB8-4135-84F4-306F756E9BE8}" type="presParOf" srcId="{15D5D90F-EC74-4F03-B293-1AA00A94128D}" destId="{430F10B6-A167-45A1-8086-331BEC53B582}" srcOrd="5" destOrd="0" presId="urn:microsoft.com/office/officeart/2005/8/layout/hierarchy3"/>
    <dgm:cxn modelId="{49B1FD91-0DF7-4C7E-A21F-CE26F8D9D8EE}" type="presParOf" srcId="{15D5D90F-EC74-4F03-B293-1AA00A94128D}" destId="{0FFA6E0D-25FE-4A62-88D9-AAAA69A9C872}" srcOrd="6" destOrd="0" presId="urn:microsoft.com/office/officeart/2005/8/layout/hierarchy3"/>
    <dgm:cxn modelId="{7ED865E2-4FF8-45A2-983A-E946BB75922A}" type="presParOf" srcId="{15D5D90F-EC74-4F03-B293-1AA00A94128D}" destId="{EA335DC5-B605-46F4-9889-41BDD2C28425}" srcOrd="7" destOrd="0" presId="urn:microsoft.com/office/officeart/2005/8/layout/hierarchy3"/>
    <dgm:cxn modelId="{4F5148C2-E29F-453A-855F-EDFB3539851E}" type="presParOf" srcId="{15D5D90F-EC74-4F03-B293-1AA00A94128D}" destId="{FF819A4F-E72C-43F3-A0CF-DF87BDCC8CE9}" srcOrd="8" destOrd="0" presId="urn:microsoft.com/office/officeart/2005/8/layout/hierarchy3"/>
    <dgm:cxn modelId="{ACDD849D-8683-408D-A0C1-BF6A8D3F5589}" type="presParOf" srcId="{15D5D90F-EC74-4F03-B293-1AA00A94128D}" destId="{BA8092EC-0EEA-4C72-B5D6-489D6C1312E2}" srcOrd="9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4E4B21-6219-4035-8AC0-8DA0AA1CD38D}">
      <dsp:nvSpPr>
        <dsp:cNvPr id="0" name=""/>
        <dsp:cNvSpPr/>
      </dsp:nvSpPr>
      <dsp:spPr>
        <a:xfrm>
          <a:off x="915574" y="3162"/>
          <a:ext cx="2709596" cy="9450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50800" rIns="762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000" kern="1200" dirty="0" smtClean="0"/>
            <a:t>HZ. AİŞE</a:t>
          </a:r>
          <a:endParaRPr lang="tr-TR" sz="4000" kern="1200" dirty="0"/>
        </a:p>
      </dsp:txBody>
      <dsp:txXfrm>
        <a:off x="943254" y="30842"/>
        <a:ext cx="2654236" cy="889698"/>
      </dsp:txXfrm>
    </dsp:sp>
    <dsp:sp modelId="{EC2E1081-950A-4712-A6AC-A42D88CEB724}">
      <dsp:nvSpPr>
        <dsp:cNvPr id="0" name=""/>
        <dsp:cNvSpPr/>
      </dsp:nvSpPr>
      <dsp:spPr>
        <a:xfrm>
          <a:off x="1186533" y="948221"/>
          <a:ext cx="270959" cy="7087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08793"/>
              </a:lnTo>
              <a:lnTo>
                <a:pt x="270959" y="708793"/>
              </a:lnTo>
            </a:path>
          </a:pathLst>
        </a:custGeom>
        <a:noFill/>
        <a:ln w="2222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292A4C-2755-4F18-979F-F47100CAD41E}">
      <dsp:nvSpPr>
        <dsp:cNvPr id="0" name=""/>
        <dsp:cNvSpPr/>
      </dsp:nvSpPr>
      <dsp:spPr>
        <a:xfrm>
          <a:off x="1457493" y="1184486"/>
          <a:ext cx="9784047" cy="94505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dirty="0" smtClean="0"/>
            <a:t>Hz. </a:t>
          </a:r>
          <a:r>
            <a:rPr lang="tr-TR" sz="3200" kern="1200" dirty="0" err="1" smtClean="0"/>
            <a:t>Ebûbekir’in</a:t>
          </a:r>
          <a:r>
            <a:rPr lang="tr-TR" sz="3200" kern="1200" dirty="0" smtClean="0"/>
            <a:t> kızıdır.</a:t>
          </a:r>
          <a:endParaRPr lang="tr-TR" sz="3200" kern="1200" dirty="0"/>
        </a:p>
      </dsp:txBody>
      <dsp:txXfrm>
        <a:off x="1485173" y="1212166"/>
        <a:ext cx="9728687" cy="889698"/>
      </dsp:txXfrm>
    </dsp:sp>
    <dsp:sp modelId="{663066D1-AD9C-4079-A272-1C9FBB465E49}">
      <dsp:nvSpPr>
        <dsp:cNvPr id="0" name=""/>
        <dsp:cNvSpPr/>
      </dsp:nvSpPr>
      <dsp:spPr>
        <a:xfrm>
          <a:off x="1186533" y="948221"/>
          <a:ext cx="270959" cy="18901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90117"/>
              </a:lnTo>
              <a:lnTo>
                <a:pt x="270959" y="1890117"/>
              </a:lnTo>
            </a:path>
          </a:pathLst>
        </a:custGeom>
        <a:noFill/>
        <a:ln w="2222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680919-68B9-419C-A416-FF8A05E07B6B}">
      <dsp:nvSpPr>
        <dsp:cNvPr id="0" name=""/>
        <dsp:cNvSpPr/>
      </dsp:nvSpPr>
      <dsp:spPr>
        <a:xfrm>
          <a:off x="1457493" y="2365809"/>
          <a:ext cx="9818931" cy="94505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dirty="0" smtClean="0"/>
            <a:t>Genç, zeki ve anlayışlı idi.</a:t>
          </a:r>
          <a:endParaRPr lang="tr-TR" sz="3200" kern="1200" dirty="0"/>
        </a:p>
      </dsp:txBody>
      <dsp:txXfrm>
        <a:off x="1485173" y="2393489"/>
        <a:ext cx="9763571" cy="889698"/>
      </dsp:txXfrm>
    </dsp:sp>
    <dsp:sp modelId="{6708ADDB-05C7-4F6E-AF2C-25F09D9A6065}">
      <dsp:nvSpPr>
        <dsp:cNvPr id="0" name=""/>
        <dsp:cNvSpPr/>
      </dsp:nvSpPr>
      <dsp:spPr>
        <a:xfrm>
          <a:off x="1186533" y="948221"/>
          <a:ext cx="270959" cy="30714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71440"/>
              </a:lnTo>
              <a:lnTo>
                <a:pt x="270959" y="3071440"/>
              </a:lnTo>
            </a:path>
          </a:pathLst>
        </a:custGeom>
        <a:noFill/>
        <a:ln w="2222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0F10B6-A167-45A1-8086-331BEC53B582}">
      <dsp:nvSpPr>
        <dsp:cNvPr id="0" name=""/>
        <dsp:cNvSpPr/>
      </dsp:nvSpPr>
      <dsp:spPr>
        <a:xfrm>
          <a:off x="1457493" y="3547132"/>
          <a:ext cx="9818931" cy="94505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dirty="0" smtClean="0"/>
            <a:t>Onun sayesinde hanımlara ait fıkhi konular öğrenilmiştir.</a:t>
          </a:r>
          <a:endParaRPr lang="tr-TR" sz="3200" kern="1200" dirty="0"/>
        </a:p>
      </dsp:txBody>
      <dsp:txXfrm>
        <a:off x="1485173" y="3574812"/>
        <a:ext cx="9763571" cy="889698"/>
      </dsp:txXfrm>
    </dsp:sp>
    <dsp:sp modelId="{0FFA6E0D-25FE-4A62-88D9-AAAA69A9C872}">
      <dsp:nvSpPr>
        <dsp:cNvPr id="0" name=""/>
        <dsp:cNvSpPr/>
      </dsp:nvSpPr>
      <dsp:spPr>
        <a:xfrm>
          <a:off x="1186533" y="948221"/>
          <a:ext cx="270959" cy="42527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52763"/>
              </a:lnTo>
              <a:lnTo>
                <a:pt x="270959" y="4252763"/>
              </a:lnTo>
            </a:path>
          </a:pathLst>
        </a:custGeom>
        <a:noFill/>
        <a:ln w="2222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335DC5-B605-46F4-9889-41BDD2C28425}">
      <dsp:nvSpPr>
        <dsp:cNvPr id="0" name=""/>
        <dsp:cNvSpPr/>
      </dsp:nvSpPr>
      <dsp:spPr>
        <a:xfrm>
          <a:off x="1457493" y="4728455"/>
          <a:ext cx="9818931" cy="94505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dirty="0" smtClean="0"/>
            <a:t>2210 hadis rivayet ederek en çok hadis nakleden 7 kişiden biri olmuştur.</a:t>
          </a:r>
          <a:endParaRPr lang="tr-TR" sz="3200" kern="1200" dirty="0"/>
        </a:p>
      </dsp:txBody>
      <dsp:txXfrm>
        <a:off x="1485173" y="4756135"/>
        <a:ext cx="9763571" cy="889698"/>
      </dsp:txXfrm>
    </dsp:sp>
    <dsp:sp modelId="{FF819A4F-E72C-43F3-A0CF-DF87BDCC8CE9}">
      <dsp:nvSpPr>
        <dsp:cNvPr id="0" name=""/>
        <dsp:cNvSpPr/>
      </dsp:nvSpPr>
      <dsp:spPr>
        <a:xfrm>
          <a:off x="1186533" y="948221"/>
          <a:ext cx="270959" cy="54340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434086"/>
              </a:lnTo>
              <a:lnTo>
                <a:pt x="270959" y="5434086"/>
              </a:lnTo>
            </a:path>
          </a:pathLst>
        </a:custGeom>
        <a:noFill/>
        <a:ln w="2222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8092EC-0EEA-4C72-B5D6-489D6C1312E2}">
      <dsp:nvSpPr>
        <dsp:cNvPr id="0" name=""/>
        <dsp:cNvSpPr/>
      </dsp:nvSpPr>
      <dsp:spPr>
        <a:xfrm>
          <a:off x="1457493" y="5909778"/>
          <a:ext cx="9818931" cy="94505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dirty="0" smtClean="0"/>
            <a:t>Efendimiz onun hakkında; «Dininizin üçte birini </a:t>
          </a:r>
          <a:r>
            <a:rPr lang="tr-TR" sz="3200" kern="1200" dirty="0" err="1" smtClean="0"/>
            <a:t>Âişe’nin</a:t>
          </a:r>
          <a:r>
            <a:rPr lang="tr-TR" sz="3200" kern="1200" dirty="0" smtClean="0"/>
            <a:t> evinde öğrenin.» buyurmuştur. </a:t>
          </a:r>
          <a:endParaRPr lang="tr-TR" sz="3200" kern="1200" dirty="0"/>
        </a:p>
      </dsp:txBody>
      <dsp:txXfrm>
        <a:off x="1485173" y="5937458"/>
        <a:ext cx="9763571" cy="8896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A9A621E-107E-4158-86B4-3C29984983CE}" type="datetimeFigureOut">
              <a:rPr lang="tr-TR" smtClean="0"/>
              <a:t>7.09.2019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61F7D07-EA0B-4775-8066-C3DBBE26E8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0308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A621E-107E-4158-86B4-3C29984983CE}" type="datetimeFigureOut">
              <a:rPr lang="tr-TR" smtClean="0"/>
              <a:t>7.09.2019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F7D07-EA0B-4775-8066-C3DBBE26E8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0355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A9A621E-107E-4158-86B4-3C29984983CE}" type="datetimeFigureOut">
              <a:rPr lang="tr-TR" smtClean="0"/>
              <a:t>7.09.2019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61F7D07-EA0B-4775-8066-C3DBBE26E8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344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A621E-107E-4158-86B4-3C29984983CE}" type="datetimeFigureOut">
              <a:rPr lang="tr-TR" smtClean="0"/>
              <a:t>7.09.2019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161F7D07-EA0B-4775-8066-C3DBBE26E8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3299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A9A621E-107E-4158-86B4-3C29984983CE}" type="datetimeFigureOut">
              <a:rPr lang="tr-TR" smtClean="0"/>
              <a:t>7.09.2019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61F7D07-EA0B-4775-8066-C3DBBE26E8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25039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A621E-107E-4158-86B4-3C29984983CE}" type="datetimeFigureOut">
              <a:rPr lang="tr-TR" smtClean="0"/>
              <a:t>7.09.2019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F7D07-EA0B-4775-8066-C3DBBE26E8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3935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A621E-107E-4158-86B4-3C29984983CE}" type="datetimeFigureOut">
              <a:rPr lang="tr-TR" smtClean="0"/>
              <a:t>7.09.2019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F7D07-EA0B-4775-8066-C3DBBE26E8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80378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A621E-107E-4158-86B4-3C29984983CE}" type="datetimeFigureOut">
              <a:rPr lang="tr-TR" smtClean="0"/>
              <a:t>7.09.2019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F7D07-EA0B-4775-8066-C3DBBE26E8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9080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A621E-107E-4158-86B4-3C29984983CE}" type="datetimeFigureOut">
              <a:rPr lang="tr-TR" smtClean="0"/>
              <a:t>7.09.2019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F7D07-EA0B-4775-8066-C3DBBE26E8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0051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A9A621E-107E-4158-86B4-3C29984983CE}" type="datetimeFigureOut">
              <a:rPr lang="tr-TR" smtClean="0"/>
              <a:t>7.09.2019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61F7D07-EA0B-4775-8066-C3DBBE26E8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8946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A621E-107E-4158-86B4-3C29984983CE}" type="datetimeFigureOut">
              <a:rPr lang="tr-TR" smtClean="0"/>
              <a:t>7.09.2019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F7D07-EA0B-4775-8066-C3DBBE26E8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770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6A9A621E-107E-4158-86B4-3C29984983CE}" type="datetimeFigureOut">
              <a:rPr lang="tr-TR" smtClean="0"/>
              <a:t>7.09.2019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161F7D07-EA0B-4775-8066-C3DBBE26E8FB}" type="slidenum">
              <a:rPr lang="tr-TR" smtClean="0"/>
              <a:t>‹#›</a:t>
            </a:fld>
            <a:endParaRPr lang="tr-TR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5967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tWtSZ7W72V8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e3xogZVP7FY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6668" y="2032287"/>
            <a:ext cx="3608006" cy="2927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8152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Yuvarlatılmış Dikdörtgen 3"/>
          <p:cNvSpPr/>
          <p:nvPr/>
        </p:nvSpPr>
        <p:spPr>
          <a:xfrm>
            <a:off x="104773" y="1577251"/>
            <a:ext cx="6005082" cy="457200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4000" dirty="0" smtClean="0"/>
              <a:t>Peygamber Efendimiz (</a:t>
            </a:r>
            <a:r>
              <a:rPr lang="tr-TR" sz="4000" dirty="0" err="1" smtClean="0"/>
              <a:t>s.a.v</a:t>
            </a:r>
            <a:r>
              <a:rPr lang="tr-TR" sz="4000" dirty="0" smtClean="0"/>
              <a:t>.) ile </a:t>
            </a:r>
            <a:r>
              <a:rPr lang="tr-TR" sz="4000" dirty="0" err="1" smtClean="0"/>
              <a:t>Âişe</a:t>
            </a:r>
            <a:r>
              <a:rPr lang="tr-TR" sz="4000" dirty="0" smtClean="0"/>
              <a:t> validemizin nikahları hicretten evvel Mekke’de kıyılmış, ancak evlilikleri </a:t>
            </a:r>
            <a:r>
              <a:rPr lang="tr-TR" sz="4000" dirty="0" err="1" smtClean="0"/>
              <a:t>Medîne’de</a:t>
            </a:r>
            <a:r>
              <a:rPr lang="tr-TR" sz="4000" dirty="0" smtClean="0"/>
              <a:t> gerçekleşmiştir.</a:t>
            </a:r>
            <a:endParaRPr lang="tr-TR" sz="4000" dirty="0"/>
          </a:p>
        </p:txBody>
      </p:sp>
      <p:sp>
        <p:nvSpPr>
          <p:cNvPr id="5" name="Yuvarlatılmış Dikdörtgen 4"/>
          <p:cNvSpPr/>
          <p:nvPr/>
        </p:nvSpPr>
        <p:spPr>
          <a:xfrm>
            <a:off x="104774" y="109538"/>
            <a:ext cx="11958639" cy="7762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600" dirty="0" smtClean="0"/>
              <a:t>Hz. </a:t>
            </a:r>
            <a:r>
              <a:rPr lang="tr-TR" sz="3600" dirty="0" err="1" smtClean="0"/>
              <a:t>Aişe</a:t>
            </a:r>
            <a:r>
              <a:rPr lang="tr-TR" sz="3600" dirty="0" smtClean="0"/>
              <a:t> ile Evliliği</a:t>
            </a:r>
            <a:endParaRPr lang="tr-TR" sz="3600" dirty="0"/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00913" y="1577251"/>
            <a:ext cx="4762500" cy="4572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5168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yagram 2"/>
          <p:cNvGraphicFramePr/>
          <p:nvPr>
            <p:extLst>
              <p:ext uri="{D42A27DB-BD31-4B8C-83A1-F6EECF244321}">
                <p14:modId xmlns:p14="http://schemas.microsoft.com/office/powerpoint/2010/main" val="1221792317"/>
              </p:ext>
            </p:extLst>
          </p:nvPr>
        </p:nvGraphicFramePr>
        <p:xfrm>
          <a:off x="0" y="0"/>
          <a:ext cx="12191999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94559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214E4B21-6219-4035-8AC0-8DA0AA1CD3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graphicEl>
                                              <a:dgm id="{214E4B21-6219-4035-8AC0-8DA0AA1CD38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graphicEl>
                                              <a:dgm id="{214E4B21-6219-4035-8AC0-8DA0AA1CD3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graphicEl>
                                              <a:dgm id="{214E4B21-6219-4035-8AC0-8DA0AA1CD3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EC2E1081-950A-4712-A6AC-A42D88CEB7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graphicEl>
                                              <a:dgm id="{EC2E1081-950A-4712-A6AC-A42D88CEB72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graphicEl>
                                              <a:dgm id="{EC2E1081-950A-4712-A6AC-A42D88CEB7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graphicEl>
                                              <a:dgm id="{EC2E1081-950A-4712-A6AC-A42D88CEB7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4F292A4C-2755-4F18-979F-F47100CAD4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graphicEl>
                                              <a:dgm id="{4F292A4C-2755-4F18-979F-F47100CAD41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graphicEl>
                                              <a:dgm id="{4F292A4C-2755-4F18-979F-F47100CAD4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graphicEl>
                                              <a:dgm id="{4F292A4C-2755-4F18-979F-F47100CAD4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663066D1-AD9C-4079-A272-1C9FBB465E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graphicEl>
                                              <a:dgm id="{663066D1-AD9C-4079-A272-1C9FBB465E4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graphicEl>
                                              <a:dgm id="{663066D1-AD9C-4079-A272-1C9FBB465E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graphicEl>
                                              <a:dgm id="{663066D1-AD9C-4079-A272-1C9FBB465E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41680919-68B9-419C-A416-FF8A05E07B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graphicEl>
                                              <a:dgm id="{41680919-68B9-419C-A416-FF8A05E07B6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graphicEl>
                                              <a:dgm id="{41680919-68B9-419C-A416-FF8A05E07B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graphicEl>
                                              <a:dgm id="{41680919-68B9-419C-A416-FF8A05E07B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6708ADDB-05C7-4F6E-AF2C-25F09D9A60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graphicEl>
                                              <a:dgm id="{6708ADDB-05C7-4F6E-AF2C-25F09D9A606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graphicEl>
                                              <a:dgm id="{6708ADDB-05C7-4F6E-AF2C-25F09D9A60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graphicEl>
                                              <a:dgm id="{6708ADDB-05C7-4F6E-AF2C-25F09D9A60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430F10B6-A167-45A1-8086-331BEC53B5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graphicEl>
                                              <a:dgm id="{430F10B6-A167-45A1-8086-331BEC53B58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graphicEl>
                                              <a:dgm id="{430F10B6-A167-45A1-8086-331BEC53B5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graphicEl>
                                              <a:dgm id="{430F10B6-A167-45A1-8086-331BEC53B5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0FFA6E0D-25FE-4A62-88D9-AAAA69A9C8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graphicEl>
                                              <a:dgm id="{0FFA6E0D-25FE-4A62-88D9-AAAA69A9C87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graphicEl>
                                              <a:dgm id="{0FFA6E0D-25FE-4A62-88D9-AAAA69A9C8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graphicEl>
                                              <a:dgm id="{0FFA6E0D-25FE-4A62-88D9-AAAA69A9C8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EA335DC5-B605-46F4-9889-41BDD2C284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graphicEl>
                                              <a:dgm id="{EA335DC5-B605-46F4-9889-41BDD2C2842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graphicEl>
                                              <a:dgm id="{EA335DC5-B605-46F4-9889-41BDD2C284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graphicEl>
                                              <a:dgm id="{EA335DC5-B605-46F4-9889-41BDD2C284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FF819A4F-E72C-43F3-A0CF-DF87BDCC8CE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">
                                            <p:graphicEl>
                                              <a:dgm id="{FF819A4F-E72C-43F3-A0CF-DF87BDCC8CE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graphicEl>
                                              <a:dgm id="{FF819A4F-E72C-43F3-A0CF-DF87BDCC8CE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graphicEl>
                                              <a:dgm id="{FF819A4F-E72C-43F3-A0CF-DF87BDCC8CE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BA8092EC-0EEA-4C72-B5D6-489D6C1312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3">
                                            <p:graphicEl>
                                              <a:dgm id="{BA8092EC-0EEA-4C72-B5D6-489D6C1312E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>
                                            <p:graphicEl>
                                              <a:dgm id="{BA8092EC-0EEA-4C72-B5D6-489D6C1312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graphicEl>
                                              <a:dgm id="{BA8092EC-0EEA-4C72-B5D6-489D6C1312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Dgm bld="one"/>
        </p:bldSub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586851" y="3244334"/>
            <a:ext cx="50182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/>
              <a:t>https://www.youtube.com/watch?v=tWtSZ7W72V8</a:t>
            </a:r>
          </a:p>
        </p:txBody>
      </p:sp>
      <p:pic>
        <p:nvPicPr>
          <p:cNvPr id="3" name="tWtSZ7W72V8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942108" y="714602"/>
            <a:ext cx="10307782" cy="5798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0874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528637" y="2414589"/>
            <a:ext cx="10868681" cy="923330"/>
          </a:xfrm>
          <a:prstGeom prst="rect">
            <a:avLst/>
          </a:prstGeom>
          <a:ln>
            <a:solidFill>
              <a:schemeClr val="accent2"/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tr-TR" sz="5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Kutlu yolculuk devam edecek…</a:t>
            </a:r>
            <a:endParaRPr lang="tr-TR" sz="54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83280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5686" y="1801227"/>
            <a:ext cx="9260627" cy="325554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466961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62833" y="1378878"/>
            <a:ext cx="4446876" cy="4278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5923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-96982" y="2131454"/>
            <a:ext cx="12288982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6600" dirty="0" smtClean="0"/>
              <a:t>_ _ _ _ </a:t>
            </a:r>
            <a:endParaRPr lang="tr-TR" sz="16600" dirty="0"/>
          </a:p>
        </p:txBody>
      </p:sp>
    </p:spTree>
    <p:extLst>
      <p:ext uri="{BB962C8B-B14F-4D97-AF65-F5344CB8AC3E}">
        <p14:creationId xmlns:p14="http://schemas.microsoft.com/office/powerpoint/2010/main" val="1805845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913618" y="2380836"/>
            <a:ext cx="10363982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3800" dirty="0" smtClean="0"/>
              <a:t>AİŞE</a:t>
            </a:r>
            <a:endParaRPr lang="tr-TR" sz="13800" dirty="0"/>
          </a:p>
        </p:txBody>
      </p:sp>
    </p:spTree>
    <p:extLst>
      <p:ext uri="{BB962C8B-B14F-4D97-AF65-F5344CB8AC3E}">
        <p14:creationId xmlns:p14="http://schemas.microsoft.com/office/powerpoint/2010/main" val="2330453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571933" y="1954790"/>
            <a:ext cx="10958512" cy="1295293"/>
          </a:xfrm>
        </p:spPr>
        <p:txBody>
          <a:bodyPr>
            <a:noAutofit/>
          </a:bodyPr>
          <a:lstStyle/>
          <a:p>
            <a:pPr algn="ctr"/>
            <a:r>
              <a:rPr lang="tr-TR" sz="8800" cap="none" dirty="0" smtClean="0">
                <a:ln w="0"/>
                <a:solidFill>
                  <a:schemeClr val="accent2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MEDİNE'DE İLK FAALİYETLER -2-</a:t>
            </a:r>
            <a:endParaRPr lang="tr-TR" sz="8800" cap="none" dirty="0">
              <a:ln w="0"/>
              <a:solidFill>
                <a:schemeClr val="accent2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71414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Yuvarlatılmış Dikdörtgen 3"/>
          <p:cNvSpPr/>
          <p:nvPr/>
        </p:nvSpPr>
        <p:spPr>
          <a:xfrm>
            <a:off x="104774" y="1871663"/>
            <a:ext cx="5514975" cy="471487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 algn="ctr">
              <a:buAutoNum type="arabicPeriod"/>
            </a:pPr>
            <a:r>
              <a:rPr lang="tr-TR" sz="2400" dirty="0" smtClean="0"/>
              <a:t>Eğitim öğretim faaliyetleri yapılıyordu.</a:t>
            </a:r>
          </a:p>
          <a:p>
            <a:pPr marL="514350" indent="-514350" algn="ctr">
              <a:buAutoNum type="arabicPeriod"/>
            </a:pPr>
            <a:r>
              <a:rPr lang="tr-TR" sz="2400" dirty="0" smtClean="0"/>
              <a:t>Yönetim merkezi olarak kullanılıyordu.</a:t>
            </a:r>
          </a:p>
          <a:p>
            <a:pPr marL="514350" indent="-514350" algn="ctr">
              <a:buAutoNum type="arabicPeriod"/>
            </a:pPr>
            <a:r>
              <a:rPr lang="tr-TR" sz="2400" dirty="0" smtClean="0"/>
              <a:t>Yoksullar için karınlarını doyurabilecekleri ve sığınabilecekleri bir barınak görevi görüyordu.</a:t>
            </a:r>
          </a:p>
          <a:p>
            <a:pPr marL="514350" indent="-514350" algn="ctr">
              <a:buAutoNum type="arabicPeriod"/>
            </a:pPr>
            <a:r>
              <a:rPr lang="tr-TR" sz="2400" dirty="0" smtClean="0"/>
              <a:t>Yabancı temsilcileri ağırlamak için kullanılıyordu.</a:t>
            </a:r>
            <a:endParaRPr lang="tr-TR" sz="2400" dirty="0"/>
          </a:p>
        </p:txBody>
      </p:sp>
      <p:sp>
        <p:nvSpPr>
          <p:cNvPr id="5" name="Yuvarlatılmış Dikdörtgen 4"/>
          <p:cNvSpPr/>
          <p:nvPr/>
        </p:nvSpPr>
        <p:spPr>
          <a:xfrm>
            <a:off x="104774" y="109538"/>
            <a:ext cx="11958639" cy="7762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200" dirty="0" smtClean="0"/>
              <a:t>Mescidi </a:t>
            </a:r>
            <a:r>
              <a:rPr lang="tr-TR" sz="3200" dirty="0" err="1" smtClean="0"/>
              <a:t>Nebevî’in</a:t>
            </a:r>
            <a:r>
              <a:rPr lang="tr-TR" sz="3200" dirty="0" smtClean="0"/>
              <a:t> ve </a:t>
            </a:r>
            <a:r>
              <a:rPr lang="tr-TR" sz="3200" dirty="0" err="1" smtClean="0"/>
              <a:t>Suffe’nin</a:t>
            </a:r>
            <a:r>
              <a:rPr lang="tr-TR" sz="3200" dirty="0" smtClean="0"/>
              <a:t> inşası</a:t>
            </a:r>
            <a:endParaRPr lang="tr-TR" sz="3200" dirty="0"/>
          </a:p>
        </p:txBody>
      </p:sp>
      <p:sp>
        <p:nvSpPr>
          <p:cNvPr id="7" name="Yuvarlatılmış Dikdörtgen 6"/>
          <p:cNvSpPr/>
          <p:nvPr/>
        </p:nvSpPr>
        <p:spPr>
          <a:xfrm>
            <a:off x="104774" y="990600"/>
            <a:ext cx="5514976" cy="7762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dirty="0" err="1"/>
              <a:t>Mescid</a:t>
            </a:r>
            <a:r>
              <a:rPr lang="tr-TR" sz="2800" dirty="0"/>
              <a:t>-i Nebi’nin fonksiyonları;</a:t>
            </a: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0975" y="1871663"/>
            <a:ext cx="6292438" cy="471487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8" name="Yuvarlatılmış Dikdörtgen 7"/>
          <p:cNvSpPr/>
          <p:nvPr/>
        </p:nvSpPr>
        <p:spPr>
          <a:xfrm>
            <a:off x="5770975" y="990600"/>
            <a:ext cx="6292438" cy="7762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dirty="0" err="1"/>
              <a:t>Mescid</a:t>
            </a:r>
            <a:r>
              <a:rPr lang="tr-TR" sz="2800" dirty="0"/>
              <a:t>-i </a:t>
            </a:r>
            <a:r>
              <a:rPr lang="tr-TR" sz="2800" dirty="0" smtClean="0"/>
              <a:t>Nebi</a:t>
            </a:r>
            <a:r>
              <a:rPr lang="tr-TR" sz="2800" dirty="0"/>
              <a:t> </a:t>
            </a:r>
            <a:r>
              <a:rPr lang="tr-TR" sz="2800" dirty="0" smtClean="0"/>
              <a:t>sadece namaz kılınan bir yer değildi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666538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Yuvarlatılmış Dikdörtgen 3"/>
          <p:cNvSpPr/>
          <p:nvPr/>
        </p:nvSpPr>
        <p:spPr>
          <a:xfrm>
            <a:off x="104774" y="1644360"/>
            <a:ext cx="5565089" cy="471487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400" dirty="0" err="1" smtClean="0"/>
              <a:t>Suffe</a:t>
            </a:r>
            <a:r>
              <a:rPr lang="tr-TR" sz="3400" dirty="0" smtClean="0"/>
              <a:t>; Mescidin eğitime ayrılmış bölümü.</a:t>
            </a:r>
          </a:p>
          <a:p>
            <a:pPr algn="ctr"/>
            <a:r>
              <a:rPr lang="tr-TR" sz="3400" dirty="0" smtClean="0"/>
              <a:t>Ashabı </a:t>
            </a:r>
            <a:r>
              <a:rPr lang="tr-TR" sz="3400" dirty="0" err="1" smtClean="0"/>
              <a:t>Suffe</a:t>
            </a:r>
            <a:r>
              <a:rPr lang="tr-TR" sz="3400" dirty="0" smtClean="0"/>
              <a:t>; Burada eğitim gören, genellikle genç, çocuk ve kimsesizler. Burada yüzden fazla sahabe yetişmiştir. Ashabın en faziletlilerindendir.</a:t>
            </a:r>
            <a:endParaRPr lang="tr-TR" sz="3400" dirty="0"/>
          </a:p>
        </p:txBody>
      </p:sp>
      <p:sp>
        <p:nvSpPr>
          <p:cNvPr id="5" name="Yuvarlatılmış Dikdörtgen 4"/>
          <p:cNvSpPr/>
          <p:nvPr/>
        </p:nvSpPr>
        <p:spPr>
          <a:xfrm>
            <a:off x="104774" y="109538"/>
            <a:ext cx="11958639" cy="7762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600" dirty="0" smtClean="0"/>
              <a:t>İlk İslâm Mektebi </a:t>
            </a:r>
            <a:r>
              <a:rPr lang="tr-TR" sz="3600" dirty="0" err="1" smtClean="0"/>
              <a:t>Suffe</a:t>
            </a:r>
            <a:r>
              <a:rPr lang="tr-TR" sz="3600" dirty="0" smtClean="0"/>
              <a:t>/İlim ve İrfan Yuvas</a:t>
            </a:r>
            <a:r>
              <a:rPr lang="tr-TR" sz="3600" dirty="0"/>
              <a:t>ı</a:t>
            </a:r>
            <a:r>
              <a:rPr lang="tr-TR" sz="3600" dirty="0" smtClean="0"/>
              <a:t> </a:t>
            </a:r>
            <a:endParaRPr lang="tr-TR" sz="3600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9863" y="1644360"/>
            <a:ext cx="6393550" cy="471487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661389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Yuvarlatılmış Dikdörtgen 3"/>
          <p:cNvSpPr/>
          <p:nvPr/>
        </p:nvSpPr>
        <p:spPr>
          <a:xfrm>
            <a:off x="104774" y="1577251"/>
            <a:ext cx="4633481" cy="457200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600" dirty="0" smtClean="0"/>
              <a:t>Abdullah b. </a:t>
            </a:r>
            <a:r>
              <a:rPr lang="tr-TR" sz="3600" dirty="0" err="1" smtClean="0"/>
              <a:t>Zeyd</a:t>
            </a:r>
            <a:r>
              <a:rPr lang="tr-TR" sz="3600" dirty="0" smtClean="0"/>
              <a:t> (</a:t>
            </a:r>
            <a:r>
              <a:rPr lang="tr-TR" sz="3600" dirty="0" err="1" smtClean="0"/>
              <a:t>r.a</a:t>
            </a:r>
            <a:r>
              <a:rPr lang="tr-TR" sz="3600" dirty="0" smtClean="0"/>
              <a:t>.) ve Hz. Ömer’in (</a:t>
            </a:r>
            <a:r>
              <a:rPr lang="tr-TR" sz="3600" dirty="0" err="1" smtClean="0"/>
              <a:t>r.a</a:t>
            </a:r>
            <a:r>
              <a:rPr lang="tr-TR" sz="3600" dirty="0" smtClean="0"/>
              <a:t>.) rüyasıyla tasdik edilen bugünkü ezan ilk defa Bilal-i Habeşî tarafından okunmuştur. </a:t>
            </a:r>
            <a:endParaRPr lang="tr-TR" sz="3600" dirty="0"/>
          </a:p>
        </p:txBody>
      </p:sp>
      <p:sp>
        <p:nvSpPr>
          <p:cNvPr id="5" name="Yuvarlatılmış Dikdörtgen 4"/>
          <p:cNvSpPr/>
          <p:nvPr/>
        </p:nvSpPr>
        <p:spPr>
          <a:xfrm>
            <a:off x="104774" y="109538"/>
            <a:ext cx="11958639" cy="7762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600" dirty="0" smtClean="0"/>
              <a:t>İlk Ezan</a:t>
            </a:r>
            <a:endParaRPr lang="tr-TR" sz="3600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98474" y="1577251"/>
            <a:ext cx="6964940" cy="4572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8399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664597" y="3244334"/>
            <a:ext cx="48628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/>
              <a:t>https://www.youtube.com/watch?v=e3xogZVP7FY</a:t>
            </a:r>
          </a:p>
        </p:txBody>
      </p:sp>
      <p:pic>
        <p:nvPicPr>
          <p:cNvPr id="3" name="e3xogZVP7FY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709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r Payı">
  <a:themeElements>
    <a:clrScheme name="Kar Payı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Kar Payı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Kar Payı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TM03457464[[fn=Bölünen]]</Template>
  <TotalTime>2621</TotalTime>
  <Words>205</Words>
  <Application>Microsoft Office PowerPoint</Application>
  <PresentationFormat>Geniş ekran</PresentationFormat>
  <Paragraphs>26</Paragraphs>
  <Slides>14</Slides>
  <Notes>0</Notes>
  <HiddenSlides>2</HiddenSlides>
  <MMClips>2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7" baseType="lpstr">
      <vt:lpstr>Gill Sans MT</vt:lpstr>
      <vt:lpstr>Wingdings 2</vt:lpstr>
      <vt:lpstr>Kar Payı</vt:lpstr>
      <vt:lpstr>PowerPoint Sunusu</vt:lpstr>
      <vt:lpstr>PowerPoint Sunusu</vt:lpstr>
      <vt:lpstr>PowerPoint Sunusu</vt:lpstr>
      <vt:lpstr>PowerPoint Sunusu</vt:lpstr>
      <vt:lpstr>MEDİNE'DE İLK FAALİYETLER -2-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SilentAll Team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Nurullah Yalçın</dc:creator>
  <cp:lastModifiedBy>Nurullah Yalçın</cp:lastModifiedBy>
  <cp:revision>197</cp:revision>
  <dcterms:created xsi:type="dcterms:W3CDTF">2015-06-14T13:49:11Z</dcterms:created>
  <dcterms:modified xsi:type="dcterms:W3CDTF">2019-09-06T22:41:55Z</dcterms:modified>
</cp:coreProperties>
</file>