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403" r:id="rId2"/>
    <p:sldId id="404" r:id="rId3"/>
    <p:sldId id="407" r:id="rId4"/>
    <p:sldId id="408" r:id="rId5"/>
    <p:sldId id="273" r:id="rId6"/>
    <p:sldId id="398" r:id="rId7"/>
    <p:sldId id="400" r:id="rId8"/>
    <p:sldId id="364" r:id="rId9"/>
    <p:sldId id="379" r:id="rId10"/>
    <p:sldId id="381" r:id="rId11"/>
    <p:sldId id="391" r:id="rId12"/>
    <p:sldId id="410" r:id="rId13"/>
    <p:sldId id="392" r:id="rId14"/>
    <p:sldId id="393" r:id="rId15"/>
    <p:sldId id="366" r:id="rId16"/>
    <p:sldId id="394" r:id="rId17"/>
    <p:sldId id="395" r:id="rId18"/>
    <p:sldId id="409" r:id="rId19"/>
    <p:sldId id="276" r:id="rId20"/>
    <p:sldId id="397"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urullah Yalçın" initials="NY" lastIdx="1" clrIdx="0">
    <p:extLst>
      <p:ext uri="{19B8F6BF-5375-455C-9EA6-DF929625EA0E}">
        <p15:presenceInfo xmlns:p15="http://schemas.microsoft.com/office/powerpoint/2012/main" userId="aff33922cbf709c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94434" autoAdjust="0"/>
  </p:normalViewPr>
  <p:slideViewPr>
    <p:cSldViewPr snapToGrid="0">
      <p:cViewPr varScale="1">
        <p:scale>
          <a:sx n="81" d="100"/>
          <a:sy n="81" d="100"/>
        </p:scale>
        <p:origin x="68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726BF7-C839-4F2C-8456-6B3F8AA465CD}"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tr-TR"/>
        </a:p>
      </dgm:t>
    </dgm:pt>
    <dgm:pt modelId="{2AEA46B0-FD3D-4FC5-8A5B-CC76A8626E4F}">
      <dgm:prSet phldrT="[Metin]"/>
      <dgm:spPr/>
      <dgm:t>
        <a:bodyPr/>
        <a:lstStyle/>
        <a:p>
          <a:r>
            <a:rPr lang="tr-TR" dirty="0"/>
            <a:t>Müslüman ordusu </a:t>
          </a:r>
        </a:p>
      </dgm:t>
    </dgm:pt>
    <dgm:pt modelId="{5345FEA3-FFA2-4229-815F-2311854CA707}" type="parTrans" cxnId="{5D607EF1-D940-4070-9CB9-8C70F3A6F8AD}">
      <dgm:prSet/>
      <dgm:spPr/>
      <dgm:t>
        <a:bodyPr/>
        <a:lstStyle/>
        <a:p>
          <a:endParaRPr lang="tr-TR"/>
        </a:p>
      </dgm:t>
    </dgm:pt>
    <dgm:pt modelId="{819C519A-15D2-4B8E-AAD7-EBB46F06E4D1}" type="sibTrans" cxnId="{5D607EF1-D940-4070-9CB9-8C70F3A6F8AD}">
      <dgm:prSet/>
      <dgm:spPr/>
      <dgm:t>
        <a:bodyPr/>
        <a:lstStyle/>
        <a:p>
          <a:endParaRPr lang="tr-TR"/>
        </a:p>
      </dgm:t>
    </dgm:pt>
    <dgm:pt modelId="{4A7BD795-0E39-40C6-ABED-D0B3980FC3F5}">
      <dgm:prSet phldrT="[Metin]"/>
      <dgm:spPr/>
      <dgm:t>
        <a:bodyPr/>
        <a:lstStyle/>
        <a:p>
          <a:r>
            <a:rPr lang="tr-TR" dirty="0"/>
            <a:t>Müslümanların sayısı 305 idi.</a:t>
          </a:r>
        </a:p>
      </dgm:t>
    </dgm:pt>
    <dgm:pt modelId="{9FEB61CD-5763-42C3-8033-D95C2D09F21F}" type="parTrans" cxnId="{726E7B28-D69F-424D-9002-AAB5F26910EA}">
      <dgm:prSet/>
      <dgm:spPr/>
      <dgm:t>
        <a:bodyPr/>
        <a:lstStyle/>
        <a:p>
          <a:endParaRPr lang="tr-TR"/>
        </a:p>
      </dgm:t>
    </dgm:pt>
    <dgm:pt modelId="{74E78CEB-E9D4-4920-B63A-5FB1C7E610A4}" type="sibTrans" cxnId="{726E7B28-D69F-424D-9002-AAB5F26910EA}">
      <dgm:prSet/>
      <dgm:spPr/>
      <dgm:t>
        <a:bodyPr/>
        <a:lstStyle/>
        <a:p>
          <a:endParaRPr lang="tr-TR"/>
        </a:p>
      </dgm:t>
    </dgm:pt>
    <dgm:pt modelId="{775A2A83-C4A7-4096-9E9A-9F1D0727B352}">
      <dgm:prSet phldrT="[Metin]"/>
      <dgm:spPr/>
      <dgm:t>
        <a:bodyPr/>
        <a:lstStyle/>
        <a:p>
          <a:r>
            <a:rPr lang="tr-TR" dirty="0"/>
            <a:t>83 Muhacir, 65 </a:t>
          </a:r>
          <a:r>
            <a:rPr lang="tr-TR" dirty="0" err="1"/>
            <a:t>Evs’den</a:t>
          </a:r>
          <a:r>
            <a:rPr lang="tr-TR" dirty="0"/>
            <a:t>, geri kalanlar da </a:t>
          </a:r>
          <a:r>
            <a:rPr lang="tr-TR" dirty="0" err="1"/>
            <a:t>Hazrec</a:t>
          </a:r>
          <a:r>
            <a:rPr lang="tr-TR" dirty="0"/>
            <a:t> kabilesindendi.</a:t>
          </a:r>
        </a:p>
      </dgm:t>
    </dgm:pt>
    <dgm:pt modelId="{1090AC04-0D96-4F5E-8781-314F1E4B6B5D}" type="parTrans" cxnId="{75BE6063-073F-4198-91B2-40A552FFC8DA}">
      <dgm:prSet/>
      <dgm:spPr/>
      <dgm:t>
        <a:bodyPr/>
        <a:lstStyle/>
        <a:p>
          <a:endParaRPr lang="tr-TR"/>
        </a:p>
      </dgm:t>
    </dgm:pt>
    <dgm:pt modelId="{F4C40C80-C5F8-43A0-A92E-8E4174310910}" type="sibTrans" cxnId="{75BE6063-073F-4198-91B2-40A552FFC8DA}">
      <dgm:prSet/>
      <dgm:spPr/>
      <dgm:t>
        <a:bodyPr/>
        <a:lstStyle/>
        <a:p>
          <a:endParaRPr lang="tr-TR"/>
        </a:p>
      </dgm:t>
    </dgm:pt>
    <dgm:pt modelId="{52287533-0B2D-4E36-97F5-BEC031C01FB6}">
      <dgm:prSet phldrT="[Metin]"/>
      <dgm:spPr/>
      <dgm:t>
        <a:bodyPr/>
        <a:lstStyle/>
        <a:p>
          <a:r>
            <a:rPr lang="tr-TR" dirty="0"/>
            <a:t>Müşrik ordusu</a:t>
          </a:r>
        </a:p>
      </dgm:t>
    </dgm:pt>
    <dgm:pt modelId="{67018E13-2386-47ED-9A1B-58A34DEEB97C}" type="parTrans" cxnId="{5F0A97D1-21B5-4C2E-9615-B4734D373342}">
      <dgm:prSet/>
      <dgm:spPr/>
      <dgm:t>
        <a:bodyPr/>
        <a:lstStyle/>
        <a:p>
          <a:endParaRPr lang="tr-TR"/>
        </a:p>
      </dgm:t>
    </dgm:pt>
    <dgm:pt modelId="{6C0A5D87-EE34-4E56-8218-2F10DC1A581A}" type="sibTrans" cxnId="{5F0A97D1-21B5-4C2E-9615-B4734D373342}">
      <dgm:prSet/>
      <dgm:spPr/>
      <dgm:t>
        <a:bodyPr/>
        <a:lstStyle/>
        <a:p>
          <a:endParaRPr lang="tr-TR"/>
        </a:p>
      </dgm:t>
    </dgm:pt>
    <dgm:pt modelId="{51AF86F0-0454-413D-AD7B-D76A82ED60B3}">
      <dgm:prSet phldrT="[Metin]"/>
      <dgm:spPr/>
      <dgm:t>
        <a:bodyPr/>
        <a:lstStyle/>
        <a:p>
          <a:r>
            <a:rPr lang="tr-TR" dirty="0"/>
            <a:t>Müşrikler zırhlar içindeydiler.</a:t>
          </a:r>
        </a:p>
      </dgm:t>
    </dgm:pt>
    <dgm:pt modelId="{B9125C4D-A393-40A7-81EE-F136197A8338}" type="parTrans" cxnId="{C0E6018D-81F2-4788-B0B5-ADC941DB4CEF}">
      <dgm:prSet/>
      <dgm:spPr/>
      <dgm:t>
        <a:bodyPr/>
        <a:lstStyle/>
        <a:p>
          <a:endParaRPr lang="tr-TR"/>
        </a:p>
      </dgm:t>
    </dgm:pt>
    <dgm:pt modelId="{7A4413FD-0D23-4B4B-B6EB-D0DBF7FA8F1F}" type="sibTrans" cxnId="{C0E6018D-81F2-4788-B0B5-ADC941DB4CEF}">
      <dgm:prSet/>
      <dgm:spPr/>
      <dgm:t>
        <a:bodyPr/>
        <a:lstStyle/>
        <a:p>
          <a:endParaRPr lang="tr-TR"/>
        </a:p>
      </dgm:t>
    </dgm:pt>
    <dgm:pt modelId="{A0E70041-DE31-4BC4-A56F-2EB02FDA8247}">
      <dgm:prSet phldrT="[Metin]"/>
      <dgm:spPr/>
      <dgm:t>
        <a:bodyPr/>
        <a:lstStyle/>
        <a:p>
          <a:r>
            <a:rPr lang="tr-TR" dirty="0"/>
            <a:t>Yalnız 3 atları ve 70 develeri vardı.</a:t>
          </a:r>
        </a:p>
      </dgm:t>
    </dgm:pt>
    <dgm:pt modelId="{900C5BC8-BE2B-497A-A44B-9EE94C4B7304}" type="parTrans" cxnId="{E8575FF6-8FD3-461A-ABD2-0C5D830576A9}">
      <dgm:prSet/>
      <dgm:spPr/>
      <dgm:t>
        <a:bodyPr/>
        <a:lstStyle/>
        <a:p>
          <a:endParaRPr lang="tr-TR"/>
        </a:p>
      </dgm:t>
    </dgm:pt>
    <dgm:pt modelId="{61515167-EB8B-49F0-8C0E-7A8B39788371}" type="sibTrans" cxnId="{E8575FF6-8FD3-461A-ABD2-0C5D830576A9}">
      <dgm:prSet/>
      <dgm:spPr/>
      <dgm:t>
        <a:bodyPr/>
        <a:lstStyle/>
        <a:p>
          <a:endParaRPr lang="tr-TR"/>
        </a:p>
      </dgm:t>
    </dgm:pt>
    <dgm:pt modelId="{42540D70-509B-4D53-AA71-78BE7258FCF5}">
      <dgm:prSet phldrT="[Metin]"/>
      <dgm:spPr/>
      <dgm:t>
        <a:bodyPr/>
        <a:lstStyle/>
        <a:p>
          <a:r>
            <a:rPr lang="tr-TR" dirty="0"/>
            <a:t>Sayıları 1000’e yakındı.</a:t>
          </a:r>
        </a:p>
      </dgm:t>
    </dgm:pt>
    <dgm:pt modelId="{E3956D18-FC4F-4511-9D25-67E07322F07E}" type="parTrans" cxnId="{CB26F2F7-2EE5-4B06-85D0-405949C4E963}">
      <dgm:prSet/>
      <dgm:spPr/>
      <dgm:t>
        <a:bodyPr/>
        <a:lstStyle/>
        <a:p>
          <a:endParaRPr lang="tr-TR"/>
        </a:p>
      </dgm:t>
    </dgm:pt>
    <dgm:pt modelId="{499F7C1C-FC65-4EA2-8B9C-CB19417C94E0}" type="sibTrans" cxnId="{CB26F2F7-2EE5-4B06-85D0-405949C4E963}">
      <dgm:prSet/>
      <dgm:spPr/>
      <dgm:t>
        <a:bodyPr/>
        <a:lstStyle/>
        <a:p>
          <a:endParaRPr lang="tr-TR"/>
        </a:p>
      </dgm:t>
    </dgm:pt>
    <dgm:pt modelId="{E1DC9648-4EF1-4268-9F1A-3F8AEA58182C}">
      <dgm:prSet phldrT="[Metin]"/>
      <dgm:spPr/>
      <dgm:t>
        <a:bodyPr/>
        <a:lstStyle/>
        <a:p>
          <a:r>
            <a:rPr lang="tr-TR" dirty="0"/>
            <a:t>Bunların 100 kadarı süvari, 700’ü develi, ve geri kalan da piyadeydi.</a:t>
          </a:r>
        </a:p>
      </dgm:t>
    </dgm:pt>
    <dgm:pt modelId="{1817F3A1-66CF-41E0-98C1-C55D7B5B2AB4}" type="parTrans" cxnId="{360A930B-67D8-4E15-A402-59E24E01DBFE}">
      <dgm:prSet/>
      <dgm:spPr/>
      <dgm:t>
        <a:bodyPr/>
        <a:lstStyle/>
        <a:p>
          <a:endParaRPr lang="tr-TR"/>
        </a:p>
      </dgm:t>
    </dgm:pt>
    <dgm:pt modelId="{6ECEA245-84E3-4040-BD9E-53C769DEEDA1}" type="sibTrans" cxnId="{360A930B-67D8-4E15-A402-59E24E01DBFE}">
      <dgm:prSet/>
      <dgm:spPr/>
      <dgm:t>
        <a:bodyPr/>
        <a:lstStyle/>
        <a:p>
          <a:endParaRPr lang="tr-TR"/>
        </a:p>
      </dgm:t>
    </dgm:pt>
    <dgm:pt modelId="{5C74FD40-C2BB-4250-8620-27EA0067A142}" type="pres">
      <dgm:prSet presAssocID="{B3726BF7-C839-4F2C-8456-6B3F8AA465CD}" presName="Name0" presStyleCnt="0">
        <dgm:presLayoutVars>
          <dgm:dir/>
          <dgm:animLvl val="lvl"/>
          <dgm:resizeHandles val="exact"/>
        </dgm:presLayoutVars>
      </dgm:prSet>
      <dgm:spPr/>
    </dgm:pt>
    <dgm:pt modelId="{ADAA2124-A9ED-49E4-BDDA-BEF7EE4D6301}" type="pres">
      <dgm:prSet presAssocID="{2AEA46B0-FD3D-4FC5-8A5B-CC76A8626E4F}" presName="composite" presStyleCnt="0"/>
      <dgm:spPr/>
    </dgm:pt>
    <dgm:pt modelId="{2E8939A5-1414-444B-AA0F-548837B167E6}" type="pres">
      <dgm:prSet presAssocID="{2AEA46B0-FD3D-4FC5-8A5B-CC76A8626E4F}" presName="parTx" presStyleLbl="alignNode1" presStyleIdx="0" presStyleCnt="2">
        <dgm:presLayoutVars>
          <dgm:chMax val="0"/>
          <dgm:chPref val="0"/>
          <dgm:bulletEnabled val="1"/>
        </dgm:presLayoutVars>
      </dgm:prSet>
      <dgm:spPr/>
    </dgm:pt>
    <dgm:pt modelId="{CD2DFCF5-94F5-4C6B-813C-5C35819473CC}" type="pres">
      <dgm:prSet presAssocID="{2AEA46B0-FD3D-4FC5-8A5B-CC76A8626E4F}" presName="desTx" presStyleLbl="alignAccFollowNode1" presStyleIdx="0" presStyleCnt="2">
        <dgm:presLayoutVars>
          <dgm:bulletEnabled val="1"/>
        </dgm:presLayoutVars>
      </dgm:prSet>
      <dgm:spPr/>
    </dgm:pt>
    <dgm:pt modelId="{9C55BA1B-3C28-4C10-A512-B749D13B52ED}" type="pres">
      <dgm:prSet presAssocID="{819C519A-15D2-4B8E-AAD7-EBB46F06E4D1}" presName="space" presStyleCnt="0"/>
      <dgm:spPr/>
    </dgm:pt>
    <dgm:pt modelId="{DE9915D0-72D7-4872-A7A6-4F8BBD0E8A4F}" type="pres">
      <dgm:prSet presAssocID="{52287533-0B2D-4E36-97F5-BEC031C01FB6}" presName="composite" presStyleCnt="0"/>
      <dgm:spPr/>
    </dgm:pt>
    <dgm:pt modelId="{434A7048-201A-4F72-B33D-49DA12335011}" type="pres">
      <dgm:prSet presAssocID="{52287533-0B2D-4E36-97F5-BEC031C01FB6}" presName="parTx" presStyleLbl="alignNode1" presStyleIdx="1" presStyleCnt="2">
        <dgm:presLayoutVars>
          <dgm:chMax val="0"/>
          <dgm:chPref val="0"/>
          <dgm:bulletEnabled val="1"/>
        </dgm:presLayoutVars>
      </dgm:prSet>
      <dgm:spPr/>
    </dgm:pt>
    <dgm:pt modelId="{C1D23F4B-9154-4552-A23E-8D49470508F1}" type="pres">
      <dgm:prSet presAssocID="{52287533-0B2D-4E36-97F5-BEC031C01FB6}" presName="desTx" presStyleLbl="alignAccFollowNode1" presStyleIdx="1" presStyleCnt="2">
        <dgm:presLayoutVars>
          <dgm:bulletEnabled val="1"/>
        </dgm:presLayoutVars>
      </dgm:prSet>
      <dgm:spPr/>
    </dgm:pt>
  </dgm:ptLst>
  <dgm:cxnLst>
    <dgm:cxn modelId="{16A38501-CBC2-4939-9D3F-F099D8F94C3F}" type="presOf" srcId="{51AF86F0-0454-413D-AD7B-D76A82ED60B3}" destId="{C1D23F4B-9154-4552-A23E-8D49470508F1}" srcOrd="0" destOrd="0" presId="urn:microsoft.com/office/officeart/2005/8/layout/hList1"/>
    <dgm:cxn modelId="{360A930B-67D8-4E15-A402-59E24E01DBFE}" srcId="{52287533-0B2D-4E36-97F5-BEC031C01FB6}" destId="{E1DC9648-4EF1-4268-9F1A-3F8AEA58182C}" srcOrd="2" destOrd="0" parTransId="{1817F3A1-66CF-41E0-98C1-C55D7B5B2AB4}" sibTransId="{6ECEA245-84E3-4040-BD9E-53C769DEEDA1}"/>
    <dgm:cxn modelId="{9BEA4A22-6D9F-4746-B830-C5D330C04DED}" type="presOf" srcId="{4A7BD795-0E39-40C6-ABED-D0B3980FC3F5}" destId="{CD2DFCF5-94F5-4C6B-813C-5C35819473CC}" srcOrd="0" destOrd="0" presId="urn:microsoft.com/office/officeart/2005/8/layout/hList1"/>
    <dgm:cxn modelId="{726E7B28-D69F-424D-9002-AAB5F26910EA}" srcId="{2AEA46B0-FD3D-4FC5-8A5B-CC76A8626E4F}" destId="{4A7BD795-0E39-40C6-ABED-D0B3980FC3F5}" srcOrd="0" destOrd="0" parTransId="{9FEB61CD-5763-42C3-8033-D95C2D09F21F}" sibTransId="{74E78CEB-E9D4-4920-B63A-5FB1C7E610A4}"/>
    <dgm:cxn modelId="{94D70036-1B3F-4D25-A206-9B80C120B986}" type="presOf" srcId="{B3726BF7-C839-4F2C-8456-6B3F8AA465CD}" destId="{5C74FD40-C2BB-4250-8620-27EA0067A142}" srcOrd="0" destOrd="0" presId="urn:microsoft.com/office/officeart/2005/8/layout/hList1"/>
    <dgm:cxn modelId="{B0DD405E-D751-4471-A316-CEFEA6ACA0BD}" type="presOf" srcId="{42540D70-509B-4D53-AA71-78BE7258FCF5}" destId="{C1D23F4B-9154-4552-A23E-8D49470508F1}" srcOrd="0" destOrd="1" presId="urn:microsoft.com/office/officeart/2005/8/layout/hList1"/>
    <dgm:cxn modelId="{75BE6063-073F-4198-91B2-40A552FFC8DA}" srcId="{2AEA46B0-FD3D-4FC5-8A5B-CC76A8626E4F}" destId="{775A2A83-C4A7-4096-9E9A-9F1D0727B352}" srcOrd="1" destOrd="0" parTransId="{1090AC04-0D96-4F5E-8781-314F1E4B6B5D}" sibTransId="{F4C40C80-C5F8-43A0-A92E-8E4174310910}"/>
    <dgm:cxn modelId="{E0FA1048-5804-4B45-95BA-0ECE8F7CF5F3}" type="presOf" srcId="{A0E70041-DE31-4BC4-A56F-2EB02FDA8247}" destId="{CD2DFCF5-94F5-4C6B-813C-5C35819473CC}" srcOrd="0" destOrd="2" presId="urn:microsoft.com/office/officeart/2005/8/layout/hList1"/>
    <dgm:cxn modelId="{C0E6018D-81F2-4788-B0B5-ADC941DB4CEF}" srcId="{52287533-0B2D-4E36-97F5-BEC031C01FB6}" destId="{51AF86F0-0454-413D-AD7B-D76A82ED60B3}" srcOrd="0" destOrd="0" parTransId="{B9125C4D-A393-40A7-81EE-F136197A8338}" sibTransId="{7A4413FD-0D23-4B4B-B6EB-D0DBF7FA8F1F}"/>
    <dgm:cxn modelId="{5EAC1BBF-BD8E-4FE0-ABDD-87C9844D1274}" type="presOf" srcId="{E1DC9648-4EF1-4268-9F1A-3F8AEA58182C}" destId="{C1D23F4B-9154-4552-A23E-8D49470508F1}" srcOrd="0" destOrd="2" presId="urn:microsoft.com/office/officeart/2005/8/layout/hList1"/>
    <dgm:cxn modelId="{5F0A97D1-21B5-4C2E-9615-B4734D373342}" srcId="{B3726BF7-C839-4F2C-8456-6B3F8AA465CD}" destId="{52287533-0B2D-4E36-97F5-BEC031C01FB6}" srcOrd="1" destOrd="0" parTransId="{67018E13-2386-47ED-9A1B-58A34DEEB97C}" sibTransId="{6C0A5D87-EE34-4E56-8218-2F10DC1A581A}"/>
    <dgm:cxn modelId="{C2C86DE7-12AC-4193-95AF-F0CC02BE7177}" type="presOf" srcId="{775A2A83-C4A7-4096-9E9A-9F1D0727B352}" destId="{CD2DFCF5-94F5-4C6B-813C-5C35819473CC}" srcOrd="0" destOrd="1" presId="urn:microsoft.com/office/officeart/2005/8/layout/hList1"/>
    <dgm:cxn modelId="{5D607EF1-D940-4070-9CB9-8C70F3A6F8AD}" srcId="{B3726BF7-C839-4F2C-8456-6B3F8AA465CD}" destId="{2AEA46B0-FD3D-4FC5-8A5B-CC76A8626E4F}" srcOrd="0" destOrd="0" parTransId="{5345FEA3-FFA2-4229-815F-2311854CA707}" sibTransId="{819C519A-15D2-4B8E-AAD7-EBB46F06E4D1}"/>
    <dgm:cxn modelId="{BF6E50F5-7287-4A16-A9F6-6DB8E7736819}" type="presOf" srcId="{2AEA46B0-FD3D-4FC5-8A5B-CC76A8626E4F}" destId="{2E8939A5-1414-444B-AA0F-548837B167E6}" srcOrd="0" destOrd="0" presId="urn:microsoft.com/office/officeart/2005/8/layout/hList1"/>
    <dgm:cxn modelId="{A03856F5-68D9-4CEC-AE0E-8B22907BFE61}" type="presOf" srcId="{52287533-0B2D-4E36-97F5-BEC031C01FB6}" destId="{434A7048-201A-4F72-B33D-49DA12335011}" srcOrd="0" destOrd="0" presId="urn:microsoft.com/office/officeart/2005/8/layout/hList1"/>
    <dgm:cxn modelId="{E8575FF6-8FD3-461A-ABD2-0C5D830576A9}" srcId="{2AEA46B0-FD3D-4FC5-8A5B-CC76A8626E4F}" destId="{A0E70041-DE31-4BC4-A56F-2EB02FDA8247}" srcOrd="2" destOrd="0" parTransId="{900C5BC8-BE2B-497A-A44B-9EE94C4B7304}" sibTransId="{61515167-EB8B-49F0-8C0E-7A8B39788371}"/>
    <dgm:cxn modelId="{CB26F2F7-2EE5-4B06-85D0-405949C4E963}" srcId="{52287533-0B2D-4E36-97F5-BEC031C01FB6}" destId="{42540D70-509B-4D53-AA71-78BE7258FCF5}" srcOrd="1" destOrd="0" parTransId="{E3956D18-FC4F-4511-9D25-67E07322F07E}" sibTransId="{499F7C1C-FC65-4EA2-8B9C-CB19417C94E0}"/>
    <dgm:cxn modelId="{C5138595-AF25-4F25-ABB4-A0CF667B76E4}" type="presParOf" srcId="{5C74FD40-C2BB-4250-8620-27EA0067A142}" destId="{ADAA2124-A9ED-49E4-BDDA-BEF7EE4D6301}" srcOrd="0" destOrd="0" presId="urn:microsoft.com/office/officeart/2005/8/layout/hList1"/>
    <dgm:cxn modelId="{B505AAFD-4E1D-440A-A4D3-A8E17D4A1B9C}" type="presParOf" srcId="{ADAA2124-A9ED-49E4-BDDA-BEF7EE4D6301}" destId="{2E8939A5-1414-444B-AA0F-548837B167E6}" srcOrd="0" destOrd="0" presId="urn:microsoft.com/office/officeart/2005/8/layout/hList1"/>
    <dgm:cxn modelId="{82470683-42CC-406E-B989-E511F2732F06}" type="presParOf" srcId="{ADAA2124-A9ED-49E4-BDDA-BEF7EE4D6301}" destId="{CD2DFCF5-94F5-4C6B-813C-5C35819473CC}" srcOrd="1" destOrd="0" presId="urn:microsoft.com/office/officeart/2005/8/layout/hList1"/>
    <dgm:cxn modelId="{6808C0C7-AEAB-441B-A882-3C8C1A3502B0}" type="presParOf" srcId="{5C74FD40-C2BB-4250-8620-27EA0067A142}" destId="{9C55BA1B-3C28-4C10-A512-B749D13B52ED}" srcOrd="1" destOrd="0" presId="urn:microsoft.com/office/officeart/2005/8/layout/hList1"/>
    <dgm:cxn modelId="{BEF78EF1-FEB9-4CC5-8473-91B205701E9C}" type="presParOf" srcId="{5C74FD40-C2BB-4250-8620-27EA0067A142}" destId="{DE9915D0-72D7-4872-A7A6-4F8BBD0E8A4F}" srcOrd="2" destOrd="0" presId="urn:microsoft.com/office/officeart/2005/8/layout/hList1"/>
    <dgm:cxn modelId="{BAB30DA6-6EC6-4A75-A675-5F83DE1BB54B}" type="presParOf" srcId="{DE9915D0-72D7-4872-A7A6-4F8BBD0E8A4F}" destId="{434A7048-201A-4F72-B33D-49DA12335011}" srcOrd="0" destOrd="0" presId="urn:microsoft.com/office/officeart/2005/8/layout/hList1"/>
    <dgm:cxn modelId="{25A396CF-41B8-43F4-A001-EC9F21918DC4}" type="presParOf" srcId="{DE9915D0-72D7-4872-A7A6-4F8BBD0E8A4F}" destId="{C1D23F4B-9154-4552-A23E-8D49470508F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8939A5-1414-444B-AA0F-548837B167E6}">
      <dsp:nvSpPr>
        <dsp:cNvPr id="0" name=""/>
        <dsp:cNvSpPr/>
      </dsp:nvSpPr>
      <dsp:spPr>
        <a:xfrm>
          <a:off x="59" y="131377"/>
          <a:ext cx="5697140" cy="1180800"/>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592" tIns="166624" rIns="291592" bIns="166624" numCol="1" spcCol="1270" anchor="ctr" anchorCtr="0">
          <a:noAutofit/>
        </a:bodyPr>
        <a:lstStyle/>
        <a:p>
          <a:pPr marL="0" lvl="0" indent="0" algn="ctr" defTabSz="1822450">
            <a:lnSpc>
              <a:spcPct val="90000"/>
            </a:lnSpc>
            <a:spcBef>
              <a:spcPct val="0"/>
            </a:spcBef>
            <a:spcAft>
              <a:spcPct val="35000"/>
            </a:spcAft>
            <a:buNone/>
          </a:pPr>
          <a:r>
            <a:rPr lang="tr-TR" sz="4100" kern="1200" dirty="0"/>
            <a:t>Müslüman ordusu </a:t>
          </a:r>
        </a:p>
      </dsp:txBody>
      <dsp:txXfrm>
        <a:off x="59" y="131377"/>
        <a:ext cx="5697140" cy="1180800"/>
      </dsp:txXfrm>
    </dsp:sp>
    <dsp:sp modelId="{CD2DFCF5-94F5-4C6B-813C-5C35819473CC}">
      <dsp:nvSpPr>
        <dsp:cNvPr id="0" name=""/>
        <dsp:cNvSpPr/>
      </dsp:nvSpPr>
      <dsp:spPr>
        <a:xfrm>
          <a:off x="59" y="1312177"/>
          <a:ext cx="5697140" cy="4614345"/>
        </a:xfrm>
        <a:prstGeom prst="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8694" tIns="218694" rIns="291592" bIns="328041" numCol="1" spcCol="1270" anchor="t" anchorCtr="0">
          <a:noAutofit/>
        </a:bodyPr>
        <a:lstStyle/>
        <a:p>
          <a:pPr marL="285750" lvl="1" indent="-285750" algn="l" defTabSz="1822450">
            <a:lnSpc>
              <a:spcPct val="90000"/>
            </a:lnSpc>
            <a:spcBef>
              <a:spcPct val="0"/>
            </a:spcBef>
            <a:spcAft>
              <a:spcPct val="15000"/>
            </a:spcAft>
            <a:buChar char="•"/>
          </a:pPr>
          <a:r>
            <a:rPr lang="tr-TR" sz="4100" kern="1200" dirty="0"/>
            <a:t>Müslümanların sayısı 305 idi.</a:t>
          </a:r>
        </a:p>
        <a:p>
          <a:pPr marL="285750" lvl="1" indent="-285750" algn="l" defTabSz="1822450">
            <a:lnSpc>
              <a:spcPct val="90000"/>
            </a:lnSpc>
            <a:spcBef>
              <a:spcPct val="0"/>
            </a:spcBef>
            <a:spcAft>
              <a:spcPct val="15000"/>
            </a:spcAft>
            <a:buChar char="•"/>
          </a:pPr>
          <a:r>
            <a:rPr lang="tr-TR" sz="4100" kern="1200" dirty="0"/>
            <a:t>83 Muhacir, 65 </a:t>
          </a:r>
          <a:r>
            <a:rPr lang="tr-TR" sz="4100" kern="1200" dirty="0" err="1"/>
            <a:t>Evs’den</a:t>
          </a:r>
          <a:r>
            <a:rPr lang="tr-TR" sz="4100" kern="1200" dirty="0"/>
            <a:t>, geri kalanlar da </a:t>
          </a:r>
          <a:r>
            <a:rPr lang="tr-TR" sz="4100" kern="1200" dirty="0" err="1"/>
            <a:t>Hazrec</a:t>
          </a:r>
          <a:r>
            <a:rPr lang="tr-TR" sz="4100" kern="1200" dirty="0"/>
            <a:t> kabilesindendi.</a:t>
          </a:r>
        </a:p>
        <a:p>
          <a:pPr marL="285750" lvl="1" indent="-285750" algn="l" defTabSz="1822450">
            <a:lnSpc>
              <a:spcPct val="90000"/>
            </a:lnSpc>
            <a:spcBef>
              <a:spcPct val="0"/>
            </a:spcBef>
            <a:spcAft>
              <a:spcPct val="15000"/>
            </a:spcAft>
            <a:buChar char="•"/>
          </a:pPr>
          <a:r>
            <a:rPr lang="tr-TR" sz="4100" kern="1200" dirty="0"/>
            <a:t>Yalnız 3 atları ve 70 develeri vardı.</a:t>
          </a:r>
        </a:p>
      </dsp:txBody>
      <dsp:txXfrm>
        <a:off x="59" y="1312177"/>
        <a:ext cx="5697140" cy="4614345"/>
      </dsp:txXfrm>
    </dsp:sp>
    <dsp:sp modelId="{434A7048-201A-4F72-B33D-49DA12335011}">
      <dsp:nvSpPr>
        <dsp:cNvPr id="0" name=""/>
        <dsp:cNvSpPr/>
      </dsp:nvSpPr>
      <dsp:spPr>
        <a:xfrm>
          <a:off x="6494799" y="131377"/>
          <a:ext cx="5697140" cy="1180800"/>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592" tIns="166624" rIns="291592" bIns="166624" numCol="1" spcCol="1270" anchor="ctr" anchorCtr="0">
          <a:noAutofit/>
        </a:bodyPr>
        <a:lstStyle/>
        <a:p>
          <a:pPr marL="0" lvl="0" indent="0" algn="ctr" defTabSz="1822450">
            <a:lnSpc>
              <a:spcPct val="90000"/>
            </a:lnSpc>
            <a:spcBef>
              <a:spcPct val="0"/>
            </a:spcBef>
            <a:spcAft>
              <a:spcPct val="35000"/>
            </a:spcAft>
            <a:buNone/>
          </a:pPr>
          <a:r>
            <a:rPr lang="tr-TR" sz="4100" kern="1200" dirty="0"/>
            <a:t>Müşrik ordusu</a:t>
          </a:r>
        </a:p>
      </dsp:txBody>
      <dsp:txXfrm>
        <a:off x="6494799" y="131377"/>
        <a:ext cx="5697140" cy="1180800"/>
      </dsp:txXfrm>
    </dsp:sp>
    <dsp:sp modelId="{C1D23F4B-9154-4552-A23E-8D49470508F1}">
      <dsp:nvSpPr>
        <dsp:cNvPr id="0" name=""/>
        <dsp:cNvSpPr/>
      </dsp:nvSpPr>
      <dsp:spPr>
        <a:xfrm>
          <a:off x="6494799" y="1312177"/>
          <a:ext cx="5697140" cy="4614345"/>
        </a:xfrm>
        <a:prstGeom prst="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8694" tIns="218694" rIns="291592" bIns="328041" numCol="1" spcCol="1270" anchor="t" anchorCtr="0">
          <a:noAutofit/>
        </a:bodyPr>
        <a:lstStyle/>
        <a:p>
          <a:pPr marL="285750" lvl="1" indent="-285750" algn="l" defTabSz="1822450">
            <a:lnSpc>
              <a:spcPct val="90000"/>
            </a:lnSpc>
            <a:spcBef>
              <a:spcPct val="0"/>
            </a:spcBef>
            <a:spcAft>
              <a:spcPct val="15000"/>
            </a:spcAft>
            <a:buChar char="•"/>
          </a:pPr>
          <a:r>
            <a:rPr lang="tr-TR" sz="4100" kern="1200" dirty="0"/>
            <a:t>Müşrikler zırhlar içindeydiler.</a:t>
          </a:r>
        </a:p>
        <a:p>
          <a:pPr marL="285750" lvl="1" indent="-285750" algn="l" defTabSz="1822450">
            <a:lnSpc>
              <a:spcPct val="90000"/>
            </a:lnSpc>
            <a:spcBef>
              <a:spcPct val="0"/>
            </a:spcBef>
            <a:spcAft>
              <a:spcPct val="15000"/>
            </a:spcAft>
            <a:buChar char="•"/>
          </a:pPr>
          <a:r>
            <a:rPr lang="tr-TR" sz="4100" kern="1200" dirty="0"/>
            <a:t>Sayıları 1000’e yakındı.</a:t>
          </a:r>
        </a:p>
        <a:p>
          <a:pPr marL="285750" lvl="1" indent="-285750" algn="l" defTabSz="1822450">
            <a:lnSpc>
              <a:spcPct val="90000"/>
            </a:lnSpc>
            <a:spcBef>
              <a:spcPct val="0"/>
            </a:spcBef>
            <a:spcAft>
              <a:spcPct val="15000"/>
            </a:spcAft>
            <a:buChar char="•"/>
          </a:pPr>
          <a:r>
            <a:rPr lang="tr-TR" sz="4100" kern="1200" dirty="0"/>
            <a:t>Bunların 100 kadarı süvari, 700’ü develi, ve geri kalan da piyadeydi.</a:t>
          </a:r>
        </a:p>
      </dsp:txBody>
      <dsp:txXfrm>
        <a:off x="6494799" y="1312177"/>
        <a:ext cx="5697140" cy="4614345"/>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6A9A621E-107E-4158-86B4-3C29984983CE}" type="datetimeFigureOut">
              <a:rPr lang="tr-TR" smtClean="0"/>
              <a:t>22.02.2021</a:t>
            </a:fld>
            <a:endParaRPr lang="tr-T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161F7D07-EA0B-4775-8066-C3DBBE26E8FB}" type="slidenum">
              <a:rPr lang="tr-TR" smtClean="0"/>
              <a:t>‹#›</a:t>
            </a:fld>
            <a:endParaRPr lang="tr-TR"/>
          </a:p>
        </p:txBody>
      </p:sp>
    </p:spTree>
    <p:extLst>
      <p:ext uri="{BB962C8B-B14F-4D97-AF65-F5344CB8AC3E}">
        <p14:creationId xmlns:p14="http://schemas.microsoft.com/office/powerpoint/2010/main" val="1110308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A9A621E-107E-4158-86B4-3C29984983CE}" type="datetimeFigureOut">
              <a:rPr lang="tr-TR" smtClean="0"/>
              <a:t>22.02.2021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61F7D07-EA0B-4775-8066-C3DBBE26E8FB}" type="slidenum">
              <a:rPr lang="tr-TR" smtClean="0"/>
              <a:t>‹#›</a:t>
            </a:fld>
            <a:endParaRPr lang="tr-TR"/>
          </a:p>
        </p:txBody>
      </p:sp>
    </p:spTree>
    <p:extLst>
      <p:ext uri="{BB962C8B-B14F-4D97-AF65-F5344CB8AC3E}">
        <p14:creationId xmlns:p14="http://schemas.microsoft.com/office/powerpoint/2010/main" val="3150355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6A9A621E-107E-4158-86B4-3C29984983CE}" type="datetimeFigureOut">
              <a:rPr lang="tr-TR" smtClean="0"/>
              <a:t>22.02.2021</a:t>
            </a:fld>
            <a:endParaRPr lang="tr-TR"/>
          </a:p>
        </p:txBody>
      </p:sp>
      <p:sp>
        <p:nvSpPr>
          <p:cNvPr id="5" name="Footer Placeholder 4"/>
          <p:cNvSpPr>
            <a:spLocks noGrp="1"/>
          </p:cNvSpPr>
          <p:nvPr>
            <p:ph type="ftr" sz="quarter" idx="11"/>
          </p:nvPr>
        </p:nvSpPr>
        <p:spPr>
          <a:xfrm>
            <a:off x="774923" y="5951811"/>
            <a:ext cx="7896279" cy="365125"/>
          </a:xfrm>
        </p:spPr>
        <p:txBody>
          <a:bodyPr/>
          <a:lstStyle/>
          <a:p>
            <a:endParaRPr lang="tr-T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161F7D07-EA0B-4775-8066-C3DBBE26E8FB}" type="slidenum">
              <a:rPr lang="tr-TR" smtClean="0"/>
              <a:t>‹#›</a:t>
            </a:fld>
            <a:endParaRPr lang="tr-TR"/>
          </a:p>
        </p:txBody>
      </p:sp>
    </p:spTree>
    <p:extLst>
      <p:ext uri="{BB962C8B-B14F-4D97-AF65-F5344CB8AC3E}">
        <p14:creationId xmlns:p14="http://schemas.microsoft.com/office/powerpoint/2010/main" val="108344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tr-TR"/>
              <a:t>Asıl başlık stili için tıklatın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A9A621E-107E-4158-86B4-3C29984983CE}" type="datetimeFigureOut">
              <a:rPr lang="tr-TR" smtClean="0"/>
              <a:t>22.02.2021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558300" y="5956137"/>
            <a:ext cx="1052508" cy="365125"/>
          </a:xfrm>
        </p:spPr>
        <p:txBody>
          <a:bodyPr/>
          <a:lstStyle/>
          <a:p>
            <a:fld id="{161F7D07-EA0B-4775-8066-C3DBBE26E8FB}" type="slidenum">
              <a:rPr lang="tr-TR" smtClean="0"/>
              <a:t>‹#›</a:t>
            </a:fld>
            <a:endParaRPr lang="tr-TR"/>
          </a:p>
        </p:txBody>
      </p:sp>
    </p:spTree>
    <p:extLst>
      <p:ext uri="{BB962C8B-B14F-4D97-AF65-F5344CB8AC3E}">
        <p14:creationId xmlns:p14="http://schemas.microsoft.com/office/powerpoint/2010/main" val="3723299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6A9A621E-107E-4158-86B4-3C29984983CE}" type="datetimeFigureOut">
              <a:rPr lang="tr-TR" smtClean="0"/>
              <a:t>22.02.2021</a:t>
            </a:fld>
            <a:endParaRPr lang="tr-T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61F7D07-EA0B-4775-8066-C3DBBE26E8FB}" type="slidenum">
              <a:rPr lang="tr-TR" smtClean="0"/>
              <a:t>‹#›</a:t>
            </a:fld>
            <a:endParaRPr lang="tr-TR"/>
          </a:p>
        </p:txBody>
      </p:sp>
    </p:spTree>
    <p:extLst>
      <p:ext uri="{BB962C8B-B14F-4D97-AF65-F5344CB8AC3E}">
        <p14:creationId xmlns:p14="http://schemas.microsoft.com/office/powerpoint/2010/main" val="3325039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tr-TR"/>
              <a:t>Asıl başlık stili için tıklatın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6A9A621E-107E-4158-86B4-3C29984983CE}" type="datetimeFigureOut">
              <a:rPr lang="tr-TR" smtClean="0"/>
              <a:t>22.02.2021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61F7D07-EA0B-4775-8066-C3DBBE26E8FB}" type="slidenum">
              <a:rPr lang="tr-TR" smtClean="0"/>
              <a:t>‹#›</a:t>
            </a:fld>
            <a:endParaRPr lang="tr-TR"/>
          </a:p>
        </p:txBody>
      </p:sp>
    </p:spTree>
    <p:extLst>
      <p:ext uri="{BB962C8B-B14F-4D97-AF65-F5344CB8AC3E}">
        <p14:creationId xmlns:p14="http://schemas.microsoft.com/office/powerpoint/2010/main" val="1783935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6A9A621E-107E-4158-86B4-3C29984983CE}" type="datetimeFigureOut">
              <a:rPr lang="tr-TR" smtClean="0"/>
              <a:t>22.02.2021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61F7D07-EA0B-4775-8066-C3DBBE26E8FB}" type="slidenum">
              <a:rPr lang="tr-TR" smtClean="0"/>
              <a:t>‹#›</a:t>
            </a:fld>
            <a:endParaRPr lang="tr-TR"/>
          </a:p>
        </p:txBody>
      </p:sp>
    </p:spTree>
    <p:extLst>
      <p:ext uri="{BB962C8B-B14F-4D97-AF65-F5344CB8AC3E}">
        <p14:creationId xmlns:p14="http://schemas.microsoft.com/office/powerpoint/2010/main" val="3180378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6A9A621E-107E-4158-86B4-3C29984983CE}" type="datetimeFigureOut">
              <a:rPr lang="tr-TR" smtClean="0"/>
              <a:t>22.02.2021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61F7D07-EA0B-4775-8066-C3DBBE26E8FB}" type="slidenum">
              <a:rPr lang="tr-TR" smtClean="0"/>
              <a:t>‹#›</a:t>
            </a:fld>
            <a:endParaRPr lang="tr-TR"/>
          </a:p>
        </p:txBody>
      </p:sp>
    </p:spTree>
    <p:extLst>
      <p:ext uri="{BB962C8B-B14F-4D97-AF65-F5344CB8AC3E}">
        <p14:creationId xmlns:p14="http://schemas.microsoft.com/office/powerpoint/2010/main" val="1369080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9A621E-107E-4158-86B4-3C29984983CE}" type="datetimeFigureOut">
              <a:rPr lang="tr-TR" smtClean="0"/>
              <a:t>22.02.2021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61F7D07-EA0B-4775-8066-C3DBBE26E8FB}" type="slidenum">
              <a:rPr lang="tr-TR" smtClean="0"/>
              <a:t>‹#›</a:t>
            </a:fld>
            <a:endParaRPr lang="tr-TR"/>
          </a:p>
        </p:txBody>
      </p:sp>
    </p:spTree>
    <p:extLst>
      <p:ext uri="{BB962C8B-B14F-4D97-AF65-F5344CB8AC3E}">
        <p14:creationId xmlns:p14="http://schemas.microsoft.com/office/powerpoint/2010/main" val="860051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tr-TR"/>
              <a:t>Asıl başlık stili için tıklatın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6A9A621E-107E-4158-86B4-3C29984983CE}" type="datetimeFigureOut">
              <a:rPr lang="tr-TR" smtClean="0"/>
              <a:t>22.02.2021</a:t>
            </a:fld>
            <a:endParaRPr lang="tr-T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161F7D07-EA0B-4775-8066-C3DBBE26E8FB}" type="slidenum">
              <a:rPr lang="tr-TR" smtClean="0"/>
              <a:t>‹#›</a:t>
            </a:fld>
            <a:endParaRPr lang="tr-TR"/>
          </a:p>
        </p:txBody>
      </p:sp>
    </p:spTree>
    <p:extLst>
      <p:ext uri="{BB962C8B-B14F-4D97-AF65-F5344CB8AC3E}">
        <p14:creationId xmlns:p14="http://schemas.microsoft.com/office/powerpoint/2010/main" val="768946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6A9A621E-107E-4158-86B4-3C29984983CE}" type="datetimeFigureOut">
              <a:rPr lang="tr-TR" smtClean="0"/>
              <a:t>22.02.2021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61F7D07-EA0B-4775-8066-C3DBBE26E8FB}" type="slidenum">
              <a:rPr lang="tr-TR" smtClean="0"/>
              <a:t>‹#›</a:t>
            </a:fld>
            <a:endParaRPr lang="tr-TR"/>
          </a:p>
        </p:txBody>
      </p:sp>
    </p:spTree>
    <p:extLst>
      <p:ext uri="{BB962C8B-B14F-4D97-AF65-F5344CB8AC3E}">
        <p14:creationId xmlns:p14="http://schemas.microsoft.com/office/powerpoint/2010/main" val="157770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tr-TR"/>
              <a:t>Asıl başlık stili için tıklatın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6A9A621E-107E-4158-86B4-3C29984983CE}" type="datetimeFigureOut">
              <a:rPr lang="tr-TR" smtClean="0"/>
              <a:t>22.02.2021</a:t>
            </a:fld>
            <a:endParaRPr lang="tr-T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tr-T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161F7D07-EA0B-4775-8066-C3DBBE26E8FB}" type="slidenum">
              <a:rPr lang="tr-TR" smtClean="0"/>
              <a:t>‹#›</a:t>
            </a:fld>
            <a:endParaRPr lang="tr-T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95967040"/>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7.xml"/><Relationship Id="rId1" Type="http://schemas.openxmlformats.org/officeDocument/2006/relationships/video" Target="https://www.youtube.com/embed/u6OiFb3vm_o"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96982" y="2131454"/>
            <a:ext cx="12288982" cy="2646878"/>
          </a:xfrm>
          <a:prstGeom prst="rect">
            <a:avLst/>
          </a:prstGeom>
          <a:noFill/>
        </p:spPr>
        <p:txBody>
          <a:bodyPr wrap="square" rtlCol="0">
            <a:spAutoFit/>
          </a:bodyPr>
          <a:lstStyle/>
          <a:p>
            <a:pPr algn="ctr"/>
            <a:r>
              <a:rPr lang="tr-TR" sz="16600" dirty="0"/>
              <a:t>_ _ _ _ _ </a:t>
            </a:r>
          </a:p>
        </p:txBody>
      </p:sp>
    </p:spTree>
    <p:extLst>
      <p:ext uri="{BB962C8B-B14F-4D97-AF65-F5344CB8AC3E}">
        <p14:creationId xmlns:p14="http://schemas.microsoft.com/office/powerpoint/2010/main" val="2855283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Yuvarlatılmış Dikdörtgen 3"/>
          <p:cNvSpPr/>
          <p:nvPr/>
        </p:nvSpPr>
        <p:spPr>
          <a:xfrm>
            <a:off x="104773" y="1031876"/>
            <a:ext cx="5481639" cy="56546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dirty="0"/>
              <a:t>Parola, Mekkeliler tarafından o güne kadar bilinmeyen bir husustu. Müslümanlar bu sayede hem bir birleriyle irtibat sağlıyorlar hem de hep bir ağızdan, tek ses halinde öyle gür bir </a:t>
            </a:r>
            <a:r>
              <a:rPr lang="tr-TR" sz="2800" dirty="0" err="1"/>
              <a:t>bir</a:t>
            </a:r>
            <a:r>
              <a:rPr lang="tr-TR" sz="2800" dirty="0"/>
              <a:t> </a:t>
            </a:r>
            <a:r>
              <a:rPr lang="tr-TR" sz="2800" dirty="0" err="1"/>
              <a:t>sada</a:t>
            </a:r>
            <a:r>
              <a:rPr lang="tr-TR" sz="2800" dirty="0"/>
              <a:t> çıkarıyorlardı ki müşriklerin kalbi korkuyla çarpıyordu.  Parola </a:t>
            </a:r>
            <a:r>
              <a:rPr lang="tr-TR" sz="2800" b="1" i="1" dirty="0"/>
              <a:t>‘</a:t>
            </a:r>
            <a:r>
              <a:rPr lang="tr-TR" sz="2800" b="1" i="1" dirty="0" err="1"/>
              <a:t>Ehad</a:t>
            </a:r>
            <a:r>
              <a:rPr lang="tr-TR" sz="2800" b="1" i="1" dirty="0"/>
              <a:t>’ </a:t>
            </a:r>
            <a:r>
              <a:rPr lang="tr-TR" sz="2800" dirty="0"/>
              <a:t>idi. </a:t>
            </a:r>
          </a:p>
        </p:txBody>
      </p:sp>
      <p:sp>
        <p:nvSpPr>
          <p:cNvPr id="5" name="Yuvarlatılmış Dikdörtgen 4"/>
          <p:cNvSpPr/>
          <p:nvPr/>
        </p:nvSpPr>
        <p:spPr>
          <a:xfrm>
            <a:off x="104774" y="109537"/>
            <a:ext cx="11958639" cy="6905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dirty="0"/>
              <a:t>İlk Parola</a:t>
            </a:r>
          </a:p>
        </p:txBody>
      </p:sp>
      <p:pic>
        <p:nvPicPr>
          <p:cNvPr id="3" name="Resim 2"/>
          <p:cNvPicPr>
            <a:picLocks noChangeAspect="1"/>
          </p:cNvPicPr>
          <p:nvPr/>
        </p:nvPicPr>
        <p:blipFill rotWithShape="1">
          <a:blip r:embed="rId2">
            <a:extLst>
              <a:ext uri="{28A0092B-C50C-407E-A947-70E740481C1C}">
                <a14:useLocalDpi xmlns:a14="http://schemas.microsoft.com/office/drawing/2010/main" val="0"/>
              </a:ext>
            </a:extLst>
          </a:blip>
          <a:srcRect l="1076"/>
          <a:stretch/>
        </p:blipFill>
        <p:spPr>
          <a:xfrm>
            <a:off x="6115050" y="1031876"/>
            <a:ext cx="5948363" cy="5654674"/>
          </a:xfrm>
          <a:prstGeom prst="rect">
            <a:avLst/>
          </a:prstGeom>
        </p:spPr>
      </p:pic>
    </p:spTree>
    <p:extLst>
      <p:ext uri="{BB962C8B-B14F-4D97-AF65-F5344CB8AC3E}">
        <p14:creationId xmlns:p14="http://schemas.microsoft.com/office/powerpoint/2010/main" val="2384299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Yuvarlatılmış Dikdörtgen 3"/>
          <p:cNvSpPr/>
          <p:nvPr/>
        </p:nvSpPr>
        <p:spPr>
          <a:xfrm>
            <a:off x="104773" y="1031875"/>
            <a:ext cx="5610227" cy="41401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600" dirty="0"/>
              <a:t>Cahiliye adetlerine göre savaşı iyice kızıştırmak için birkaç kişi önce meydan okurdu. Müşriklerden </a:t>
            </a:r>
            <a:r>
              <a:rPr lang="tr-TR" sz="2600" dirty="0" err="1"/>
              <a:t>Esved’in</a:t>
            </a:r>
            <a:r>
              <a:rPr lang="tr-TR" sz="2600" dirty="0"/>
              <a:t> karşısına Hz. Hamza çıkarak onu derhal öldürdü. Bunun üzerine </a:t>
            </a:r>
            <a:r>
              <a:rPr lang="tr-TR" sz="2600" dirty="0" err="1"/>
              <a:t>Kureyş’in</a:t>
            </a:r>
            <a:r>
              <a:rPr lang="tr-TR" sz="2600" dirty="0"/>
              <a:t> ileri gelenlerinden </a:t>
            </a:r>
            <a:r>
              <a:rPr lang="tr-TR" sz="2600" dirty="0" err="1"/>
              <a:t>Utbe</a:t>
            </a:r>
            <a:r>
              <a:rPr lang="tr-TR" sz="2600" dirty="0"/>
              <a:t> b. </a:t>
            </a:r>
            <a:r>
              <a:rPr lang="tr-TR" sz="2600" dirty="0" err="1"/>
              <a:t>Rebia</a:t>
            </a:r>
            <a:r>
              <a:rPr lang="tr-TR" sz="2600" dirty="0"/>
              <a:t>, kardeşi </a:t>
            </a:r>
            <a:r>
              <a:rPr lang="tr-TR" sz="2600" dirty="0" err="1"/>
              <a:t>Şeybe</a:t>
            </a:r>
            <a:r>
              <a:rPr lang="tr-TR" sz="2600" dirty="0"/>
              <a:t> ve oğul </a:t>
            </a:r>
            <a:r>
              <a:rPr lang="tr-TR" sz="2600" dirty="0" err="1"/>
              <a:t>Velid</a:t>
            </a:r>
            <a:r>
              <a:rPr lang="tr-TR" sz="2600" dirty="0"/>
              <a:t> ortaya atıldı. </a:t>
            </a:r>
          </a:p>
        </p:txBody>
      </p:sp>
      <p:sp>
        <p:nvSpPr>
          <p:cNvPr id="5" name="Yuvarlatılmış Dikdörtgen 4"/>
          <p:cNvSpPr/>
          <p:nvPr/>
        </p:nvSpPr>
        <p:spPr>
          <a:xfrm>
            <a:off x="104774" y="109537"/>
            <a:ext cx="11958639" cy="6905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dirty="0"/>
              <a:t>İlk mübareze</a:t>
            </a:r>
          </a:p>
        </p:txBody>
      </p:sp>
      <p:pic>
        <p:nvPicPr>
          <p:cNvPr id="7" name="Resi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57888" y="1031876"/>
            <a:ext cx="6105525" cy="4011612"/>
          </a:xfrm>
          <a:prstGeom prst="rect">
            <a:avLst/>
          </a:prstGeom>
          <a:ln>
            <a:noFill/>
          </a:ln>
          <a:effectLst>
            <a:softEdge rad="112500"/>
          </a:effectLst>
        </p:spPr>
      </p:pic>
      <p:sp>
        <p:nvSpPr>
          <p:cNvPr id="11" name="Yuvarlatılmış Dikdörtgen 10"/>
          <p:cNvSpPr/>
          <p:nvPr/>
        </p:nvSpPr>
        <p:spPr>
          <a:xfrm>
            <a:off x="104773" y="5586414"/>
            <a:ext cx="11958639"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t>Onların karşısında da Hz. Hamza, Hz. Ali ve </a:t>
            </a:r>
            <a:r>
              <a:rPr lang="tr-TR" sz="3200" dirty="0" err="1"/>
              <a:t>Ubeyde</a:t>
            </a:r>
            <a:r>
              <a:rPr lang="tr-TR" sz="3200" dirty="0"/>
              <a:t> b. Haris vardı. </a:t>
            </a:r>
          </a:p>
        </p:txBody>
      </p:sp>
    </p:spTree>
    <p:extLst>
      <p:ext uri="{BB962C8B-B14F-4D97-AF65-F5344CB8AC3E}">
        <p14:creationId xmlns:p14="http://schemas.microsoft.com/office/powerpoint/2010/main" val="1422246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barn(inVertical)">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1000"/>
                                        <p:tgtEl>
                                          <p:spTgt spid="11"/>
                                        </p:tgtEl>
                                      </p:cBhvr>
                                    </p:animEffect>
                                    <p:anim calcmode="lin" valueType="num">
                                      <p:cBhvr>
                                        <p:cTn id="27" dur="1000" fill="hold"/>
                                        <p:tgtEl>
                                          <p:spTgt spid="11"/>
                                        </p:tgtEl>
                                        <p:attrNameLst>
                                          <p:attrName>ppt_x</p:attrName>
                                        </p:attrNameLst>
                                      </p:cBhvr>
                                      <p:tavLst>
                                        <p:tav tm="0">
                                          <p:val>
                                            <p:strVal val="#ppt_x"/>
                                          </p:val>
                                        </p:tav>
                                        <p:tav tm="100000">
                                          <p:val>
                                            <p:strVal val="#ppt_x"/>
                                          </p:val>
                                        </p:tav>
                                      </p:tavLst>
                                    </p:anim>
                                    <p:anim calcmode="lin" valueType="num">
                                      <p:cBhvr>
                                        <p:cTn id="2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71810" y="3244334"/>
            <a:ext cx="4848379" cy="369332"/>
          </a:xfrm>
          <a:prstGeom prst="rect">
            <a:avLst/>
          </a:prstGeom>
        </p:spPr>
        <p:txBody>
          <a:bodyPr wrap="none">
            <a:spAutoFit/>
          </a:bodyPr>
          <a:lstStyle/>
          <a:p>
            <a:r>
              <a:rPr lang="tr-TR" dirty="0"/>
              <a:t>https://www.youtube.com/watch?v=Pp32AZyd2kk</a:t>
            </a:r>
          </a:p>
        </p:txBody>
      </p:sp>
    </p:spTree>
    <p:extLst>
      <p:ext uri="{BB962C8B-B14F-4D97-AF65-F5344CB8AC3E}">
        <p14:creationId xmlns:p14="http://schemas.microsoft.com/office/powerpoint/2010/main" val="29128515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Yuvarlatılmış Dikdörtgen 3"/>
          <p:cNvSpPr/>
          <p:nvPr/>
        </p:nvSpPr>
        <p:spPr>
          <a:xfrm>
            <a:off x="104773" y="1031875"/>
            <a:ext cx="5610227" cy="43973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dirty="0"/>
              <a:t>Bu ordu İslâm’ın tek ordusuydu. Allah </a:t>
            </a:r>
            <a:r>
              <a:rPr lang="tr-TR" sz="2800" dirty="0" err="1"/>
              <a:t>Rasûlü</a:t>
            </a:r>
            <a:r>
              <a:rPr lang="tr-TR" sz="2800" dirty="0"/>
              <a:t> (</a:t>
            </a:r>
            <a:r>
              <a:rPr lang="tr-TR" sz="2800" dirty="0" err="1"/>
              <a:t>s.a.v</a:t>
            </a:r>
            <a:r>
              <a:rPr lang="tr-TR" sz="2800" dirty="0"/>
              <a:t>) «Ey Allah’ım! </a:t>
            </a:r>
            <a:r>
              <a:rPr lang="tr-TR" sz="2800" dirty="0" err="1"/>
              <a:t>Vaadettiğin</a:t>
            </a:r>
            <a:r>
              <a:rPr lang="tr-TR" sz="2800" dirty="0"/>
              <a:t> yardımını bugün lütfet. Şayet şu küçücük ordu eriyip giderse Sana (yeryüzünde) artık ibadet edecek kimse kalmayacaktır…» diye dua etti. O anda vahiy geldi:</a:t>
            </a:r>
          </a:p>
        </p:txBody>
      </p:sp>
      <p:sp>
        <p:nvSpPr>
          <p:cNvPr id="5" name="Yuvarlatılmış Dikdörtgen 4"/>
          <p:cNvSpPr/>
          <p:nvPr/>
        </p:nvSpPr>
        <p:spPr>
          <a:xfrm>
            <a:off x="104774" y="109537"/>
            <a:ext cx="11958639" cy="6905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dirty="0"/>
              <a:t>Efendimizin duası</a:t>
            </a:r>
          </a:p>
        </p:txBody>
      </p:sp>
      <p:sp>
        <p:nvSpPr>
          <p:cNvPr id="11" name="Yuvarlatılmış Dikdörtgen 10"/>
          <p:cNvSpPr/>
          <p:nvPr/>
        </p:nvSpPr>
        <p:spPr>
          <a:xfrm>
            <a:off x="104773" y="5586414"/>
            <a:ext cx="11958639"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t>«Bütün bu toplananlar (müşrikler) hezimete uğrayacak ve arkalarına dönüp kaçacaklardır.» </a:t>
            </a:r>
            <a:r>
              <a:rPr lang="tr-TR" dirty="0"/>
              <a:t>Kalem, 45</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53162" y="1031874"/>
            <a:ext cx="5810250" cy="4397375"/>
          </a:xfrm>
          <a:prstGeom prst="rect">
            <a:avLst/>
          </a:prstGeom>
          <a:ln>
            <a:noFill/>
          </a:ln>
          <a:effectLst>
            <a:softEdge rad="112500"/>
          </a:effectLst>
        </p:spPr>
      </p:pic>
    </p:spTree>
    <p:extLst>
      <p:ext uri="{BB962C8B-B14F-4D97-AF65-F5344CB8AC3E}">
        <p14:creationId xmlns:p14="http://schemas.microsoft.com/office/powerpoint/2010/main" val="520487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barn(inVertical)">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1000"/>
                                        <p:tgtEl>
                                          <p:spTgt spid="11"/>
                                        </p:tgtEl>
                                      </p:cBhvr>
                                    </p:animEffect>
                                    <p:anim calcmode="lin" valueType="num">
                                      <p:cBhvr>
                                        <p:cTn id="27" dur="1000" fill="hold"/>
                                        <p:tgtEl>
                                          <p:spTgt spid="11"/>
                                        </p:tgtEl>
                                        <p:attrNameLst>
                                          <p:attrName>ppt_x</p:attrName>
                                        </p:attrNameLst>
                                      </p:cBhvr>
                                      <p:tavLst>
                                        <p:tav tm="0">
                                          <p:val>
                                            <p:strVal val="#ppt_x"/>
                                          </p:val>
                                        </p:tav>
                                        <p:tav tm="100000">
                                          <p:val>
                                            <p:strVal val="#ppt_x"/>
                                          </p:val>
                                        </p:tav>
                                      </p:tavLst>
                                    </p:anim>
                                    <p:anim calcmode="lin" valueType="num">
                                      <p:cBhvr>
                                        <p:cTn id="2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Yuvarlatılmış Dikdörtgen 3"/>
          <p:cNvSpPr/>
          <p:nvPr/>
        </p:nvSpPr>
        <p:spPr>
          <a:xfrm>
            <a:off x="104774" y="1366837"/>
            <a:ext cx="5995989" cy="53506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O zaman sen, müminlere şöyle diyordun: İndirilen üç bin melekle Rabbinizin sizi takviye etmesi, sizin için yeterli değil midir? Evet, siz sabır gösterir ve Allah'tan sakınırsanız, onlar (düşmanlarınız) hemen şu anda üzerinize gelseler, Rabbiniz, nişanlı beş bin melekle sizi takviye eder. Allah, bunu size sırf bir müjde olsun ve kalpleriniz bu sayede rahatlasın diye yaptı. Zafer, yalnızca mutlak güç ve hikmet sahibi Allah katındandır. </a:t>
            </a:r>
            <a:r>
              <a:rPr lang="tr-TR" sz="900" dirty="0"/>
              <a:t>Ali </a:t>
            </a:r>
            <a:r>
              <a:rPr lang="tr-TR" sz="900" dirty="0" err="1"/>
              <a:t>imran</a:t>
            </a:r>
            <a:r>
              <a:rPr lang="tr-TR" sz="900" dirty="0"/>
              <a:t>, 124-126</a:t>
            </a:r>
          </a:p>
        </p:txBody>
      </p:sp>
      <p:sp>
        <p:nvSpPr>
          <p:cNvPr id="5" name="Yuvarlatılmış Dikdörtgen 4"/>
          <p:cNvSpPr/>
          <p:nvPr/>
        </p:nvSpPr>
        <p:spPr>
          <a:xfrm>
            <a:off x="104774" y="109537"/>
            <a:ext cx="11958639" cy="99298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dirty="0"/>
              <a:t>Melekler Bedir’e, Müslümanların yardımına koşuyor </a:t>
            </a: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10313" y="1366837"/>
            <a:ext cx="5753100" cy="5350670"/>
          </a:xfrm>
          <a:prstGeom prst="rect">
            <a:avLst/>
          </a:prstGeom>
          <a:ln>
            <a:noFill/>
          </a:ln>
          <a:effectLst>
            <a:softEdge rad="112500"/>
          </a:effectLst>
        </p:spPr>
      </p:pic>
    </p:spTree>
    <p:extLst>
      <p:ext uri="{BB962C8B-B14F-4D97-AF65-F5344CB8AC3E}">
        <p14:creationId xmlns:p14="http://schemas.microsoft.com/office/powerpoint/2010/main" val="4037323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Yuvarlatılmış Dikdörtgen 3"/>
          <p:cNvSpPr/>
          <p:nvPr/>
        </p:nvSpPr>
        <p:spPr>
          <a:xfrm>
            <a:off x="104774" y="973931"/>
            <a:ext cx="5995989" cy="47815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dirty="0"/>
              <a:t>Müslümanlar ilk şehitlerini verdi. On dört şehit. İslam düşmanı Ebu Cehil de dahil müşriklerden 70 kişi öldürüldü, 70 esir alındı. </a:t>
            </a:r>
            <a:r>
              <a:rPr lang="tr-TR" sz="2800" dirty="0" err="1"/>
              <a:t>Peygamberimis</a:t>
            </a:r>
            <a:r>
              <a:rPr lang="tr-TR" sz="2800" dirty="0"/>
              <a:t> (</a:t>
            </a:r>
            <a:r>
              <a:rPr lang="tr-TR" sz="2800" dirty="0" err="1"/>
              <a:t>s.a.v</a:t>
            </a:r>
            <a:r>
              <a:rPr lang="tr-TR" sz="2800" dirty="0"/>
              <a:t>) esirlerle ilgili olarak ashabıyla istişarede bulundu. Esirlerden fidye ödemeyip okuma-yazma bilenlerin, Müslümanların çocuklarından onar kişiye okuma yazma öğretmeleri istendi. </a:t>
            </a:r>
            <a:endParaRPr lang="tr-TR" sz="1050" dirty="0"/>
          </a:p>
        </p:txBody>
      </p:sp>
      <p:sp>
        <p:nvSpPr>
          <p:cNvPr id="5" name="Yuvarlatılmış Dikdörtgen 4"/>
          <p:cNvSpPr/>
          <p:nvPr/>
        </p:nvSpPr>
        <p:spPr>
          <a:xfrm>
            <a:off x="104774" y="109537"/>
            <a:ext cx="11958639" cy="7905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t>Eğitimde devrim </a:t>
            </a:r>
          </a:p>
        </p:txBody>
      </p:sp>
      <p:sp>
        <p:nvSpPr>
          <p:cNvPr id="6" name="Yuvarlatılmış Dikdörtgen 5"/>
          <p:cNvSpPr/>
          <p:nvPr/>
        </p:nvSpPr>
        <p:spPr>
          <a:xfrm>
            <a:off x="104773" y="5829299"/>
            <a:ext cx="11958639" cy="8858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dirty="0"/>
              <a:t>Bu tarihte bir ilkti. Burada İslam’ın ilme ve eğitime verdiği önem gözler önüne sergilenmiş oluyordu.</a:t>
            </a:r>
          </a:p>
        </p:txBody>
      </p:sp>
      <p:pic>
        <p:nvPicPr>
          <p:cNvPr id="7" name="Resi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3638" y="973931"/>
            <a:ext cx="5819774" cy="4781550"/>
          </a:xfrm>
          <a:prstGeom prst="rect">
            <a:avLst/>
          </a:prstGeom>
          <a:ln>
            <a:noFill/>
          </a:ln>
          <a:effectLst>
            <a:softEdge rad="112500"/>
          </a:effectLst>
        </p:spPr>
      </p:pic>
    </p:spTree>
    <p:extLst>
      <p:ext uri="{BB962C8B-B14F-4D97-AF65-F5344CB8AC3E}">
        <p14:creationId xmlns:p14="http://schemas.microsoft.com/office/powerpoint/2010/main" val="181061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barn(inVertical)">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1000"/>
                                        <p:tgtEl>
                                          <p:spTgt spid="6"/>
                                        </p:tgtEl>
                                      </p:cBhvr>
                                    </p:animEffect>
                                    <p:anim calcmode="lin" valueType="num">
                                      <p:cBhvr>
                                        <p:cTn id="27" dur="1000" fill="hold"/>
                                        <p:tgtEl>
                                          <p:spTgt spid="6"/>
                                        </p:tgtEl>
                                        <p:attrNameLst>
                                          <p:attrName>ppt_x</p:attrName>
                                        </p:attrNameLst>
                                      </p:cBhvr>
                                      <p:tavLst>
                                        <p:tav tm="0">
                                          <p:val>
                                            <p:strVal val="#ppt_x"/>
                                          </p:val>
                                        </p:tav>
                                        <p:tav tm="100000">
                                          <p:val>
                                            <p:strVal val="#ppt_x"/>
                                          </p:val>
                                        </p:tav>
                                      </p:tavLst>
                                    </p:anim>
                                    <p:anim calcmode="lin" valueType="num">
                                      <p:cBhvr>
                                        <p:cTn id="2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Yuvarlatılmış Dikdörtgen 3"/>
          <p:cNvSpPr/>
          <p:nvPr/>
        </p:nvSpPr>
        <p:spPr>
          <a:xfrm>
            <a:off x="104774" y="973931"/>
            <a:ext cx="6224589" cy="56840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dirty="0"/>
              <a:t>Eğer Müslümanların,  Allah’a ve Resulüne karşı itaatleri tam olursa Allah her zaman yardımcı olarak melekleri gönderir, onlara eşsiz zaferler verir. Sayıları az olsa da kendilerinden sayı ve teçhizat açısından büyük orduları Allah’ın yardımıyla yenebilir.</a:t>
            </a:r>
          </a:p>
          <a:p>
            <a:pPr algn="ctr"/>
            <a:r>
              <a:rPr lang="tr-TR" sz="2800" dirty="0"/>
              <a:t>Bunun için Allaha ve peygambere karşı samimi olmalı, hakkıyla itaat etmelidir.</a:t>
            </a:r>
          </a:p>
        </p:txBody>
      </p:sp>
      <p:sp>
        <p:nvSpPr>
          <p:cNvPr id="5" name="Yuvarlatılmış Dikdörtgen 4"/>
          <p:cNvSpPr/>
          <p:nvPr/>
        </p:nvSpPr>
        <p:spPr>
          <a:xfrm>
            <a:off x="104774" y="109537"/>
            <a:ext cx="11958639" cy="5762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dirty="0"/>
              <a:t>Bedir’den alınacak bir ders</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29363" y="973931"/>
            <a:ext cx="5734050" cy="5684044"/>
          </a:xfrm>
          <a:prstGeom prst="rect">
            <a:avLst/>
          </a:prstGeom>
        </p:spPr>
      </p:pic>
    </p:spTree>
    <p:extLst>
      <p:ext uri="{BB962C8B-B14F-4D97-AF65-F5344CB8AC3E}">
        <p14:creationId xmlns:p14="http://schemas.microsoft.com/office/powerpoint/2010/main" val="959237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barn(inVertical)">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Köşeleri Yuvarlanmış Dikdörtgen Belirtme Çizgisi 2"/>
          <p:cNvSpPr/>
          <p:nvPr/>
        </p:nvSpPr>
        <p:spPr>
          <a:xfrm>
            <a:off x="2528888" y="1800225"/>
            <a:ext cx="7443787" cy="361473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6000" dirty="0"/>
              <a:t>Bedri bir de Dursun Ali Erzincanlıdan dinleyelim…</a:t>
            </a:r>
          </a:p>
        </p:txBody>
      </p:sp>
    </p:spTree>
    <p:extLst>
      <p:ext uri="{BB962C8B-B14F-4D97-AF65-F5344CB8AC3E}">
        <p14:creationId xmlns:p14="http://schemas.microsoft.com/office/powerpoint/2010/main" val="494538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90245" y="3244334"/>
            <a:ext cx="4811510" cy="369332"/>
          </a:xfrm>
          <a:prstGeom prst="rect">
            <a:avLst/>
          </a:prstGeom>
        </p:spPr>
        <p:txBody>
          <a:bodyPr wrap="none">
            <a:spAutoFit/>
          </a:bodyPr>
          <a:lstStyle/>
          <a:p>
            <a:r>
              <a:rPr lang="tr-TR" dirty="0"/>
              <a:t>https://www.youtube.com/watch?v=nfPP5-Z55nQ</a:t>
            </a:r>
          </a:p>
        </p:txBody>
      </p:sp>
      <p:pic>
        <p:nvPicPr>
          <p:cNvPr id="3" name="u6OiFb3vm_o"/>
          <p:cNvPicPr>
            <a:picLocks noRot="1" noChangeAspect="1"/>
          </p:cNvPicPr>
          <p:nvPr>
            <a:videoFile r:link="rId1"/>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1137574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528637" y="2414589"/>
            <a:ext cx="10868681" cy="923330"/>
          </a:xfrm>
          <a:prstGeom prst="rect">
            <a:avLst/>
          </a:prstGeom>
          <a:ln>
            <a:solidFill>
              <a:schemeClr val="accent2"/>
            </a:solidFill>
          </a:ln>
          <a:effectLst>
            <a:glow rad="228600">
              <a:schemeClr val="accent6">
                <a:satMod val="175000"/>
                <a:alpha val="40000"/>
              </a:schemeClr>
            </a:glow>
          </a:effectLst>
        </p:spPr>
        <p:style>
          <a:lnRef idx="3">
            <a:schemeClr val="lt1"/>
          </a:lnRef>
          <a:fillRef idx="1">
            <a:schemeClr val="accent4"/>
          </a:fillRef>
          <a:effectRef idx="1">
            <a:schemeClr val="accent4"/>
          </a:effectRef>
          <a:fontRef idx="minor">
            <a:schemeClr val="lt1"/>
          </a:fontRef>
        </p:style>
        <p:txBody>
          <a:bodyPr wrap="none" rtlCol="0">
            <a:spAutoFit/>
          </a:bodyPr>
          <a:lstStyle/>
          <a:p>
            <a:r>
              <a:rPr lang="tr-TR" sz="5400" dirty="0">
                <a:ln w="0"/>
                <a:solidFill>
                  <a:schemeClr val="accent1"/>
                </a:solidFill>
                <a:effectLst>
                  <a:outerShdw blurRad="38100" dist="25400" dir="5400000" algn="ctr" rotWithShape="0">
                    <a:srgbClr val="6E747A">
                      <a:alpha val="43000"/>
                    </a:srgbClr>
                  </a:outerShdw>
                </a:effectLst>
              </a:rPr>
              <a:t>Kutlu yolculuk devam edecek…</a:t>
            </a:r>
          </a:p>
        </p:txBody>
      </p:sp>
    </p:spTree>
    <p:extLst>
      <p:ext uri="{BB962C8B-B14F-4D97-AF65-F5344CB8AC3E}">
        <p14:creationId xmlns:p14="http://schemas.microsoft.com/office/powerpoint/2010/main" val="3283280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913618" y="2380836"/>
            <a:ext cx="10363982" cy="2215991"/>
          </a:xfrm>
          <a:prstGeom prst="rect">
            <a:avLst/>
          </a:prstGeom>
          <a:noFill/>
        </p:spPr>
        <p:txBody>
          <a:bodyPr wrap="square" rtlCol="0">
            <a:spAutoFit/>
          </a:bodyPr>
          <a:lstStyle/>
          <a:p>
            <a:pPr algn="ctr"/>
            <a:r>
              <a:rPr lang="tr-TR" sz="13800" dirty="0"/>
              <a:t>BEDİR</a:t>
            </a:r>
          </a:p>
        </p:txBody>
      </p:sp>
    </p:spTree>
    <p:extLst>
      <p:ext uri="{BB962C8B-B14F-4D97-AF65-F5344CB8AC3E}">
        <p14:creationId xmlns:p14="http://schemas.microsoft.com/office/powerpoint/2010/main" val="20127055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1465686" y="1801227"/>
            <a:ext cx="9260627" cy="3255546"/>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396569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96982" y="2131454"/>
            <a:ext cx="12288982" cy="2646878"/>
          </a:xfrm>
          <a:prstGeom prst="rect">
            <a:avLst/>
          </a:prstGeom>
          <a:noFill/>
        </p:spPr>
        <p:txBody>
          <a:bodyPr wrap="square" rtlCol="0">
            <a:spAutoFit/>
          </a:bodyPr>
          <a:lstStyle/>
          <a:p>
            <a:pPr algn="ctr"/>
            <a:r>
              <a:rPr lang="tr-TR" sz="16600" dirty="0"/>
              <a:t>_ _ _ _ _ </a:t>
            </a:r>
          </a:p>
        </p:txBody>
      </p:sp>
    </p:spTree>
    <p:extLst>
      <p:ext uri="{BB962C8B-B14F-4D97-AF65-F5344CB8AC3E}">
        <p14:creationId xmlns:p14="http://schemas.microsoft.com/office/powerpoint/2010/main" val="3103933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913618" y="2380836"/>
            <a:ext cx="10363982" cy="2215991"/>
          </a:xfrm>
          <a:prstGeom prst="rect">
            <a:avLst/>
          </a:prstGeom>
          <a:noFill/>
        </p:spPr>
        <p:txBody>
          <a:bodyPr wrap="square" rtlCol="0">
            <a:spAutoFit/>
          </a:bodyPr>
          <a:lstStyle/>
          <a:p>
            <a:pPr algn="ctr"/>
            <a:r>
              <a:rPr lang="tr-TR" sz="13800" dirty="0"/>
              <a:t>CİHAT</a:t>
            </a:r>
          </a:p>
        </p:txBody>
      </p:sp>
    </p:spTree>
    <p:extLst>
      <p:ext uri="{BB962C8B-B14F-4D97-AF65-F5344CB8AC3E}">
        <p14:creationId xmlns:p14="http://schemas.microsoft.com/office/powerpoint/2010/main" val="2717020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585788" y="1414463"/>
            <a:ext cx="10958512" cy="1295293"/>
          </a:xfrm>
        </p:spPr>
        <p:txBody>
          <a:bodyPr>
            <a:noAutofit/>
          </a:bodyPr>
          <a:lstStyle/>
          <a:p>
            <a:pPr algn="ctr"/>
            <a:r>
              <a:rPr lang="tr-TR" sz="8800" cap="none" dirty="0">
                <a:ln w="0"/>
                <a:solidFill>
                  <a:schemeClr val="accent2">
                    <a:lumMod val="50000"/>
                  </a:schemeClr>
                </a:solidFill>
                <a:effectLst>
                  <a:outerShdw blurRad="38100" dist="19050" dir="2700000" algn="tl" rotWithShape="0">
                    <a:schemeClr val="dk1">
                      <a:alpha val="40000"/>
                    </a:schemeClr>
                  </a:outerShdw>
                </a:effectLst>
              </a:rPr>
              <a:t>BEDİR SAVAŞI (624)</a:t>
            </a:r>
          </a:p>
        </p:txBody>
      </p:sp>
    </p:spTree>
    <p:extLst>
      <p:ext uri="{BB962C8B-B14F-4D97-AF65-F5344CB8AC3E}">
        <p14:creationId xmlns:p14="http://schemas.microsoft.com/office/powerpoint/2010/main" val="471414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04832" y="1789607"/>
            <a:ext cx="5718878" cy="3785652"/>
          </a:xfrm>
          <a:prstGeom prst="rect">
            <a:avLst/>
          </a:prstGeom>
          <a:ln w="76200">
            <a:solidFill>
              <a:schemeClr val="accent3">
                <a:lumMod val="50000"/>
              </a:schemeClr>
            </a:solidFill>
          </a:ln>
        </p:spPr>
        <p:txBody>
          <a:bodyPr wrap="square">
            <a:spAutoFit/>
          </a:bodyPr>
          <a:lstStyle/>
          <a:p>
            <a:pPr algn="ctr"/>
            <a:r>
              <a:rPr lang="ar-SA" sz="6000" dirty="0">
                <a:latin typeface="Shaikh Hamdullah Mushaf" panose="03020500000000020004" pitchFamily="66" charset="-78"/>
                <a:ea typeface="Shaikh Hamdullah Mushaf" panose="03020500000000020004" pitchFamily="66" charset="-78"/>
                <a:cs typeface="Shaikh Hamdullah Mushaf" panose="03020500000000020004" pitchFamily="66" charset="-78"/>
              </a:rPr>
              <a:t>وَقَاتِلُوا ف۪ي سَب۪يلِ اللّٰهِ الَّذ۪ينَ يُقَاتِلُونَكُمْ وَلَا تَعْتَدُواۜ اِنَّ اللّٰهَ لَا يُحِبُّ الْمُعْتَد۪ينَ ﴿١٩٠﴾ </a:t>
            </a:r>
            <a:endParaRPr lang="tr-TR" sz="6000" dirty="0">
              <a:latin typeface="Shaikh Hamdullah Mushaf" panose="03020500000000020004" pitchFamily="66" charset="-78"/>
              <a:ea typeface="Shaikh Hamdullah Mushaf" panose="03020500000000020004" pitchFamily="66" charset="-78"/>
              <a:cs typeface="Shaikh Hamdullah Mushaf" panose="03020500000000020004" pitchFamily="66" charset="-78"/>
            </a:endParaRPr>
          </a:p>
        </p:txBody>
      </p:sp>
      <p:sp>
        <p:nvSpPr>
          <p:cNvPr id="6" name="Dikdörtgen 5"/>
          <p:cNvSpPr/>
          <p:nvPr/>
        </p:nvSpPr>
        <p:spPr>
          <a:xfrm>
            <a:off x="6844145" y="1789607"/>
            <a:ext cx="5015346" cy="3785652"/>
          </a:xfrm>
          <a:prstGeom prst="rect">
            <a:avLst/>
          </a:prstGeom>
          <a:ln w="76200">
            <a:solidFill>
              <a:schemeClr val="accent3">
                <a:lumMod val="50000"/>
              </a:schemeClr>
            </a:solidFill>
          </a:ln>
        </p:spPr>
        <p:txBody>
          <a:bodyPr wrap="square">
            <a:spAutoFit/>
          </a:bodyPr>
          <a:lstStyle/>
          <a:p>
            <a:pPr algn="ctr"/>
            <a:r>
              <a:rPr lang="tr-TR" sz="4000" dirty="0">
                <a:latin typeface="+mj-lt"/>
              </a:rPr>
              <a:t>Sizinle savaşanlarla siz de Allah yolunda savaşın, fakat aşırılığa sapmayın; Allah aşırılığa sapanları sevmez. (Bakara </a:t>
            </a:r>
            <a:r>
              <a:rPr lang="tr-TR" sz="4000" dirty="0" err="1">
                <a:latin typeface="+mj-lt"/>
              </a:rPr>
              <a:t>Sûresi</a:t>
            </a:r>
            <a:r>
              <a:rPr lang="tr-TR" sz="4000" dirty="0">
                <a:latin typeface="+mj-lt"/>
              </a:rPr>
              <a:t>, 190)</a:t>
            </a:r>
          </a:p>
        </p:txBody>
      </p:sp>
      <p:sp>
        <p:nvSpPr>
          <p:cNvPr id="7" name="Yuvarlatılmış Dikdörtgen 6"/>
          <p:cNvSpPr/>
          <p:nvPr/>
        </p:nvSpPr>
        <p:spPr>
          <a:xfrm>
            <a:off x="404832" y="317355"/>
            <a:ext cx="11454659" cy="86028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dirty="0"/>
              <a:t>Cihada izin veriliyor…</a:t>
            </a:r>
          </a:p>
        </p:txBody>
      </p:sp>
    </p:spTree>
    <p:extLst>
      <p:ext uri="{BB962C8B-B14F-4D97-AF65-F5344CB8AC3E}">
        <p14:creationId xmlns:p14="http://schemas.microsoft.com/office/powerpoint/2010/main" val="627195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04832" y="1789607"/>
            <a:ext cx="5718878" cy="3785652"/>
          </a:xfrm>
          <a:prstGeom prst="rect">
            <a:avLst/>
          </a:prstGeom>
          <a:ln w="76200">
            <a:solidFill>
              <a:schemeClr val="accent3">
                <a:lumMod val="50000"/>
              </a:schemeClr>
            </a:solidFill>
          </a:ln>
        </p:spPr>
        <p:txBody>
          <a:bodyPr wrap="square">
            <a:spAutoFit/>
          </a:bodyPr>
          <a:lstStyle/>
          <a:p>
            <a:pPr algn="ctr"/>
            <a:r>
              <a:rPr lang="ar-SA" sz="6000" dirty="0">
                <a:latin typeface="Shaikh Hamdullah Mushaf" panose="03020500000000020004" pitchFamily="66" charset="-78"/>
                <a:ea typeface="Shaikh Hamdullah Mushaf" panose="03020500000000020004" pitchFamily="66" charset="-78"/>
                <a:cs typeface="Shaikh Hamdullah Mushaf" panose="03020500000000020004" pitchFamily="66" charset="-78"/>
              </a:rPr>
              <a:t>وَقَاتِلُوهُمْ حَتّٰى لَا تَكُونَ فِتْنَةٌ وَيَكُونَ الدّ۪ينُ كُلُّهُ لِلّٰهِۚ فَاِنِ انْتَهَوْا فَاِنَّ اللّٰهَ بِمَا يَعْمَلُونَ بَص۪يرٌ ﴿٣٩﴾ </a:t>
            </a:r>
            <a:endParaRPr lang="tr-TR" sz="6000" dirty="0">
              <a:latin typeface="Shaikh Hamdullah Mushaf" panose="03020500000000020004" pitchFamily="66" charset="-78"/>
              <a:ea typeface="Shaikh Hamdullah Mushaf" panose="03020500000000020004" pitchFamily="66" charset="-78"/>
              <a:cs typeface="Shaikh Hamdullah Mushaf" panose="03020500000000020004" pitchFamily="66" charset="-78"/>
            </a:endParaRPr>
          </a:p>
        </p:txBody>
      </p:sp>
      <p:sp>
        <p:nvSpPr>
          <p:cNvPr id="6" name="Dikdörtgen 5"/>
          <p:cNvSpPr/>
          <p:nvPr/>
        </p:nvSpPr>
        <p:spPr>
          <a:xfrm>
            <a:off x="6677890" y="1881940"/>
            <a:ext cx="5334000" cy="3600986"/>
          </a:xfrm>
          <a:prstGeom prst="rect">
            <a:avLst/>
          </a:prstGeom>
          <a:ln w="76200">
            <a:solidFill>
              <a:schemeClr val="accent3">
                <a:lumMod val="50000"/>
              </a:schemeClr>
            </a:solidFill>
          </a:ln>
        </p:spPr>
        <p:txBody>
          <a:bodyPr wrap="square">
            <a:spAutoFit/>
          </a:bodyPr>
          <a:lstStyle/>
          <a:p>
            <a:pPr algn="ctr"/>
            <a:r>
              <a:rPr lang="tr-TR" sz="3800" dirty="0">
                <a:latin typeface="+mj-lt"/>
              </a:rPr>
              <a:t>Fitne ortadan kalkıncaya ve dinin tamamı Allah için oluncaya kadar onlarla savaşın. Vazgeçerlerse kuşkusuz Allah yaptıklarını görmektedir. </a:t>
            </a:r>
            <a:r>
              <a:rPr lang="tr-TR" sz="2400" dirty="0"/>
              <a:t>(</a:t>
            </a:r>
            <a:r>
              <a:rPr lang="tr-TR" sz="2400" dirty="0" err="1"/>
              <a:t>Enfâl</a:t>
            </a:r>
            <a:r>
              <a:rPr lang="tr-TR" sz="2400" dirty="0"/>
              <a:t> </a:t>
            </a:r>
            <a:r>
              <a:rPr lang="tr-TR" sz="2400" dirty="0" err="1"/>
              <a:t>Sûresi</a:t>
            </a:r>
            <a:r>
              <a:rPr lang="tr-TR" sz="2400" dirty="0"/>
              <a:t>, 39) </a:t>
            </a:r>
            <a:endParaRPr lang="tr-TR" sz="3600" dirty="0">
              <a:latin typeface="+mj-lt"/>
            </a:endParaRPr>
          </a:p>
        </p:txBody>
      </p:sp>
    </p:spTree>
    <p:extLst>
      <p:ext uri="{BB962C8B-B14F-4D97-AF65-F5344CB8AC3E}">
        <p14:creationId xmlns:p14="http://schemas.microsoft.com/office/powerpoint/2010/main" val="400697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Yuvarlatılmış Dikdörtgen 4"/>
          <p:cNvSpPr/>
          <p:nvPr/>
        </p:nvSpPr>
        <p:spPr>
          <a:xfrm>
            <a:off x="104774" y="109537"/>
            <a:ext cx="11958639" cy="6905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dirty="0"/>
              <a:t>Bedir Savaşı (624)</a:t>
            </a:r>
          </a:p>
        </p:txBody>
      </p:sp>
      <p:graphicFrame>
        <p:nvGraphicFramePr>
          <p:cNvPr id="3" name="Diyagram 2"/>
          <p:cNvGraphicFramePr/>
          <p:nvPr>
            <p:extLst>
              <p:ext uri="{D42A27DB-BD31-4B8C-83A1-F6EECF244321}">
                <p14:modId xmlns:p14="http://schemas.microsoft.com/office/powerpoint/2010/main" val="3961510565"/>
              </p:ext>
            </p:extLst>
          </p:nvPr>
        </p:nvGraphicFramePr>
        <p:xfrm>
          <a:off x="0" y="800100"/>
          <a:ext cx="12192000" cy="6057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10115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graphicEl>
                                              <a:dgm id="{2E8939A5-1414-444B-AA0F-548837B167E6}"/>
                                            </p:graphicEl>
                                          </p:spTgt>
                                        </p:tgtEl>
                                        <p:attrNameLst>
                                          <p:attrName>style.visibility</p:attrName>
                                        </p:attrNameLst>
                                      </p:cBhvr>
                                      <p:to>
                                        <p:strVal val="visible"/>
                                      </p:to>
                                    </p:set>
                                    <p:animEffect transition="in" filter="fade">
                                      <p:cBhvr>
                                        <p:cTn id="14" dur="1000"/>
                                        <p:tgtEl>
                                          <p:spTgt spid="3">
                                            <p:graphicEl>
                                              <a:dgm id="{2E8939A5-1414-444B-AA0F-548837B167E6}"/>
                                            </p:graphicEl>
                                          </p:spTgt>
                                        </p:tgtEl>
                                      </p:cBhvr>
                                    </p:animEffect>
                                    <p:anim calcmode="lin" valueType="num">
                                      <p:cBhvr>
                                        <p:cTn id="15" dur="1000" fill="hold"/>
                                        <p:tgtEl>
                                          <p:spTgt spid="3">
                                            <p:graphicEl>
                                              <a:dgm id="{2E8939A5-1414-444B-AA0F-548837B167E6}"/>
                                            </p:graphicEl>
                                          </p:spTgt>
                                        </p:tgtEl>
                                        <p:attrNameLst>
                                          <p:attrName>ppt_x</p:attrName>
                                        </p:attrNameLst>
                                      </p:cBhvr>
                                      <p:tavLst>
                                        <p:tav tm="0">
                                          <p:val>
                                            <p:strVal val="#ppt_x"/>
                                          </p:val>
                                        </p:tav>
                                        <p:tav tm="100000">
                                          <p:val>
                                            <p:strVal val="#ppt_x"/>
                                          </p:val>
                                        </p:tav>
                                      </p:tavLst>
                                    </p:anim>
                                    <p:anim calcmode="lin" valueType="num">
                                      <p:cBhvr>
                                        <p:cTn id="16" dur="1000" fill="hold"/>
                                        <p:tgtEl>
                                          <p:spTgt spid="3">
                                            <p:graphicEl>
                                              <a:dgm id="{2E8939A5-1414-444B-AA0F-548837B167E6}"/>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graphicEl>
                                              <a:dgm id="{CD2DFCF5-94F5-4C6B-813C-5C35819473CC}"/>
                                            </p:graphicEl>
                                          </p:spTgt>
                                        </p:tgtEl>
                                        <p:attrNameLst>
                                          <p:attrName>style.visibility</p:attrName>
                                        </p:attrNameLst>
                                      </p:cBhvr>
                                      <p:to>
                                        <p:strVal val="visible"/>
                                      </p:to>
                                    </p:set>
                                    <p:animEffect transition="in" filter="fade">
                                      <p:cBhvr>
                                        <p:cTn id="21" dur="1000"/>
                                        <p:tgtEl>
                                          <p:spTgt spid="3">
                                            <p:graphicEl>
                                              <a:dgm id="{CD2DFCF5-94F5-4C6B-813C-5C35819473CC}"/>
                                            </p:graphicEl>
                                          </p:spTgt>
                                        </p:tgtEl>
                                      </p:cBhvr>
                                    </p:animEffect>
                                    <p:anim calcmode="lin" valueType="num">
                                      <p:cBhvr>
                                        <p:cTn id="22" dur="1000" fill="hold"/>
                                        <p:tgtEl>
                                          <p:spTgt spid="3">
                                            <p:graphicEl>
                                              <a:dgm id="{CD2DFCF5-94F5-4C6B-813C-5C35819473CC}"/>
                                            </p:graphicEl>
                                          </p:spTgt>
                                        </p:tgtEl>
                                        <p:attrNameLst>
                                          <p:attrName>ppt_x</p:attrName>
                                        </p:attrNameLst>
                                      </p:cBhvr>
                                      <p:tavLst>
                                        <p:tav tm="0">
                                          <p:val>
                                            <p:strVal val="#ppt_x"/>
                                          </p:val>
                                        </p:tav>
                                        <p:tav tm="100000">
                                          <p:val>
                                            <p:strVal val="#ppt_x"/>
                                          </p:val>
                                        </p:tav>
                                      </p:tavLst>
                                    </p:anim>
                                    <p:anim calcmode="lin" valueType="num">
                                      <p:cBhvr>
                                        <p:cTn id="23" dur="1000" fill="hold"/>
                                        <p:tgtEl>
                                          <p:spTgt spid="3">
                                            <p:graphicEl>
                                              <a:dgm id="{CD2DFCF5-94F5-4C6B-813C-5C35819473CC}"/>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graphicEl>
                                              <a:dgm id="{434A7048-201A-4F72-B33D-49DA12335011}"/>
                                            </p:graphicEl>
                                          </p:spTgt>
                                        </p:tgtEl>
                                        <p:attrNameLst>
                                          <p:attrName>style.visibility</p:attrName>
                                        </p:attrNameLst>
                                      </p:cBhvr>
                                      <p:to>
                                        <p:strVal val="visible"/>
                                      </p:to>
                                    </p:set>
                                    <p:animEffect transition="in" filter="fade">
                                      <p:cBhvr>
                                        <p:cTn id="28" dur="1000"/>
                                        <p:tgtEl>
                                          <p:spTgt spid="3">
                                            <p:graphicEl>
                                              <a:dgm id="{434A7048-201A-4F72-B33D-49DA12335011}"/>
                                            </p:graphicEl>
                                          </p:spTgt>
                                        </p:tgtEl>
                                      </p:cBhvr>
                                    </p:animEffect>
                                    <p:anim calcmode="lin" valueType="num">
                                      <p:cBhvr>
                                        <p:cTn id="29" dur="1000" fill="hold"/>
                                        <p:tgtEl>
                                          <p:spTgt spid="3">
                                            <p:graphicEl>
                                              <a:dgm id="{434A7048-201A-4F72-B33D-49DA12335011}"/>
                                            </p:graphicEl>
                                          </p:spTgt>
                                        </p:tgtEl>
                                        <p:attrNameLst>
                                          <p:attrName>ppt_x</p:attrName>
                                        </p:attrNameLst>
                                      </p:cBhvr>
                                      <p:tavLst>
                                        <p:tav tm="0">
                                          <p:val>
                                            <p:strVal val="#ppt_x"/>
                                          </p:val>
                                        </p:tav>
                                        <p:tav tm="100000">
                                          <p:val>
                                            <p:strVal val="#ppt_x"/>
                                          </p:val>
                                        </p:tav>
                                      </p:tavLst>
                                    </p:anim>
                                    <p:anim calcmode="lin" valueType="num">
                                      <p:cBhvr>
                                        <p:cTn id="30" dur="1000" fill="hold"/>
                                        <p:tgtEl>
                                          <p:spTgt spid="3">
                                            <p:graphicEl>
                                              <a:dgm id="{434A7048-201A-4F72-B33D-49DA12335011}"/>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graphicEl>
                                              <a:dgm id="{C1D23F4B-9154-4552-A23E-8D49470508F1}"/>
                                            </p:graphicEl>
                                          </p:spTgt>
                                        </p:tgtEl>
                                        <p:attrNameLst>
                                          <p:attrName>style.visibility</p:attrName>
                                        </p:attrNameLst>
                                      </p:cBhvr>
                                      <p:to>
                                        <p:strVal val="visible"/>
                                      </p:to>
                                    </p:set>
                                    <p:animEffect transition="in" filter="fade">
                                      <p:cBhvr>
                                        <p:cTn id="35" dur="1000"/>
                                        <p:tgtEl>
                                          <p:spTgt spid="3">
                                            <p:graphicEl>
                                              <a:dgm id="{C1D23F4B-9154-4552-A23E-8D49470508F1}"/>
                                            </p:graphicEl>
                                          </p:spTgt>
                                        </p:tgtEl>
                                      </p:cBhvr>
                                    </p:animEffect>
                                    <p:anim calcmode="lin" valueType="num">
                                      <p:cBhvr>
                                        <p:cTn id="36" dur="1000" fill="hold"/>
                                        <p:tgtEl>
                                          <p:spTgt spid="3">
                                            <p:graphicEl>
                                              <a:dgm id="{C1D23F4B-9154-4552-A23E-8D49470508F1}"/>
                                            </p:graphicEl>
                                          </p:spTgt>
                                        </p:tgtEl>
                                        <p:attrNameLst>
                                          <p:attrName>ppt_x</p:attrName>
                                        </p:attrNameLst>
                                      </p:cBhvr>
                                      <p:tavLst>
                                        <p:tav tm="0">
                                          <p:val>
                                            <p:strVal val="#ppt_x"/>
                                          </p:val>
                                        </p:tav>
                                        <p:tav tm="100000">
                                          <p:val>
                                            <p:strVal val="#ppt_x"/>
                                          </p:val>
                                        </p:tav>
                                      </p:tavLst>
                                    </p:anim>
                                    <p:anim calcmode="lin" valueType="num">
                                      <p:cBhvr>
                                        <p:cTn id="37" dur="1000" fill="hold"/>
                                        <p:tgtEl>
                                          <p:spTgt spid="3">
                                            <p:graphicEl>
                                              <a:dgm id="{C1D23F4B-9154-4552-A23E-8D49470508F1}"/>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Graphic spid="3"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Yuvarlatılmış Dikdörtgen 3"/>
          <p:cNvSpPr/>
          <p:nvPr/>
        </p:nvSpPr>
        <p:spPr>
          <a:xfrm>
            <a:off x="104773" y="1031876"/>
            <a:ext cx="5481639" cy="45545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dirty="0"/>
              <a:t>Savaşa değil insanlığı kurtarmaya gidiyorlardı. 200 km’lik mesafe adım adım aşıldı. Ramazan orucu ve çöl sıcağı o gün ‘bir avuç’ Müslüman için ‘Allah’ın rızasının’ diğer adıydı. Onlar hem kalplerinde hem de dillerindeki ‘</a:t>
            </a:r>
            <a:r>
              <a:rPr lang="tr-TR" sz="2800" dirty="0" err="1"/>
              <a:t>Ehad’e</a:t>
            </a:r>
            <a:r>
              <a:rPr lang="tr-TR" sz="2800" dirty="0"/>
              <a:t> ‘bir’ olup sığındı. Mekkeli müşrikler anlamadı.</a:t>
            </a:r>
          </a:p>
        </p:txBody>
      </p:sp>
      <p:sp>
        <p:nvSpPr>
          <p:cNvPr id="5" name="Yuvarlatılmış Dikdörtgen 4"/>
          <p:cNvSpPr/>
          <p:nvPr/>
        </p:nvSpPr>
        <p:spPr>
          <a:xfrm>
            <a:off x="104774" y="109537"/>
            <a:ext cx="11958639" cy="6905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dirty="0"/>
              <a:t>Bedir Sadece Savaş Değildir. (624)</a:t>
            </a:r>
          </a:p>
        </p:txBody>
      </p:sp>
      <p:sp>
        <p:nvSpPr>
          <p:cNvPr id="7" name="Yuvarlatılmış Dikdörtgen 6"/>
          <p:cNvSpPr/>
          <p:nvPr/>
        </p:nvSpPr>
        <p:spPr>
          <a:xfrm>
            <a:off x="104774" y="5815013"/>
            <a:ext cx="11958639" cy="8405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Allah </a:t>
            </a:r>
            <a:r>
              <a:rPr lang="tr-TR" sz="2400" dirty="0" err="1"/>
              <a:t>Resûlü</a:t>
            </a:r>
            <a:r>
              <a:rPr lang="tr-TR" sz="2400" dirty="0"/>
              <a:t>, Kalk ya Hamza, kalk ya Ali, kalk ya Ubeyd… derken adeta kıyamete kadar tüm Müslümanlara sesleniyordu.</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9288" y="1086643"/>
            <a:ext cx="6334125" cy="4499769"/>
          </a:xfrm>
          <a:prstGeom prst="rect">
            <a:avLst/>
          </a:prstGeom>
          <a:ln>
            <a:noFill/>
          </a:ln>
          <a:effectLst>
            <a:softEdge rad="112500"/>
          </a:effectLst>
        </p:spPr>
      </p:pic>
    </p:spTree>
    <p:extLst>
      <p:ext uri="{BB962C8B-B14F-4D97-AF65-F5344CB8AC3E}">
        <p14:creationId xmlns:p14="http://schemas.microsoft.com/office/powerpoint/2010/main" val="415890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barn(inVertical)">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anim calcmode="lin" valueType="num">
                                      <p:cBhvr>
                                        <p:cTn id="27" dur="1000" fill="hold"/>
                                        <p:tgtEl>
                                          <p:spTgt spid="7"/>
                                        </p:tgtEl>
                                        <p:attrNameLst>
                                          <p:attrName>ppt_x</p:attrName>
                                        </p:attrNameLst>
                                      </p:cBhvr>
                                      <p:tavLst>
                                        <p:tav tm="0">
                                          <p:val>
                                            <p:strVal val="#ppt_x"/>
                                          </p:val>
                                        </p:tav>
                                        <p:tav tm="100000">
                                          <p:val>
                                            <p:strVal val="#ppt_x"/>
                                          </p:val>
                                        </p:tav>
                                      </p:tavLst>
                                    </p:anim>
                                    <p:anim calcmode="lin" valueType="num">
                                      <p:cBhvr>
                                        <p:cTn id="2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Lst>
  </p:timing>
</p:sld>
</file>

<file path=ppt/theme/theme1.xml><?xml version="1.0" encoding="utf-8"?>
<a:theme xmlns:a="http://schemas.openxmlformats.org/drawingml/2006/main" name="Kar Payı">
  <a:themeElements>
    <a:clrScheme name="Kar Payı">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Kar Payı">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ar Payı">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TM03457464[[fn=Bölünen]]</Template>
  <TotalTime>2742</TotalTime>
  <Words>675</Words>
  <Application>Microsoft Office PowerPoint</Application>
  <PresentationFormat>Geniş ekran</PresentationFormat>
  <Paragraphs>42</Paragraphs>
  <Slides>20</Slides>
  <Notes>0</Notes>
  <HiddenSlides>0</HiddenSlides>
  <MMClips>1</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20</vt:i4>
      </vt:variant>
    </vt:vector>
  </HeadingPairs>
  <TitlesOfParts>
    <vt:vector size="24" baseType="lpstr">
      <vt:lpstr>Gill Sans MT</vt:lpstr>
      <vt:lpstr>Shaikh Hamdullah Mushaf</vt:lpstr>
      <vt:lpstr>Wingdings 2</vt:lpstr>
      <vt:lpstr>Kar Payı</vt:lpstr>
      <vt:lpstr>PowerPoint Sunusu</vt:lpstr>
      <vt:lpstr>PowerPoint Sunusu</vt:lpstr>
      <vt:lpstr>PowerPoint Sunusu</vt:lpstr>
      <vt:lpstr>PowerPoint Sunusu</vt:lpstr>
      <vt:lpstr>BEDİR SAVAŞI (624)</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SilentAll Team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Nurullah Yalçın</dc:creator>
  <cp:lastModifiedBy>Nurullah Yalçın</cp:lastModifiedBy>
  <cp:revision>205</cp:revision>
  <dcterms:created xsi:type="dcterms:W3CDTF">2015-06-14T13:49:11Z</dcterms:created>
  <dcterms:modified xsi:type="dcterms:W3CDTF">2021-02-22T11:29:49Z</dcterms:modified>
</cp:coreProperties>
</file>