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439" r:id="rId2"/>
    <p:sldId id="440" r:id="rId3"/>
    <p:sldId id="273" r:id="rId4"/>
    <p:sldId id="418" r:id="rId5"/>
    <p:sldId id="420" r:id="rId6"/>
    <p:sldId id="421" r:id="rId7"/>
    <p:sldId id="422" r:id="rId8"/>
    <p:sldId id="436" r:id="rId9"/>
    <p:sldId id="433" r:id="rId10"/>
    <p:sldId id="447" r:id="rId11"/>
    <p:sldId id="448" r:id="rId12"/>
    <p:sldId id="441" r:id="rId13"/>
    <p:sldId id="443" r:id="rId14"/>
    <p:sldId id="442" r:id="rId15"/>
    <p:sldId id="444" r:id="rId16"/>
    <p:sldId id="445" r:id="rId17"/>
    <p:sldId id="446" r:id="rId18"/>
    <p:sldId id="276" r:id="rId19"/>
    <p:sldId id="438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11A84-EB4C-4574-A354-204C416D84F8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61451-641A-44E9-8DDB-3C380A516F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01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amveihsan.com/selman-i-farisinin-ibretlerle-dolu-hikayesi.html#_ftn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slamveihsan.com/selman-i-farisinin-ibretlerle-dolu-hikayesi.html#_ftnref2" TargetMode="External"/><Relationship Id="rId5" Type="http://schemas.openxmlformats.org/officeDocument/2006/relationships/hyperlink" Target="http://www.islamveihsan.com/selman-i-farisinin-ibretlerle-dolu-hikayesi.html#_ftnref1" TargetMode="External"/><Relationship Id="rId4" Type="http://schemas.openxmlformats.org/officeDocument/2006/relationships/hyperlink" Target="http://www.islamveihsan.com/selman-i-farisinin-ibretlerle-dolu-hikayesi.html#_ftn2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amveihsan.com/selman-i-farisinin-ibretlerle-dolu-hikayesi.html#_ftn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slamveihsan.com/selman-i-farisinin-ibretlerle-dolu-hikayesi.html#_ftnref2" TargetMode="External"/><Relationship Id="rId5" Type="http://schemas.openxmlformats.org/officeDocument/2006/relationships/hyperlink" Target="http://www.islamveihsan.com/selman-i-farisinin-ibretlerle-dolu-hikayesi.html#_ftnref1" TargetMode="External"/><Relationship Id="rId4" Type="http://schemas.openxmlformats.org/officeDocument/2006/relationships/hyperlink" Target="http://www.islamveihsan.com/selman-i-farisinin-ibretlerle-dolu-hikayesi.html#_ftn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Fârisî’nin Müslüman oluşu ve hürriyetine kavuşturulması nasıl oldu?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Fârisî’nin İran’dan başlayıp Medine’de nihayete eren ibretlerle dolu hidayet yolculuğu…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kölesi olan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Fârisî, İslâm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nîmetiyle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perverde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oluşunun nice ibretlerle dolu hikâyesini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Abbâs Hazretlerine şöyle anlatmıştır: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Isbahan’ın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Ceyy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adlı köyünde yaşayan bir kimse idim. Babam köyümüzün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eşrâfındandı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Hayatta en çok sevdiği kimse bendim. Bu aşırı sevgisi sebebiyle beni yanından hiç ayırmaz, kız evlâdı gibi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dâimâ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evde tutar, dışarı çıkarmazdı. Babamın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Mecûsîliğe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Ateşperestliğe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kendimi o kadar kaptırmıştım ki,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ateşgedeye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bakma, ateş yakma işini bile üzerime almıştım.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Ateşgededeki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ateşin bir an olsun sönmesine izin vermezdim. Babamın büyük bir çiftliği vardı. Kendisi bir gün inşaat işiyle uğraşıyordu. 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«–Yavrum! Ben bugün hep inşaatla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meşgûl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olacağım, çiftliğe gidemeyeceğim. Oraya sen git!» dedi ve yapılması gereken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şeyleri de söyledi. Sonra da 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«–Sakın ha, oralarda oyalanıp da beni endişelendirme!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Şâyet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gecikirsen seni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merâk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ederim ve bütün işlerim ortada kalır!»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Çiftliğe gitmek üzere yola çıktım. Bir Hıristiyan kilisesine rastladım. Seslerini işittim, içeride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ediyorlardı. Babam beni hep evde tuttuğu için insanların ne hâlde olduklarını bilmezdim. Bu sebeple merak edip, ne yapıyorlar bakayım, diye yanlarına vardım. Yaptıklarını seyrettim ve kendi kendime;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«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bizim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dînimizden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daha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hayırlıdır.»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Güneş batıncaya kadar oradan ayrılmadım. Çiftliğe ise hiç uğramadım. Onlara: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«–Bu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dînin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aslı nerededir?»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sordum: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«−Şam’dadır.» dediler. Akşamleyin babamın yanına döndüm. Babam işi gücü bir tarafa bırakmış akşama kadar beni aratmış. Yanına vardığımda: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«–Yavrum! Neredeydin? Ben sana ne yapman gerektiğini söylememiş miydim?» dedi. Ona: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«–Babacığım! Kiliselerinde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kimselere rastladım. Onların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ibâdetlerini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gördüm, çok hoşuma gitti. Güneş batıncaya kadar yanlarından ayrılamadım.» dedim. Babam: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«–Evlâdım, o dinde hayır yoktur. Senin ve atalarının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ondan daha hayırlıdır.»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Babam kaçmamdan korkup ayağıma bir bukağı (kelepçe) vurdu, sonra da beni eve hapsetti. Kilisedeki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hristiyanlara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«−Yanınıza Şam’dan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ticâret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kâfilesi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geldiği zaman bana haber verin!» diye adam gönderdim. Şam’dan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hristiyan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tüccarlar gelince haber verdiler. Ayağımdan demir bukağıyı çıkarıp attım. Onlarla birlikte Şam yolunu tuttum. Oraya varınca: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«–Din adamlarının ilim yönünden en üstünü kimdir?»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sordum: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«−Kilisedeki piskopostur.» dediler. Yanına gittim ve ona: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«–Ben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girmek, senin yanında bulunmak, kilisede hizmet etmek, Hıristiyanlığı senden öğrenmek ve seninle birlikte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etmek istiyorum.» dedim. 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«−Kiliseye gir!» dedi. Onunla birlikte içeri girdim.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Şam Piskoposu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kötü bir adamdı. Hıristiyanlara sadaka vermelerini emreder, toplanan şeyleri kendisi için biriktirir, yoksullara bir şey vermezdi.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böylece yedi küp dolusu altın ve gümüş biriktirmişti. Yaptıklarını gördükçe ona son derece kinleniyordum. Nihâyetinde adam öldü. Hıristiyanlar onu gömmek için toplandılar. Onlara: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«–Bu, kötü bir adamdı. Sadaka vermenizi emir ve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teşvîk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eder, getirdiklerinizi kendisi için saklar, yoksullara bir şey vermezdi!»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dedim. 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 bunu nereden biliyorsun?» diye sordular. Onlara: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«–Size onun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hazînesini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gösterebilirim.» dedim.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Gösterdiğim yerden, altın ve gümüş dolu yedi küp çıkardılar. Bunu görünce: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 onu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aslâ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gömmeyiz.» dediler. Ölüsünü astılar ve taşa tuttular! Onun yerine kiliseye başka bir din adamı getirdiler. Beş vakit namaz kılmayanlar içinde ondan daha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fazîletli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onun kadar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dünyâyı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hiçe sayan,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âhirete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rağbet eden, gece gündüz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eden bir kimse görmedim. Sonra bu zât ölüm döşeğine düştü. Kendisine: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«–Ey filân! Ben senin yanında bulundum. Senden önce hiç kimseyi, seni sevdiğim kadar sevmedim! Görüyorsun ki sana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emri gelmiş durumda. Bana ne yapmamı ve kime gitmemi tavsiye edersin?» dedim.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«–Evlâdım! Bugün benim yolumda giden bir kimse bilmiyorum.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Sâlih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insanlar ölüp gittiler. Yaşayanlar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öteden beri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tatbîk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edilen hükümlerini değiştirip çoğunu da terk ettiler. Yalnız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Musul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’da bir zât vardır. O, benim tuttuğum yol üzeredir. Sen onun yanına git!»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muhterem zât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vefât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edince Musul’daki dostunun yanına gittim. O ölünce, tavsiyesi üzerine Nusaybin’deki, ondan sonra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(Eskişehir yakınlarında bir yer)’deki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zâtın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yanına gittim.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çok bir şeyler de kazandım.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biraz davarlarım ve ineklerim de oldu. En sonunda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adamına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emri geldi çattı: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«–Evlâdım!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bugün yeryüzündeki insanlardan yanına gitmeni sana emir ve tavsiye edebileceğim, bizim düşüncemizde olan hiç kimse bilmiyorum! Fakat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gelmesi çok yaklaşmış, gölgesi üzerimize düşmüştür! O Peygamber,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İbrâhîm’in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aleyhisselâm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üzere gönderilecektir. Kendisi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Arap toprakları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zuhûr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edecek, iki kara taşlık arasındaki hurma bahçeleri bulunan bir yere hicret edecektir. O, hediyeden yer, sadakadan yemez. O’nun iki kürek kemiği arasında da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Peygamberlik mührü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vardır. Eğer o diyarlara gitmeye gücün yeterse git, hemen yola düş!»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Nihâyet o da öldü.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dilediği kadar bir müddet daha orada oturdum.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kabîlesinden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tüccarlarla karşılaştım. Onlara: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«–Beni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Arap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diyârı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götürünüz, ben de bunun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mukâbilinde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şu davarlarımı ve ineklerimi size vereyim.» dedim,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ettiler. Mallarımı onlara verdim ve beni yanlarında götürdüler.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Vâdi’l-Kurâ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vardığımızda bana zulmettiler, köle olarak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sattılar.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yanında bir müddet kaldım.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Vâdi’l-Kurâ’daki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hurma ağaçlarını görünce; «Burası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efendimin bana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târif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hicret yurdu mu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acabâ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?» diye ümitlendimse de kalbim buna tam olarak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kânî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olmadı.</a:t>
            </a: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Vâdi’l-Kurâ’da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bulunduğum sırada, sâhibimin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Kurayzaoğulları’ndan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amcaoğlu geldi ve beni satın alıp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götürdü.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görür görmez,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efendimin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târif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hicret edeceği yerin burası olduğunu anladım. Artık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oturdum durdum. Hâlbuki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Peygamber olarak gönderilmiş, Mekke’de bir müddet kalmış. Fakat ben kölelik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meşgûliyeti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içinde bulunduğumdan O’nun hakkında hiçbir şey işitmemişim.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hicret edip gelmiş, yine haberim olmamış. Bir gün hurma ağacının üstünde çalışıyor, sâhibim ağacın gölgesinde oturuyordu. O sırada amcasının oğlu gelip sâhibime: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«–Ey filân!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Kayleoğulları’nın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Hazrec’in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belâsını versin!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onlar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köyünde, Mekke’den yanlarına gelen ve Peygamber dedikleri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zâtın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toplanmış bulunuyorlar!» dedi.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PEYGAMBERLİK ALAMETLERİ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 işitir işitmez beni öyle bir titreme tuttu ki, neredeyse efendimin üzerine düşecektim: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«−Ne dedin? Ne dedin?» diyerek hemen hurma ağacından indim. Sâhibim kızdı, bana şiddetli bir tokat vurdu ve: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«–Seni ne ilgilendirir? Sen işine bak!» dedi. Ben de: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«–Bir şey yok! Sâdece onun ne dediğini anlamak istedim.» dedim. Yanımda biriktirmiş olduğum biraz yiyecek vardı. Akşam olunca onları alıp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Kubâ’da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bulunan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Resûlullâh’a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gittim. Kendisine: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sâlih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zât olduğunu işittim. Yanında da muhtaç ve kimsesiz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sahâbîlerin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varmış! Yanımda sadaka olarak ayırdığım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şeyler vardı. Durumunuzu öğrenince sizi buna daha lâyık gördüm!» diyerek onları kendisine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takdîm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«–Alınız, bunu yiyiniz!»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 ve ondan yemedi. Kendi kendime; «Bu bir!» dedim. Sonra O’nun yanından ayrılıp yerime döndüm. Yine bir şeyler biriktirdim. O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esnâda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gelmiş bulunuyordu. Yanına varıp: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«–Senin sadakadan yemediğini gördüm. Bu, sana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ikrâm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olmak üzere hazırladığım bir hediyedir!» dedim.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ondan yedi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yemelerini söyledi. Kendi kendime; «Bu iki!» dedim.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Ekrem Efendimiz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Bakîu’l-Garkad’da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bulunduğu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esnâda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yanına vardım. Oraya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ashâbından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birinin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cenâzesi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münâsebetiyle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gitmişti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arasında oturuyordu. Üzerinde, her tarafını bürüyen iki ihram vardı. Kendisine selâm verdim. Sonra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zâtın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târif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Peygamberlik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Mührü’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görebilir miyim diye arka tarafına geçtim.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niyetimi anladı ve sırtından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ridâsını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sıyırdı. Peygamberlik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Mührü’nü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görür görmez tanıdım! Üzerine kapandım, öptüm ve ağlamaya başladım. Âlemlerin Efendisi bana: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«–Bu tarafa dön!»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buyurdu. Gelip önlerinde oturdum.”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 sonra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Abbâs Hazretlerine şöyle dedi: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“Ey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Abbâs! Sana anlattığım gibi başımdan geçenleri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Resûlü’ne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anlattım. Benim bu kıssamı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işitmiş olması,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pek hoşuna gitti. Kölelik,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meşgûl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ettiğinden, Bedir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Uhud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Gazveleri’nde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birlikte bulunmama imkân vermedi.”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Ahmed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V, 441-444;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Hişâm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I, 233-242;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IV, 75-80)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SELMAN-I FARİSİ’NİN (R.A.) EFENDİSİYLE ANTLAŞMASI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ömrü boyunca arayışı içinde olduğu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Resûlü’ne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kavuşmuştu. Artık onun yegâne arzusu,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dâimâ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Peygamber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Efendimiz’in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yanında olmak, O’nun emrinde bulunmaktı. Nitekim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iştiyâkını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gün ona: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“–Ey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Kölelikten kurtulmak için efendin ile antlaşma yapsan olmaz mı?”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diye sordu. Bunun üzerine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radıyallâhu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 çukurlarını da kazmak şartıyla üç yüz hurma ağacı dikmek ve kırk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ukıyye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altın vermek üzere efendisi ile anlaştı.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Ekrem 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“–Kardeşinize yardım ediniz!”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buyurdu. Kimi on, kimi on beş, kimi yirmi fidan olmak üzere, herkes imkânı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nisbetinde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yardımda bulundu ve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ihtiyâcı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üç yüz hurma fidanı toplandı.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PEYGAMBERİMİZİN DİKTİĞİ AĞAÇLAR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“–Ey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Fidanlar için çukurlar kaz! Çukurları bitirdiğin zaman bana haber ver de onları kendi elimle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dikeyim.”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buyurdu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 hâdisenin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devâmını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şöyle anlatır: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“Hurma fidanları için çukurlar kazmaya başladım. Arkadaşlarım da bana yardım ettiler. Bitirince haber verdim,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fidanların dikileceği yere benimle birlikte geldi. Biz fidanları O’na veriyorduk, O da dikiyordu. Varlığım kudret elinde olan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Allâh’a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yemin ederim ki,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tarafından dikilen hurma fidanlarından bir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tâne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tutmayan fidan olmadı. Böylece ağaç borcumu ödemiş oldum. Fidanlar, senesinde meyve vermeye başladı ve meyvesi yendi.”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gazâdan tavuk yumurtası büyüklüğünde bir altın külçesi getirmişti.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yaptı?»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sordu.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Resûlü’nün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yanına vardığımda bana: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«–Ey 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Şunu al da borcunu öde!»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Üzerimde bulunan o kadar borca, bu kadarcık altın parçası nasıl yetecek?!» dedim.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altın külçesini eline alıp diline sürdükten sonra: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«–Al bunu! 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Teâlâ borcunu bununla ödeyecektir!»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Altını aldım. Alacaklıya ondan tartıp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tartıp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verdim.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varlığı kudret elinde bulunan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yemin ederim ki, o altın külçesinden kırk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ukıyye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tarttım. O (öyle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beketliydi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şâyet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Uhud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Dağı’yla tartılmış olsaydı, muhakkak ondan da ağır gelirdi!”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kölelikten kurtulduktan sonra, Hendek Savaşı’na hür olarak katıldı ve bundan sonra hiçbir savaşta Peygamber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Efendimiz’in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yanında bulunma fırsatını kaçırmadı.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[2]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“SELMAN BİZDENDİR” 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Fârisî, her hâli ile o kadar güzel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nümûne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şahsiyet ve câzibe merkezi bir zât hâline geldi ki, Ensâr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Muhâcirler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bizdendir.” diyerek onu paylaşamaz oldular.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 üzerine Varlık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Nûru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Efendimiz: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bizdendir,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Ehl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Beyt’tendir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buyurarak o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mübârek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sahâbîsini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lutufların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güzeliyle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taltîf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etti.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Hişâm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III, 241)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mübârek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sahâbî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ömrü boyunca İslâm ahlâkının güzelliklerini yansıtan nice zirve davranışlar sergileyerek,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mü’minlere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numûne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imtisâl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şahsiyet oldu.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HZ. SELMAN-I FARİSİ’NİN FAZİLETİ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Nitekim onun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fazîletini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aksettiren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misâl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şöyledir: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İslâm Devleti, yapılan fetihlerle geniş bir coğrafyaya hâkim olunca, vaktiyle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kölesi olan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Medâin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bölgesine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tâyin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edildi. O sırada Şam’dan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Teymoğulları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kabîlesine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mensup bir zât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Medâin’e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geldi. Yanında bir yük de incir getirmişti.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sırtında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mütevâzî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aba vardı. Şamlı zât,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tanımıyordu. Onu bu hâlde görünce: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“−Gel şunu taşı!” dedi.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gitti, yükü sırtlandı. Halk kendisini görünce tanıdı. Adama: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“−Senin yükünü taşıyan bu zât,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vâlidir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!” dediler. Şamlı derhâl: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“−Seni tanıyamadım.” diyerek özür diledi ve sırtındaki yükü almaya davrandı.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“−Zararı yok, yükü evine götürene kadar sırtımdan indirmeyeceğim.” dedi.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IV, 88)</a:t>
            </a:r>
          </a:p>
          <a:p>
            <a:pPr fontAlgn="base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[1]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ukıyye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yaklaşık 128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gram’a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tekâbül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eden bir ağırlık ölçüsüdür.</a:t>
            </a:r>
          </a:p>
          <a:p>
            <a:pPr fontAlgn="base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[2]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Bkz.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Ahmed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V, 443-444;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Esîr, 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Üsdü’l-Gâbe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II, 419;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Abdilber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II, 634-638.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Kaynak: Osman Nuri Topbaş, Hz. Muhammed Mustafa 2,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Erkam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Yayınları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1451-641A-44E9-8DDB-3C380A516FC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5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Fârisî’nin Müslüman oluşu ve hürriyetine kavuşturulması nasıl oldu?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Fârisî’nin İran’dan başlayıp Medine’de nihayete eren ibretlerle dolu hidayet yolculuğu…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kölesi olan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Fârisî, İslâm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nîmetiyle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perverde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oluşunun nice ibretlerle dolu hikâyesini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Abbâs Hazretlerine şöyle anlatmıştır: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Isbahan’ın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Ceyy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adlı köyünde yaşayan bir kimse idim. Babam köyümüzün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eşrâfındandı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Hayatta en çok sevdiği kimse bendim. Bu aşırı sevgisi sebebiyle beni yanından hiç ayırmaz, kız evlâdı gibi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dâimâ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evde tutar, dışarı çıkarmazdı. Babamın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Mecûsîliğe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Ateşperestliğe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kendimi o kadar kaptırmıştım ki,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ateşgedeye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bakma, ateş yakma işini bile üzerime almıştım.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Ateşgededeki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ateşin bir an olsun sönmesine izin vermezdim. Babamın büyük bir çiftliği vardı. Kendisi bir gün inşaat işiyle uğraşıyordu. 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«–Yavrum! Ben bugün hep inşaatla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meşgûl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olacağım, çiftliğe gidemeyeceğim. Oraya sen git!» dedi ve yapılması gereken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şeyleri de söyledi. Sonra da 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«–Sakın ha, oralarda oyalanıp da beni endişelendirme!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Şâyet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gecikirsen seni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merâk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ederim ve bütün işlerim ortada kalır!»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Çiftliğe gitmek üzere yola çıktım. Bir Hıristiyan kilisesine rastladım. Seslerini işittim, içeride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ediyorlardı. Babam beni hep evde tuttuğu için insanların ne hâlde olduklarını bilmezdim. Bu sebeple merak edip, ne yapıyorlar bakayım, diye yanlarına vardım. Yaptıklarını seyrettim ve kendi kendime;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«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bizim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dînimizden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daha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hayırlıdır.»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Güneş batıncaya kadar oradan ayrılmadım. Çiftliğe ise hiç uğramadım. Onlara: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«–Bu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dînin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aslı nerededir?»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sordum: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«−Şam’dadır.» dediler. Akşamleyin babamın yanına döndüm. Babam işi gücü bir tarafa bırakmış akşama kadar beni aratmış. Yanına vardığımda: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«–Yavrum! Neredeydin? Ben sana ne yapman gerektiğini söylememiş miydim?» dedi. Ona: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«–Babacığım! Kiliselerinde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kimselere rastladım. Onların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ibâdetlerini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gördüm, çok hoşuma gitti. Güneş batıncaya kadar yanlarından ayrılamadım.» dedim. Babam: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«–Evlâdım, o dinde hayır yoktur. Senin ve atalarının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ondan daha hayırlıdır.»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Babam kaçmamdan korkup ayağıma bir bukağı (kelepçe) vurdu, sonra da beni eve hapsetti. Kilisedeki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hristiyanlara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«−Yanınıza Şam’dan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ticâret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kâfilesi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geldiği zaman bana haber verin!» diye adam gönderdim. Şam’dan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hristiyan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tüccarlar gelince haber verdiler. Ayağımdan demir bukağıyı çıkarıp attım. Onlarla birlikte Şam yolunu tuttum. Oraya varınca: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«–Din adamlarının ilim yönünden en üstünü kimdir?»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sordum: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«−Kilisedeki piskopostur.» dediler. Yanına gittim ve ona: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«–Ben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girmek, senin yanında bulunmak, kilisede hizmet etmek, Hıristiyanlığı senden öğrenmek ve seninle birlikte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etmek istiyorum.» dedim. 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«−Kiliseye gir!» dedi. Onunla birlikte içeri girdim.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Şam Piskoposu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kötü bir adamdı. Hıristiyanlara sadaka vermelerini emreder, toplanan şeyleri kendisi için biriktirir, yoksullara bir şey vermezdi.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böylece yedi küp dolusu altın ve gümüş biriktirmişti. Yaptıklarını gördükçe ona son derece kinleniyordum. Nihâyetinde adam öldü. Hıristiyanlar onu gömmek için toplandılar. Onlara: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«–Bu, kötü bir adamdı. Sadaka vermenizi emir ve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teşvîk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eder, getirdiklerinizi kendisi için saklar, yoksullara bir şey vermezdi!»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dedim. Bana: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 bunu nereden biliyorsun?» diye sordular. Onlara: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«–Size onun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hazînesini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gösterebilirim.» dedim.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Gösterdiğim yerden, altın ve gümüş dolu yedi küp çıkardılar. Bunu görünce: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 onu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aslâ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gömmeyiz.» dediler. Ölüsünü astılar ve taşa tuttular! Onun yerine kiliseye başka bir din adamı getirdiler. Beş vakit namaz kılmayanlar içinde ondan daha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fazîletli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onun kadar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dünyâyı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hiçe sayan,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âhirete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rağbet eden, gece gündüz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ibâdet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eden bir kimse görmedim. Sonra bu zât ölüm döşeğine düştü. Kendisine: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«–Ey filân! Ben senin yanında bulundum. Senden önce hiç kimseyi, seni sevdiğim kadar sevmedim! Görüyorsun ki sana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emri gelmiş durumda. Bana ne yapmamı ve kime gitmemi tavsiye edersin?» dedim.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«–Evlâdım! Bugün benim yolumda giden bir kimse bilmiyorum.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Sâlih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insanlar ölüp gittiler. Yaşayanlar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öteden beri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tatbîk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edilen hükümlerini değiştirip çoğunu da terk ettiler. Yalnız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Musul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’da bir zât vardır. O, benim tuttuğum yol üzeredir. Sen onun yanına git!»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muhterem zât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vefât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edince Musul’daki dostunun yanına gittim. O ölünce, tavsiyesi üzerine Nusaybin’deki, ondan sonra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(Eskişehir yakınlarında bir yer)’deki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zâtın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yanına gittim.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çok bir şeyler de kazandım.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biraz davarlarım ve ineklerim de oldu. En sonunda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adamına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emri geldi çattı: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«–Evlâdım!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bugün yeryüzündeki insanlardan yanına gitmeni sana emir ve tavsiye edebileceğim, bizim düşüncemizde olan hiç kimse bilmiyorum! Fakat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gelmesi çok yaklaşmış, gölgesi üzerimize düşmüştür! O Peygamber,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İbrâhîm’in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aleyhisselâm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dîni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üzere gönderilecektir. Kendisi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Arap toprakları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zuhûr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edecek, iki kara taşlık arasındaki hurma bahçeleri bulunan bir yere hicret edecektir. O, hediyeden yer, sadakadan yemez. O’nun iki kürek kemiği arasında da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Peygamberlik mührü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vardır. Eğer o diyarlara gitmeye gücün yeterse git, hemen yola düş!» dedi.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Nihâyet o da öldü.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dilediği kadar bir müddet daha orada oturdum.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kabîlesinden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tüccarlarla karşılaştım. Onlara: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«–Beni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Arap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diyârı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götürünüz, ben de bunun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mukâbilinde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şu davarlarımı ve ineklerimi size vereyim.» dedim,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ettiler. Mallarımı onlara verdim ve beni yanlarında götürdüler. 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Vâdi’l-Kurâ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vardığımızda bana zulmettiler, köle olarak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sattılar.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yanında bir müddet kaldım.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Vâdi’l-Kurâ’daki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hurma ağaçlarını görünce; «Burası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efendimin bana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târif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hicret yurdu mu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acabâ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?» diye ümitlendimse de kalbim buna tam olarak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kânî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olmadı.</a:t>
            </a: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Vâdi’l-Kurâ’da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bulunduğum sırada, sâhibimin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Kurayzaoğulları’ndan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amcaoğlu geldi ve beni satın alıp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götürdü.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görür görmez,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efendimin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târif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Âhir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Peygamberi’nin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hicret edeceği yerin burası olduğunu anladım. Artık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oturdum durdum. Hâlbuki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Peygamber olarak gönderilmiş, Mekke’de bir müddet kalmış. Fakat ben kölelik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meşgûliyeti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içinde bulunduğumdan O’nun hakkında hiçbir şey işitmemişim.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hicret edip gelmiş, yine haberim olmamış. Bir gün hurma ağacının üstünde çalışıyor, sâhibim ağacın gölgesinde oturuyordu. O sırada amcasının oğlu gelip sâhibime: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«–Ey filân!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Kayleoğulları’nın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Hazrec’in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belâsını versin!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Vallâhi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onlar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köyünde, Mekke’den yanlarına gelen ve Peygamber dedikleri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zâtın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toplanmış bulunuyorlar!» dedi.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PEYGAMBERLİK ALAMETLERİ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 işitir işitmez beni öyle bir titreme tuttu ki, neredeyse efendimin üzerine düşecektim: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«−Ne dedin? Ne dedin?» diyerek hemen hurma ağacından indim. Sâhibim kızdı, bana şiddetli bir tokat vurdu ve: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«–Seni ne ilgilendirir? Sen işine bak!» dedi. Ben de: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«–Bir şey yok! Sâdece onun ne dediğini anlamak istedim.» dedim. Yanımda biriktirmiş olduğum biraz yiyecek vardı. Akşam olunca onları alıp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Kubâ’da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bulunan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Resûlullâh’a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gittim. Kendisine: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sâlih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zât olduğunu işittim. Yanında da muhtaç ve kimsesiz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sahâbîlerin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varmış! Yanımda sadaka olarak ayırdığım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bâzı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şeyler vardı. Durumunuzu öğrenince sizi buna daha lâyık gördüm!» diyerek onları kendisine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takdîm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«–Alınız, bunu yiyiniz!»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 ve ondan yemedi. Kendi kendime; «Bu bir!» dedim. Sonra O’nun yanından ayrılıp yerime döndüm. Yine bir şeyler biriktirdim. O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esnâda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Medîne’ye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gelmiş bulunuyordu. Yanına varıp: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«–Senin sadakadan yemediğini gördüm. Bu, sana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ikrâm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olmak üzere hazırladığım bir hediyedir!» dedim.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ondan yedi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yemelerini söyledi. Kendi kendime; «Bu iki!» dedim.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Ekrem Efendimiz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Bakîu’l-Garkad’da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bulunduğu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esnâda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yanına vardım. Oraya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ashâbından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birinin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cenâzesi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münâsebetiyle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gitmişti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arasında oturuyordu. Üzerinde, her tarafını bürüyen iki ihram vardı. Kendisine selâm verdim. Sonra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Ammûriye’deki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zâtın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târif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Peygamberlik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Mührü’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görebilir miyim diye arka tarafına geçtim.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niyetimi anladı ve sırtından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ridâsını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sıyırdı. Peygamberlik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Mührü’nü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görür görmez tanıdım! Üzerine kapandım, öptüm ve ağlamaya başladım. Âlemlerin Efendisi bana: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«–Bu tarafa dön!»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buyurdu. Gelip önlerinde oturdum.”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 sonra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Abbâs Hazretlerine şöyle dedi: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“Ey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Abbâs! Sana anlattığım gibi başımdan geçenleri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Resûlü’ne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anlattım. Benim bu kıssamı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işitmiş olması,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pek hoşuna gitti. Kölelik,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meşgûl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ettiğinden, Bedir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Uhud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Gazveleri’nde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birlikte bulunmama imkân vermedi.”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Ahmed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V, 441-444;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Hişâm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I, 233-242;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IV, 75-80)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SELMAN-I FARİSİ’NİN (R.A.) EFENDİSİYLE ANTLAŞMASI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ömrü boyunca arayışı içinde olduğu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Resûlü’ne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kavuşmuştu. Artık onun yegâne arzusu,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dâimâ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Peygamber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Efendimiz’in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yanında olmak, O’nun emrinde bulunmaktı. Nitekim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iştiyâkını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gün ona: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“–Ey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Kölelikten kurtulmak için efendin ile antlaşma yapsan olmaz mı?”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diye sordu. Bunun üzerine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radıyallâhu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 çukurlarını da kazmak şartıyla üç yüz hurma ağacı dikmek ve kırk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ukıyye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altın vermek üzere efendisi ile anlaştı.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Ekrem 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ashâbına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“–Kardeşinize yardım ediniz!”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buyurdu. Kimi on, kimi on beş, kimi yirmi fidan olmak üzere, herkes imkânı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nisbetinde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yardımda bulundu ve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ihtiyâcı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üç yüz hurma fidanı toplandı.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PEYGAMBERİMİZİN DİKTİĞİ AĞAÇLAR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“–Ey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Fidanlar için çukurlar kaz! Çukurları bitirdiğin zaman bana haber ver de onları kendi elimle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dikeyim.”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buyurdu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 hâdisenin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devâmını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şöyle anlatır: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“Hurma fidanları için çukurlar kazmaya başladım. Arkadaşlarım da bana yardım ettiler. Bitirince haber verdim,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fidanların dikileceği yere benimle birlikte geldi. Biz fidanları O’na veriyorduk, O da dikiyordu. Varlığım kudret elinde olan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Allâh’a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yemin ederim ki,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tarafından dikilen hurma fidanlarından bir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tâne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tutmayan fidan olmadı. Böylece ağaç borcumu ödemiş oldum. Fidanlar, senesinde meyve vermeye başladı ve meyvesi yendi.”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Resûlullâh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gazâdan tavuk yumurtası büyüklüğünde bir altın külçesi getirmişti.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yaptı?»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sordu.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Resûlü’nün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yanına vardığımda bana: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«–Ey 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Şunu al da borcunu öde!»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Yâ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Üzerimde bulunan o kadar borca, bu kadarcık altın parçası nasıl yetecek?!» dedim.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Resûlü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altın külçesini eline alıp diline sürdükten sonra:</a:t>
            </a:r>
          </a:p>
          <a:p>
            <a:pPr fontAlgn="base"/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«–Al bunu! 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Teâlâ borcunu bununla ödeyecektir!»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buyurdu.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Altını aldım. Alacaklıya ondan tartıp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tartıp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verdim.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varlığı kudret elinde bulunan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Allâh’a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yemin ederim ki, o altın külçesinden kırk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ukıyye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tarttım. O (öyle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beketliydi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şâyet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Uhud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Dağı’yla tartılmış olsaydı, muhakkak ondan da ağır gelirdi!”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kölelikten kurtulduktan sonra, Hendek Savaşı’na hür olarak katıldı ve bundan sonra hiçbir savaşta Peygamber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Efendimiz’in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yanında bulunma fırsatını kaçırmadı.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[2]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“SELMAN BİZDENDİR” 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Fârisî, her hâli ile o kadar güzel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nümûne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şahsiyet ve câzibe merkezi bir zât hâline geldi ki, Ensâr 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Muhâcirler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bizdendir.” diyerek onu paylaşamaz oldular.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 üzerine Varlık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Nûru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Efendimiz:</a:t>
            </a:r>
          </a:p>
          <a:p>
            <a:pPr fontAlgn="base"/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bizdendir,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Ehl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Beyt’tendir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buyurarak o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mübârek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sahâbîsini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lutufların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güzeliyle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taltîf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etti.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Hişâm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III, 241)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mübârek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sahâbî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ömrü boyunca İslâm ahlâkının güzelliklerini yansıtan nice zirve davranışlar sergileyerek,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mü’minlere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numûne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imtisâl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şahsiyet oldu.</a:t>
            </a:r>
          </a:p>
          <a:p>
            <a:pPr fontAlgn="base"/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HZ. SELMAN-I FARİSİ’NİN FAZİLETİ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Nitekim onun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fazîletini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aksettiren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misâl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şöyledir: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İslâm Devleti, yapılan fetihlerle geniş bir coğrafyaya hâkim olunca, vaktiyle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Yahûdînin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kölesi olan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Medâin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bölgesine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tâyin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edildi. O sırada Şam’dan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Teymoğulları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kabîlesine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mensup bir zât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Medâin’e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geldi. Yanında bir yük de incir getirmişti.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sırtında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gâyet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mütevâzî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aba vardı. Şamlı zât, Hazret-i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Selmân’ı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tanımıyordu. Onu bu hâlde görünce: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“−Gel şunu taşı!” dedi.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gitti, yükü sırtlandı. Halk kendisini görünce tanıdı. Adama: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“−Senin yükünü taşıyan bu zât,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vâlidir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!” dediler. Şamlı derhâl: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“−Seni tanıyamadım.” diyerek özür diledi ve sırtındaki yükü almaya davrandı.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ise: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“−Zararı yok, yükü evine götürene kadar sırtımdan indirmeyeceğim.” dedi.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IV, 88)</a:t>
            </a:r>
          </a:p>
          <a:p>
            <a:pPr fontAlgn="base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[1]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ukıyye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yaklaşık 128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gram’a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tekâbül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eden bir ağırlık ölçüsüdür.</a:t>
            </a:r>
          </a:p>
          <a:p>
            <a:pPr fontAlgn="base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[2]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Bkz.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Ahmed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V, 443-444;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Esîr, 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Üsdü’l-Gâbe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II, 419;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İbn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Abdilber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II, 634-638.</a:t>
            </a:r>
          </a:p>
          <a:p>
            <a:pPr fontAlgn="base"/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Kaynak: Osman Nuri Topbaş, Hz. Muhammed Mustafa 2,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Erkam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Yayınları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1451-641A-44E9-8DDB-3C380A516FC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64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 zekâsı, ilmi ve ahlakıyla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Rasûl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 Ekrem'in övgüsüne mazhar olmuş,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sahâbe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arasında saygın bir yer edinmişti. Bütün yaşamı boyunca sade ve gösterişsiz bir hayat yaşamaya çalışmıştı. Hoşgörüsü ve mütevazı kişiliği ile ön plana çıkan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Fârisî, bir gün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Medâin'de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valilik yaptığı sırada Şam'dan gelen ve yanında bir çuval incir bulunan bir adam onu hamal zannetmiş ve yükünü evine kadar götürmesini istemişti.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-ı Fârisî bir şey demeden yükü omuzlamış ve yürümeye başlamıştı. Onun bu halini görenler adama: 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"Ne yapıyorsun sen, bu validir"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diye çıkışmış,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ise 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"Hayır! 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Mâdem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yükü omzuma aldım, evine götürmeden indirmeyeceğim!"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demiş,[32] yükü adamın evine kadar götürmüş ve ona, 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"Benden sonra bir daha hiç kimseyi küçük görme!"</a:t>
            </a:r>
            <a:r>
              <a:rPr lang="tr-T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[33]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nasihatinde bulunmuştu. Böylece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Selmân</a:t>
            </a:r>
            <a:r>
              <a:rPr lang="tr-T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mütevazı kimliğini sözlü ve fiili olarak ortaya koymuş, halkın da teveccühünü kazanmıştır.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1451-641A-44E9-8DDB-3C380A516FC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8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6HKo19XnN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kuybCMUNN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241" y="1468312"/>
            <a:ext cx="4348596" cy="41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53701" y="3244334"/>
            <a:ext cx="508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https://www.youtube.com/watch?v=B6HKo19XnNQ</a:t>
            </a:r>
          </a:p>
        </p:txBody>
      </p:sp>
      <p:pic>
        <p:nvPicPr>
          <p:cNvPr id="2" name="B6HKo19XnN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1273" y="529936"/>
            <a:ext cx="11249891" cy="63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62806" y="3244334"/>
            <a:ext cx="506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https://www.youtube.com/watch?v=EkuybCMUNN8</a:t>
            </a:r>
          </a:p>
        </p:txBody>
      </p:sp>
      <p:pic>
        <p:nvPicPr>
          <p:cNvPr id="2" name="EkuybCMUNN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Selman-ı Faris</a:t>
            </a:r>
            <a:r>
              <a:rPr lang="tr-TR" sz="3600" dirty="0"/>
              <a:t>î</a:t>
            </a:r>
          </a:p>
        </p:txBody>
      </p:sp>
      <p:sp>
        <p:nvSpPr>
          <p:cNvPr id="3" name="Bulut Belirtme Çizgisi 2"/>
          <p:cNvSpPr/>
          <p:nvPr/>
        </p:nvSpPr>
        <p:spPr>
          <a:xfrm>
            <a:off x="6131718" y="1524001"/>
            <a:ext cx="5533809" cy="2941060"/>
          </a:xfrm>
          <a:prstGeom prst="cloudCallout">
            <a:avLst>
              <a:gd name="adj1" fmla="val -57656"/>
              <a:gd name="adj2" fmla="val 50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Selman-ı Farisî hakkında ne biliyorsunuz?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17625"/>
          <a:stretch/>
        </p:blipFill>
        <p:spPr>
          <a:xfrm>
            <a:off x="2814637" y="3818911"/>
            <a:ext cx="2185988" cy="26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732679"/>
            <a:ext cx="10953750" cy="55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7160" y="1645920"/>
            <a:ext cx="5455920" cy="460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Hz. </a:t>
            </a:r>
            <a:r>
              <a:rPr lang="tr-TR" sz="3600" dirty="0" err="1"/>
              <a:t>Selmân</a:t>
            </a:r>
            <a:r>
              <a:rPr lang="tr-TR" sz="3600" dirty="0"/>
              <a:t>, İran asıllı bir </a:t>
            </a:r>
            <a:r>
              <a:rPr lang="tr-TR" sz="3600" dirty="0" err="1" smtClean="0"/>
              <a:t>sahabidir</a:t>
            </a:r>
            <a:r>
              <a:rPr lang="tr-TR" sz="3600" dirty="0" smtClean="0"/>
              <a:t>.</a:t>
            </a:r>
          </a:p>
          <a:p>
            <a:pPr algn="ctr"/>
            <a:r>
              <a:rPr lang="tr-TR" sz="3600" dirty="0"/>
              <a:t>Hz. Peygamber (</a:t>
            </a:r>
            <a:r>
              <a:rPr lang="tr-TR" sz="3600" dirty="0" err="1"/>
              <a:t>s.a.s</a:t>
            </a:r>
            <a:r>
              <a:rPr lang="tr-TR" sz="3600" dirty="0"/>
              <a:t>)</a:t>
            </a:r>
            <a:r>
              <a:rPr lang="tr-TR" sz="3600" dirty="0" smtClean="0"/>
              <a:t>'in</a:t>
            </a:r>
          </a:p>
          <a:p>
            <a:pPr algn="ctr"/>
            <a:r>
              <a:rPr lang="tr-TR" sz="3600" dirty="0" smtClean="0"/>
              <a:t>«Öncüler </a:t>
            </a:r>
            <a:r>
              <a:rPr lang="tr-TR" sz="3600" dirty="0"/>
              <a:t>dörttür. Ben Arapların, </a:t>
            </a:r>
            <a:r>
              <a:rPr lang="tr-TR" sz="3600" dirty="0" err="1"/>
              <a:t>Suheyb</a:t>
            </a:r>
            <a:r>
              <a:rPr lang="tr-TR" sz="3600" dirty="0"/>
              <a:t> Rumların, </a:t>
            </a:r>
            <a:r>
              <a:rPr lang="tr-TR" sz="3600" dirty="0" err="1"/>
              <a:t>Selmân</a:t>
            </a:r>
            <a:r>
              <a:rPr lang="tr-TR" sz="3600" dirty="0"/>
              <a:t> Farisîlerin, Bilal de Habeşlilerin </a:t>
            </a:r>
            <a:r>
              <a:rPr lang="tr-TR" sz="3600" dirty="0" smtClean="0"/>
              <a:t>öncüsüdür.»</a:t>
            </a:r>
            <a:endParaRPr lang="tr-TR" sz="5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39" y="1645920"/>
            <a:ext cx="6027159" cy="460248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137160" y="207643"/>
            <a:ext cx="11759738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Selman-ı Faris</a:t>
            </a:r>
            <a:r>
              <a:rPr lang="tr-TR" sz="3600" dirty="0"/>
              <a:t>î</a:t>
            </a:r>
          </a:p>
        </p:txBody>
      </p:sp>
    </p:spTree>
    <p:extLst>
      <p:ext uri="{BB962C8B-B14F-4D97-AF65-F5344CB8AC3E}">
        <p14:creationId xmlns:p14="http://schemas.microsoft.com/office/powerpoint/2010/main" val="36826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3340" y="1297858"/>
            <a:ext cx="6035040" cy="3716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Mecûsî</a:t>
            </a:r>
            <a:r>
              <a:rPr lang="tr-TR" sz="3200" dirty="0" smtClean="0"/>
              <a:t> bir ailenin çocuğu olan Selman-ı Farisî Müslüman olmadan önceki ismi </a:t>
            </a:r>
            <a:r>
              <a:rPr lang="tr-TR" sz="3200" dirty="0" err="1"/>
              <a:t>Mâbih</a:t>
            </a:r>
            <a:r>
              <a:rPr lang="tr-TR" sz="3200" dirty="0"/>
              <a:t> b. </a:t>
            </a:r>
            <a:r>
              <a:rPr lang="tr-TR" sz="3200" dirty="0" err="1" smtClean="0"/>
              <a:t>Büzehşân</a:t>
            </a:r>
            <a:r>
              <a:rPr lang="tr-TR" sz="3200" dirty="0" smtClean="0"/>
              <a:t> idi. Müslüman olduktan sonra Selman ismi ona Peygamber Efendimiz tarafından verilmiştir. </a:t>
            </a:r>
            <a:endParaRPr lang="tr-TR" sz="80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67640" y="5623560"/>
            <a:ext cx="1184148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Ayrıca o «el-</a:t>
            </a:r>
            <a:r>
              <a:rPr lang="tr-TR" sz="3600" dirty="0" err="1" smtClean="0"/>
              <a:t>hayr</a:t>
            </a:r>
            <a:r>
              <a:rPr lang="tr-TR" sz="3600" dirty="0" smtClean="0"/>
              <a:t>», «</a:t>
            </a:r>
            <a:r>
              <a:rPr lang="tr-TR" sz="3600" dirty="0" err="1" smtClean="0"/>
              <a:t>İbnü’l</a:t>
            </a:r>
            <a:r>
              <a:rPr lang="tr-TR" sz="3600" dirty="0"/>
              <a:t>-</a:t>
            </a:r>
            <a:r>
              <a:rPr lang="tr-TR" sz="3600" dirty="0" smtClean="0"/>
              <a:t>İslâm» lakaplarıyla da anılan Selman daha sonra </a:t>
            </a:r>
            <a:r>
              <a:rPr lang="tr-TR" sz="3600" dirty="0" err="1" smtClean="0"/>
              <a:t>Ashab</a:t>
            </a:r>
            <a:r>
              <a:rPr lang="tr-TR" sz="3600" dirty="0" smtClean="0"/>
              <a:t>-ı </a:t>
            </a:r>
            <a:r>
              <a:rPr lang="tr-TR" sz="3600" dirty="0" err="1" smtClean="0"/>
              <a:t>Suffe’ye</a:t>
            </a:r>
            <a:r>
              <a:rPr lang="tr-TR" sz="3600" dirty="0" smtClean="0"/>
              <a:t> katılmıştır.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568" y="1297858"/>
            <a:ext cx="5770552" cy="37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32744" y="737337"/>
            <a:ext cx="9702288" cy="218521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400" dirty="0"/>
              <a:t>Hz. Peygamber, </a:t>
            </a:r>
            <a:r>
              <a:rPr lang="tr-TR" sz="3400" dirty="0" err="1"/>
              <a:t>Selmân</a:t>
            </a:r>
            <a:r>
              <a:rPr lang="tr-TR" sz="3400" dirty="0"/>
              <a:t>-ı Fârisî için, din Süreyya Yıldızı'nda bile olsa ona ulaşacağını söylemiş ve </a:t>
            </a:r>
            <a:r>
              <a:rPr lang="tr-TR" sz="3400" dirty="0" smtClean="0"/>
              <a:t>«Cennet </a:t>
            </a:r>
            <a:r>
              <a:rPr lang="tr-TR" sz="3400" dirty="0"/>
              <a:t>üç kişinin hasretini </a:t>
            </a:r>
            <a:r>
              <a:rPr lang="tr-TR" sz="3400" dirty="0" smtClean="0"/>
              <a:t>çeker; </a:t>
            </a:r>
            <a:r>
              <a:rPr lang="tr-TR" sz="3400" dirty="0"/>
              <a:t>Ali b. </a:t>
            </a:r>
            <a:r>
              <a:rPr lang="tr-TR" sz="3400" dirty="0" err="1"/>
              <a:t>Ebî</a:t>
            </a:r>
            <a:r>
              <a:rPr lang="tr-TR" sz="3400" dirty="0"/>
              <a:t> </a:t>
            </a:r>
            <a:r>
              <a:rPr lang="tr-TR" sz="3400" dirty="0" err="1"/>
              <a:t>Tâlib</a:t>
            </a:r>
            <a:r>
              <a:rPr lang="tr-TR" sz="3400" dirty="0"/>
              <a:t>, </a:t>
            </a:r>
            <a:r>
              <a:rPr lang="tr-TR" sz="3400" dirty="0" err="1"/>
              <a:t>Ammâr</a:t>
            </a:r>
            <a:r>
              <a:rPr lang="tr-TR" sz="3400" dirty="0"/>
              <a:t> b. </a:t>
            </a:r>
            <a:r>
              <a:rPr lang="tr-TR" sz="3400" dirty="0" err="1"/>
              <a:t>Yâsir</a:t>
            </a:r>
            <a:r>
              <a:rPr lang="tr-TR" sz="3400" dirty="0"/>
              <a:t> ve </a:t>
            </a:r>
            <a:r>
              <a:rPr lang="tr-TR" sz="3400" dirty="0" err="1"/>
              <a:t>Selmân</a:t>
            </a:r>
            <a:r>
              <a:rPr lang="tr-TR" sz="3400" dirty="0"/>
              <a:t>-ı </a:t>
            </a:r>
            <a:r>
              <a:rPr lang="tr-TR" sz="3400" dirty="0" smtClean="0"/>
              <a:t>Fârisî« müjdesini </a:t>
            </a:r>
            <a:r>
              <a:rPr lang="tr-TR" sz="3400" dirty="0"/>
              <a:t>vermiştir.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44" y="3083465"/>
            <a:ext cx="9702288" cy="36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07690" y="983969"/>
            <a:ext cx="9915832" cy="5693866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Hoşgörüsü ve mütevazı kişiliği ile ön plana çıkan </a:t>
            </a:r>
            <a:r>
              <a:rPr lang="tr-TR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Selmân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-ı Fârisî, bir gün </a:t>
            </a:r>
            <a:r>
              <a:rPr lang="tr-TR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Medâin'de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valilik yaptığı sırada Şam'dan gelen ve yanında bir çuval incir bulunan bir adam onu hamal zannetmiş ve yükünü evine kadar götürmesini istemişti. </a:t>
            </a:r>
            <a:r>
              <a:rPr lang="tr-TR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Selmân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-ı Fârisî bir şey demeden yükü omuzlamış ve yürümeye başlamıştı. Onun bu halini görenler adama: </a:t>
            </a:r>
            <a:r>
              <a:rPr lang="tr-TR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"Ne yapıyorsun sen, bu validir"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 diye çıkışmış, </a:t>
            </a:r>
            <a:r>
              <a:rPr lang="tr-TR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Selmân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ise </a:t>
            </a:r>
            <a:r>
              <a:rPr lang="tr-TR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"Hayır! </a:t>
            </a:r>
            <a:r>
              <a:rPr lang="tr-TR" sz="28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Mâdem</a:t>
            </a:r>
            <a:r>
              <a:rPr lang="tr-TR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 ki yükü omzuma aldım, evine götürmeden indirmeyeceğim!"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 demiş,[32] yükü adamın evine kadar götürmüş ve ona, </a:t>
            </a:r>
            <a:r>
              <a:rPr lang="tr-TR" sz="2800" i="1" dirty="0">
                <a:solidFill>
                  <a:srgbClr val="000000"/>
                </a:solidFill>
                <a:latin typeface="Trebuchet MS" panose="020B0603020202020204" pitchFamily="34" charset="0"/>
              </a:rPr>
              <a:t>"Benden sonra bir daha hiç kimseyi küçük görme!"[33]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 nasihatinde bulunmuştu. Böylece </a:t>
            </a:r>
            <a:r>
              <a:rPr lang="tr-TR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Selmân</a:t>
            </a:r>
            <a:r>
              <a:rPr lang="tr-T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, mütevazı kimliğini sözlü ve fiili olarak ortaya koymuş, halkın da teveccühünü </a:t>
            </a:r>
            <a:r>
              <a:rPr lang="tr-TR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kazanmıştır.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585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0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45" y="1686580"/>
            <a:ext cx="4152900" cy="36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1206" y="1705408"/>
            <a:ext cx="10958512" cy="129529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Bİ’R-İ MAÛNE OLAYI VE SELMAN-I FARİSÎ</a:t>
            </a:r>
            <a:endParaRPr lang="tr-TR" sz="80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4886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Amir b. </a:t>
            </a:r>
            <a:r>
              <a:rPr lang="tr-TR" sz="2800" dirty="0" err="1"/>
              <a:t>Sa’saa</a:t>
            </a:r>
            <a:r>
              <a:rPr lang="tr-TR" sz="2800" dirty="0"/>
              <a:t> kabilesi reisi </a:t>
            </a:r>
            <a:r>
              <a:rPr lang="tr-TR" sz="2800" dirty="0" err="1"/>
              <a:t>Ebû</a:t>
            </a:r>
            <a:r>
              <a:rPr lang="tr-TR" sz="2800" dirty="0"/>
              <a:t> </a:t>
            </a:r>
            <a:r>
              <a:rPr lang="tr-TR" sz="2800" dirty="0" err="1"/>
              <a:t>Berâ</a:t>
            </a:r>
            <a:r>
              <a:rPr lang="tr-TR" sz="2800" dirty="0"/>
              <a:t> Amir b. Malik Hz. Peygamber’i ziyaret etmiş, İslam hakkında bilgiler edinmişti. Müslüman olmamasına rağmen </a:t>
            </a:r>
            <a:r>
              <a:rPr lang="tr-TR" sz="2800" dirty="0" err="1"/>
              <a:t>Rasûlullah</a:t>
            </a:r>
            <a:r>
              <a:rPr lang="tr-TR" sz="2800" dirty="0"/>
              <a:t> (sav)’tan kabilesine İslam’ı anlatacak bazı kimseleri göndermesini talep etmişti.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53852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Bi’r</a:t>
            </a:r>
            <a:r>
              <a:rPr lang="tr-TR" sz="3600" dirty="0" smtClean="0"/>
              <a:t>-i </a:t>
            </a:r>
            <a:r>
              <a:rPr lang="tr-TR" sz="3600" dirty="0" err="1" smtClean="0"/>
              <a:t>Maûne</a:t>
            </a:r>
            <a:r>
              <a:rPr lang="tr-TR" sz="3600" dirty="0" smtClean="0"/>
              <a:t> Olayı 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54" y="1457324"/>
            <a:ext cx="5865860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51720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Efendimiz </a:t>
            </a:r>
            <a:r>
              <a:rPr lang="tr-TR" sz="2800" dirty="0" err="1" smtClean="0"/>
              <a:t>sahabilerin</a:t>
            </a:r>
            <a:r>
              <a:rPr lang="tr-TR" sz="2800" dirty="0" smtClean="0"/>
              <a:t> hayatları hususunda endişeliydi. </a:t>
            </a:r>
            <a:r>
              <a:rPr lang="tr-TR" sz="2800" dirty="0" err="1" smtClean="0"/>
              <a:t>Ebû</a:t>
            </a:r>
            <a:r>
              <a:rPr lang="tr-TR" sz="2800" dirty="0" smtClean="0"/>
              <a:t> </a:t>
            </a:r>
            <a:r>
              <a:rPr lang="tr-TR" sz="2800" dirty="0" err="1"/>
              <a:t>Berâ</a:t>
            </a:r>
            <a:r>
              <a:rPr lang="tr-TR" sz="2800" dirty="0"/>
              <a:t>, bunun üzerine onlara </a:t>
            </a:r>
            <a:r>
              <a:rPr lang="tr-TR" sz="2800" dirty="0" err="1"/>
              <a:t>eman</a:t>
            </a:r>
            <a:r>
              <a:rPr lang="tr-TR" sz="2800" dirty="0"/>
              <a:t> verdiğini ifade etmiştir. </a:t>
            </a:r>
            <a:r>
              <a:rPr lang="tr-TR" sz="2800" dirty="0" err="1"/>
              <a:t>Ebû</a:t>
            </a:r>
            <a:r>
              <a:rPr lang="tr-TR" sz="2800" dirty="0"/>
              <a:t> </a:t>
            </a:r>
            <a:r>
              <a:rPr lang="tr-TR" sz="2800" dirty="0" err="1"/>
              <a:t>Berâ’nın</a:t>
            </a:r>
            <a:r>
              <a:rPr lang="tr-TR" sz="2800" dirty="0"/>
              <a:t> kabilesinin içindeki nüfuzuna güvendiği için Hz. Peygamber, sayıları kırk ile yetmiş arasında olduğu belirtilen, çoğu Ensar’dan olan ve </a:t>
            </a:r>
            <a:r>
              <a:rPr lang="tr-TR" sz="2800" dirty="0" err="1"/>
              <a:t>Kur’ân’ı</a:t>
            </a:r>
            <a:r>
              <a:rPr lang="tr-TR" sz="2800" dirty="0"/>
              <a:t> iyi bilen, </a:t>
            </a:r>
            <a:r>
              <a:rPr lang="tr-TR" sz="2800" dirty="0" err="1"/>
              <a:t>ashab</a:t>
            </a:r>
            <a:r>
              <a:rPr lang="tr-TR" sz="2800" dirty="0"/>
              <a:t>-ı </a:t>
            </a:r>
            <a:r>
              <a:rPr lang="tr-TR" sz="2800" dirty="0" err="1"/>
              <a:t>suffe</a:t>
            </a:r>
            <a:r>
              <a:rPr lang="tr-TR" sz="2800" dirty="0"/>
              <a:t> halkından davetçiler göndermiştir.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53852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Bi’r</a:t>
            </a:r>
            <a:r>
              <a:rPr lang="tr-TR" sz="3600" dirty="0" smtClean="0"/>
              <a:t>-i </a:t>
            </a:r>
            <a:r>
              <a:rPr lang="tr-TR" sz="3600" dirty="0" err="1" smtClean="0"/>
              <a:t>Maûne</a:t>
            </a:r>
            <a:r>
              <a:rPr lang="tr-TR" sz="3600" dirty="0" smtClean="0"/>
              <a:t> Olayı 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6" y="1457324"/>
            <a:ext cx="5786438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51720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Bunlar, </a:t>
            </a:r>
            <a:r>
              <a:rPr lang="tr-TR" sz="2400" dirty="0" err="1"/>
              <a:t>Benû</a:t>
            </a:r>
            <a:r>
              <a:rPr lang="tr-TR" sz="2400" dirty="0"/>
              <a:t> Âmir sınırları içerisinde </a:t>
            </a:r>
            <a:r>
              <a:rPr lang="tr-TR" sz="2400" dirty="0" err="1"/>
              <a:t>Bi’ri</a:t>
            </a:r>
            <a:r>
              <a:rPr lang="tr-TR" sz="2400" dirty="0"/>
              <a:t> </a:t>
            </a:r>
            <a:r>
              <a:rPr lang="tr-TR" sz="2400" dirty="0" err="1"/>
              <a:t>Maûne</a:t>
            </a:r>
            <a:r>
              <a:rPr lang="tr-TR" sz="2400" dirty="0"/>
              <a:t> denilen yere vardıklarında Haram b. </a:t>
            </a:r>
            <a:r>
              <a:rPr lang="tr-TR" sz="2400" dirty="0" err="1"/>
              <a:t>Milhan</a:t>
            </a:r>
            <a:r>
              <a:rPr lang="tr-TR" sz="2400" dirty="0"/>
              <a:t> (</a:t>
            </a:r>
            <a:r>
              <a:rPr lang="tr-TR" sz="2400" dirty="0" err="1"/>
              <a:t>ra</a:t>
            </a:r>
            <a:r>
              <a:rPr lang="tr-TR" sz="2400" dirty="0"/>
              <a:t>)’ı, </a:t>
            </a:r>
            <a:r>
              <a:rPr lang="tr-TR" sz="2400" dirty="0" err="1"/>
              <a:t>Amr</a:t>
            </a:r>
            <a:r>
              <a:rPr lang="tr-TR" sz="2400" dirty="0"/>
              <a:t> b. </a:t>
            </a:r>
            <a:r>
              <a:rPr lang="tr-TR" sz="2400" dirty="0" err="1"/>
              <a:t>Tufeyl’e</a:t>
            </a:r>
            <a:r>
              <a:rPr lang="tr-TR" sz="2400" dirty="0"/>
              <a:t> göndererek Peygamberimizin mektubunu ona iletmiştir. Amir, mektuba bakmadan </a:t>
            </a:r>
            <a:r>
              <a:rPr lang="tr-TR" sz="2400" dirty="0" err="1"/>
              <a:t>Haram’ı</a:t>
            </a:r>
            <a:r>
              <a:rPr lang="tr-TR" sz="2400" dirty="0"/>
              <a:t> öldürtmüş, kendisine komşu olan diğer kabilelere de haber göndererek toplanmalarını istemiştir. Bu arada </a:t>
            </a:r>
            <a:r>
              <a:rPr lang="tr-TR" sz="2400" dirty="0" err="1"/>
              <a:t>Haram’ın</a:t>
            </a:r>
            <a:r>
              <a:rPr lang="tr-TR" sz="2400" dirty="0"/>
              <a:t> dönüşünün gecikmesi üzerine diğer arkadaşları da Amir’in yanına gitmişler, ancak </a:t>
            </a:r>
            <a:r>
              <a:rPr lang="tr-TR" sz="2400" dirty="0" err="1"/>
              <a:t>Amr</a:t>
            </a:r>
            <a:r>
              <a:rPr lang="tr-TR" sz="2400" dirty="0"/>
              <a:t> b. </a:t>
            </a:r>
            <a:r>
              <a:rPr lang="tr-TR" sz="2400" dirty="0" err="1"/>
              <a:t>Ümeyye</a:t>
            </a:r>
            <a:r>
              <a:rPr lang="tr-TR" sz="2400" dirty="0"/>
              <a:t> (</a:t>
            </a:r>
            <a:r>
              <a:rPr lang="tr-TR" sz="2400" dirty="0" err="1"/>
              <a:t>ra</a:t>
            </a:r>
            <a:r>
              <a:rPr lang="tr-TR" sz="2400" dirty="0"/>
              <a:t>) hariç hepsi şehit </a:t>
            </a:r>
            <a:r>
              <a:rPr lang="tr-TR" sz="2400" dirty="0" smtClean="0"/>
              <a:t>edilmiştir.</a:t>
            </a:r>
            <a:endParaRPr lang="tr-TR" sz="24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Bi’r</a:t>
            </a:r>
            <a:r>
              <a:rPr lang="tr-TR" sz="3600" dirty="0" smtClean="0"/>
              <a:t>-i </a:t>
            </a:r>
            <a:r>
              <a:rPr lang="tr-TR" sz="3600" dirty="0" err="1" smtClean="0"/>
              <a:t>Maûne</a:t>
            </a:r>
            <a:r>
              <a:rPr lang="tr-TR" sz="3600" dirty="0" smtClean="0"/>
              <a:t> Olayı 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57325"/>
            <a:ext cx="5715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51720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Hz. Peygamber, </a:t>
            </a:r>
            <a:r>
              <a:rPr lang="tr-TR" sz="2800" dirty="0" smtClean="0"/>
              <a:t>bu olaydan oldukça </a:t>
            </a:r>
            <a:r>
              <a:rPr lang="tr-TR" sz="2800" dirty="0"/>
              <a:t>üzüntü duymuştur. Çünkü bu insanlar masum, karşı tarafın isteği üzerine gönderilmiş savunmasız insanlardı. İşte bu yüzden </a:t>
            </a:r>
            <a:r>
              <a:rPr lang="tr-TR" sz="2800" dirty="0" err="1"/>
              <a:t>Rasûlullah</a:t>
            </a:r>
            <a:r>
              <a:rPr lang="tr-TR" sz="2800" dirty="0"/>
              <a:t> (sav)’</a:t>
            </a:r>
            <a:r>
              <a:rPr lang="tr-TR" sz="2800" dirty="0" err="1"/>
              <a:t>ın</a:t>
            </a:r>
            <a:r>
              <a:rPr lang="tr-TR" sz="2800" dirty="0"/>
              <a:t>, </a:t>
            </a:r>
            <a:r>
              <a:rPr lang="tr-TR" sz="2800" dirty="0" err="1"/>
              <a:t>Bi’ri</a:t>
            </a:r>
            <a:r>
              <a:rPr lang="tr-TR" sz="2800" dirty="0"/>
              <a:t> </a:t>
            </a:r>
            <a:r>
              <a:rPr lang="tr-TR" sz="2800" dirty="0" err="1"/>
              <a:t>Maûne</a:t>
            </a:r>
            <a:r>
              <a:rPr lang="tr-TR" sz="2800" dirty="0"/>
              <a:t> olayının olduğu günün ertesi sabah namazında birinci rekâttan sonra, ikinci rekâtın rükûundan doğrulduğu </a:t>
            </a:r>
            <a:r>
              <a:rPr lang="tr-TR" sz="2800" dirty="0" smtClean="0"/>
              <a:t>zaman bu masum ve savunmasız insanları şehit edenlere beddua etmiştir.</a:t>
            </a:r>
            <a:endParaRPr lang="tr-TR" sz="2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Bi’r</a:t>
            </a:r>
            <a:r>
              <a:rPr lang="tr-TR" sz="3600" dirty="0" smtClean="0"/>
              <a:t>-i </a:t>
            </a:r>
            <a:r>
              <a:rPr lang="tr-TR" sz="3600" dirty="0" err="1" smtClean="0"/>
              <a:t>Maûne</a:t>
            </a:r>
            <a:r>
              <a:rPr lang="tr-TR" sz="3600" dirty="0" smtClean="0"/>
              <a:t> Olayı 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1" b="15745"/>
          <a:stretch/>
        </p:blipFill>
        <p:spPr>
          <a:xfrm>
            <a:off x="6124574" y="1457326"/>
            <a:ext cx="5900738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ut Belirtme Çizgisi 2"/>
          <p:cNvSpPr/>
          <p:nvPr/>
        </p:nvSpPr>
        <p:spPr>
          <a:xfrm>
            <a:off x="-1" y="1"/>
            <a:ext cx="8143875" cy="3471862"/>
          </a:xfrm>
          <a:prstGeom prst="cloudCallout">
            <a:avLst>
              <a:gd name="adj1" fmla="val -40657"/>
              <a:gd name="adj2" fmla="val 47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/>
              <a:t>Peygamber Efendimiz çok nadir zamanlarda beddua etmiştir. Bu da onlardan biridir. Böyle bir durumda efendimizin beddua etmesinden nasıl bir sonuç çıkartabiliriz.</a:t>
            </a:r>
            <a:endParaRPr lang="tr-TR" sz="2500" dirty="0"/>
          </a:p>
        </p:txBody>
      </p:sp>
      <p:sp>
        <p:nvSpPr>
          <p:cNvPr id="4" name="Gözyaşı Damlası 3"/>
          <p:cNvSpPr/>
          <p:nvPr/>
        </p:nvSpPr>
        <p:spPr>
          <a:xfrm>
            <a:off x="6129338" y="3371850"/>
            <a:ext cx="6062662" cy="348615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dirty="0">
                <a:solidFill>
                  <a:schemeClr val="bg1"/>
                </a:solidFill>
              </a:rPr>
              <a:t>İlim talebelerini </a:t>
            </a:r>
            <a:r>
              <a:rPr lang="tr-TR" sz="2800" dirty="0" err="1">
                <a:solidFill>
                  <a:schemeClr val="bg1"/>
                </a:solidFill>
              </a:rPr>
              <a:t>şehid</a:t>
            </a:r>
            <a:r>
              <a:rPr lang="tr-TR" sz="2800" dirty="0">
                <a:solidFill>
                  <a:schemeClr val="bg1"/>
                </a:solidFill>
              </a:rPr>
              <a:t> edenlere Peygamber Efendimizin beddua etmesi O’nun ilme verdiği önemi gösterir.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17625"/>
          <a:stretch/>
        </p:blipFill>
        <p:spPr>
          <a:xfrm>
            <a:off x="9215438" y="579795"/>
            <a:ext cx="2185988" cy="26777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6163"/>
            <a:ext cx="6129338" cy="3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</a:t>
            </a:r>
            <a:r>
              <a:rPr lang="tr-TR" sz="4000" dirty="0"/>
              <a:t>dinlenelim…</a:t>
            </a:r>
          </a:p>
        </p:txBody>
      </p:sp>
    </p:spTree>
    <p:extLst>
      <p:ext uri="{BB962C8B-B14F-4D97-AF65-F5344CB8AC3E}">
        <p14:creationId xmlns:p14="http://schemas.microsoft.com/office/powerpoint/2010/main" val="38998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3329</TotalTime>
  <Words>742</Words>
  <Application>Microsoft Office PowerPoint</Application>
  <PresentationFormat>Geniş ekran</PresentationFormat>
  <Paragraphs>177</Paragraphs>
  <Slides>19</Slides>
  <Notes>3</Notes>
  <HiddenSlides>2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Trebuchet MS</vt:lpstr>
      <vt:lpstr>Wingdings 2</vt:lpstr>
      <vt:lpstr>Kar Payı</vt:lpstr>
      <vt:lpstr>PowerPoint Sunusu</vt:lpstr>
      <vt:lpstr>PowerPoint Sunusu</vt:lpstr>
      <vt:lpstr>Bİ’R-İ MAÛNE OLAYI VE SELMAN-I FARİSÎ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240</cp:revision>
  <dcterms:created xsi:type="dcterms:W3CDTF">2015-06-14T13:49:11Z</dcterms:created>
  <dcterms:modified xsi:type="dcterms:W3CDTF">2019-09-06T22:47:49Z</dcterms:modified>
</cp:coreProperties>
</file>