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16" r:id="rId1"/>
  </p:sldMasterIdLst>
  <p:sldIdLst>
    <p:sldId id="443" r:id="rId2"/>
    <p:sldId id="273" r:id="rId3"/>
    <p:sldId id="364" r:id="rId4"/>
    <p:sldId id="442" r:id="rId5"/>
    <p:sldId id="423" r:id="rId6"/>
    <p:sldId id="424" r:id="rId7"/>
    <p:sldId id="425" r:id="rId8"/>
    <p:sldId id="419" r:id="rId9"/>
    <p:sldId id="417" r:id="rId10"/>
    <p:sldId id="444" r:id="rId11"/>
    <p:sldId id="428" r:id="rId12"/>
    <p:sldId id="429" r:id="rId13"/>
    <p:sldId id="430" r:id="rId14"/>
    <p:sldId id="431" r:id="rId15"/>
    <p:sldId id="437" r:id="rId16"/>
    <p:sldId id="441" r:id="rId17"/>
    <p:sldId id="276" r:id="rId18"/>
    <p:sldId id="438" r:id="rId19"/>
  </p:sldIdLst>
  <p:sldSz cx="12192000" cy="6858000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Nurullah Yalçın" initials="NY" lastIdx="1" clrIdx="0">
    <p:extLst>
      <p:ext uri="{19B8F6BF-5375-455C-9EA6-DF929625EA0E}">
        <p15:presenceInfo xmlns:p15="http://schemas.microsoft.com/office/powerpoint/2012/main" userId="aff33922cbf709c4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544" autoAdjust="0"/>
    <p:restoredTop sz="94434" autoAdjust="0"/>
  </p:normalViewPr>
  <p:slideViewPr>
    <p:cSldViewPr snapToGrid="0">
      <p:cViewPr varScale="1">
        <p:scale>
          <a:sx n="69" d="100"/>
          <a:sy n="69" d="100"/>
        </p:scale>
        <p:origin x="71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3726BF7-C839-4F2C-8456-6B3F8AA465CD}" type="doc">
      <dgm:prSet loTypeId="urn:microsoft.com/office/officeart/2005/8/layout/h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tr-TR"/>
        </a:p>
      </dgm:t>
    </dgm:pt>
    <dgm:pt modelId="{2AEA46B0-FD3D-4FC5-8A5B-CC76A8626E4F}">
      <dgm:prSet phldrT="[Metin]"/>
      <dgm:spPr/>
      <dgm:t>
        <a:bodyPr/>
        <a:lstStyle/>
        <a:p>
          <a:r>
            <a:rPr lang="tr-TR" dirty="0" smtClean="0"/>
            <a:t>Müslüman ordusu </a:t>
          </a:r>
          <a:endParaRPr lang="tr-TR" dirty="0"/>
        </a:p>
      </dgm:t>
    </dgm:pt>
    <dgm:pt modelId="{5345FEA3-FFA2-4229-815F-2311854CA707}" type="parTrans" cxnId="{5D607EF1-D940-4070-9CB9-8C70F3A6F8AD}">
      <dgm:prSet/>
      <dgm:spPr/>
      <dgm:t>
        <a:bodyPr/>
        <a:lstStyle/>
        <a:p>
          <a:endParaRPr lang="tr-TR"/>
        </a:p>
      </dgm:t>
    </dgm:pt>
    <dgm:pt modelId="{819C519A-15D2-4B8E-AAD7-EBB46F06E4D1}" type="sibTrans" cxnId="{5D607EF1-D940-4070-9CB9-8C70F3A6F8AD}">
      <dgm:prSet/>
      <dgm:spPr/>
      <dgm:t>
        <a:bodyPr/>
        <a:lstStyle/>
        <a:p>
          <a:endParaRPr lang="tr-TR"/>
        </a:p>
      </dgm:t>
    </dgm:pt>
    <dgm:pt modelId="{4A7BD795-0E39-40C6-ABED-D0B3980FC3F5}">
      <dgm:prSet phldrT="[Metin]"/>
      <dgm:spPr/>
      <dgm:t>
        <a:bodyPr/>
        <a:lstStyle/>
        <a:p>
          <a:r>
            <a:rPr lang="tr-TR" dirty="0" smtClean="0"/>
            <a:t>Müslümanların sayısı 3000</a:t>
          </a:r>
          <a:endParaRPr lang="tr-TR" dirty="0"/>
        </a:p>
      </dgm:t>
    </dgm:pt>
    <dgm:pt modelId="{9FEB61CD-5763-42C3-8033-D95C2D09F21F}" type="parTrans" cxnId="{726E7B28-D69F-424D-9002-AAB5F26910EA}">
      <dgm:prSet/>
      <dgm:spPr/>
      <dgm:t>
        <a:bodyPr/>
        <a:lstStyle/>
        <a:p>
          <a:endParaRPr lang="tr-TR"/>
        </a:p>
      </dgm:t>
    </dgm:pt>
    <dgm:pt modelId="{74E78CEB-E9D4-4920-B63A-5FB1C7E610A4}" type="sibTrans" cxnId="{726E7B28-D69F-424D-9002-AAB5F26910EA}">
      <dgm:prSet/>
      <dgm:spPr/>
      <dgm:t>
        <a:bodyPr/>
        <a:lstStyle/>
        <a:p>
          <a:endParaRPr lang="tr-TR"/>
        </a:p>
      </dgm:t>
    </dgm:pt>
    <dgm:pt modelId="{52287533-0B2D-4E36-97F5-BEC031C01FB6}">
      <dgm:prSet phldrT="[Metin]"/>
      <dgm:spPr/>
      <dgm:t>
        <a:bodyPr/>
        <a:lstStyle/>
        <a:p>
          <a:r>
            <a:rPr lang="tr-TR" dirty="0" smtClean="0"/>
            <a:t>Müşrik ordusu</a:t>
          </a:r>
          <a:endParaRPr lang="tr-TR" dirty="0"/>
        </a:p>
      </dgm:t>
    </dgm:pt>
    <dgm:pt modelId="{67018E13-2386-47ED-9A1B-58A34DEEB97C}" type="parTrans" cxnId="{5F0A97D1-21B5-4C2E-9615-B4734D373342}">
      <dgm:prSet/>
      <dgm:spPr/>
      <dgm:t>
        <a:bodyPr/>
        <a:lstStyle/>
        <a:p>
          <a:endParaRPr lang="tr-TR"/>
        </a:p>
      </dgm:t>
    </dgm:pt>
    <dgm:pt modelId="{6C0A5D87-EE34-4E56-8218-2F10DC1A581A}" type="sibTrans" cxnId="{5F0A97D1-21B5-4C2E-9615-B4734D373342}">
      <dgm:prSet/>
      <dgm:spPr/>
      <dgm:t>
        <a:bodyPr/>
        <a:lstStyle/>
        <a:p>
          <a:endParaRPr lang="tr-TR"/>
        </a:p>
      </dgm:t>
    </dgm:pt>
    <dgm:pt modelId="{51AF86F0-0454-413D-AD7B-D76A82ED60B3}">
      <dgm:prSet phldrT="[Metin]"/>
      <dgm:spPr/>
      <dgm:t>
        <a:bodyPr/>
        <a:lstStyle/>
        <a:p>
          <a:r>
            <a:rPr lang="tr-TR" dirty="0" smtClean="0"/>
            <a:t>Müşriklerin sayısı 10000</a:t>
          </a:r>
          <a:endParaRPr lang="tr-TR" dirty="0"/>
        </a:p>
      </dgm:t>
    </dgm:pt>
    <dgm:pt modelId="{B9125C4D-A393-40A7-81EE-F136197A8338}" type="parTrans" cxnId="{C0E6018D-81F2-4788-B0B5-ADC941DB4CEF}">
      <dgm:prSet/>
      <dgm:spPr/>
      <dgm:t>
        <a:bodyPr/>
        <a:lstStyle/>
        <a:p>
          <a:endParaRPr lang="tr-TR"/>
        </a:p>
      </dgm:t>
    </dgm:pt>
    <dgm:pt modelId="{7A4413FD-0D23-4B4B-B6EB-D0DBF7FA8F1F}" type="sibTrans" cxnId="{C0E6018D-81F2-4788-B0B5-ADC941DB4CEF}">
      <dgm:prSet/>
      <dgm:spPr/>
      <dgm:t>
        <a:bodyPr/>
        <a:lstStyle/>
        <a:p>
          <a:endParaRPr lang="tr-TR"/>
        </a:p>
      </dgm:t>
    </dgm:pt>
    <dgm:pt modelId="{5C74FD40-C2BB-4250-8620-27EA0067A142}" type="pres">
      <dgm:prSet presAssocID="{B3726BF7-C839-4F2C-8456-6B3F8AA465CD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tr-TR"/>
        </a:p>
      </dgm:t>
    </dgm:pt>
    <dgm:pt modelId="{ADAA2124-A9ED-49E4-BDDA-BEF7EE4D6301}" type="pres">
      <dgm:prSet presAssocID="{2AEA46B0-FD3D-4FC5-8A5B-CC76A8626E4F}" presName="composite" presStyleCnt="0"/>
      <dgm:spPr/>
    </dgm:pt>
    <dgm:pt modelId="{2E8939A5-1414-444B-AA0F-548837B167E6}" type="pres">
      <dgm:prSet presAssocID="{2AEA46B0-FD3D-4FC5-8A5B-CC76A8626E4F}" presName="parTx" presStyleLbl="alignNode1" presStyleIdx="0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CD2DFCF5-94F5-4C6B-813C-5C35819473CC}" type="pres">
      <dgm:prSet presAssocID="{2AEA46B0-FD3D-4FC5-8A5B-CC76A8626E4F}" presName="desTx" presStyleLbl="align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9C55BA1B-3C28-4C10-A512-B749D13B52ED}" type="pres">
      <dgm:prSet presAssocID="{819C519A-15D2-4B8E-AAD7-EBB46F06E4D1}" presName="space" presStyleCnt="0"/>
      <dgm:spPr/>
    </dgm:pt>
    <dgm:pt modelId="{DE9915D0-72D7-4872-A7A6-4F8BBD0E8A4F}" type="pres">
      <dgm:prSet presAssocID="{52287533-0B2D-4E36-97F5-BEC031C01FB6}" presName="composite" presStyleCnt="0"/>
      <dgm:spPr/>
    </dgm:pt>
    <dgm:pt modelId="{434A7048-201A-4F72-B33D-49DA12335011}" type="pres">
      <dgm:prSet presAssocID="{52287533-0B2D-4E36-97F5-BEC031C01FB6}" presName="parTx" presStyleLbl="alignNode1" presStyleIdx="1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C1D23F4B-9154-4552-A23E-8D49470508F1}" type="pres">
      <dgm:prSet presAssocID="{52287533-0B2D-4E36-97F5-BEC031C01FB6}" presName="desTx" presStyleLbl="align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</dgm:ptLst>
  <dgm:cxnLst>
    <dgm:cxn modelId="{9BEA4A22-6D9F-4746-B830-C5D330C04DED}" type="presOf" srcId="{4A7BD795-0E39-40C6-ABED-D0B3980FC3F5}" destId="{CD2DFCF5-94F5-4C6B-813C-5C35819473CC}" srcOrd="0" destOrd="0" presId="urn:microsoft.com/office/officeart/2005/8/layout/hList1"/>
    <dgm:cxn modelId="{BF6E50F5-7287-4A16-A9F6-6DB8E7736819}" type="presOf" srcId="{2AEA46B0-FD3D-4FC5-8A5B-CC76A8626E4F}" destId="{2E8939A5-1414-444B-AA0F-548837B167E6}" srcOrd="0" destOrd="0" presId="urn:microsoft.com/office/officeart/2005/8/layout/hList1"/>
    <dgm:cxn modelId="{A03856F5-68D9-4CEC-AE0E-8B22907BFE61}" type="presOf" srcId="{52287533-0B2D-4E36-97F5-BEC031C01FB6}" destId="{434A7048-201A-4F72-B33D-49DA12335011}" srcOrd="0" destOrd="0" presId="urn:microsoft.com/office/officeart/2005/8/layout/hList1"/>
    <dgm:cxn modelId="{94D70036-1B3F-4D25-A206-9B80C120B986}" type="presOf" srcId="{B3726BF7-C839-4F2C-8456-6B3F8AA465CD}" destId="{5C74FD40-C2BB-4250-8620-27EA0067A142}" srcOrd="0" destOrd="0" presId="urn:microsoft.com/office/officeart/2005/8/layout/hList1"/>
    <dgm:cxn modelId="{5F0A97D1-21B5-4C2E-9615-B4734D373342}" srcId="{B3726BF7-C839-4F2C-8456-6B3F8AA465CD}" destId="{52287533-0B2D-4E36-97F5-BEC031C01FB6}" srcOrd="1" destOrd="0" parTransId="{67018E13-2386-47ED-9A1B-58A34DEEB97C}" sibTransId="{6C0A5D87-EE34-4E56-8218-2F10DC1A581A}"/>
    <dgm:cxn modelId="{C0E6018D-81F2-4788-B0B5-ADC941DB4CEF}" srcId="{52287533-0B2D-4E36-97F5-BEC031C01FB6}" destId="{51AF86F0-0454-413D-AD7B-D76A82ED60B3}" srcOrd="0" destOrd="0" parTransId="{B9125C4D-A393-40A7-81EE-F136197A8338}" sibTransId="{7A4413FD-0D23-4B4B-B6EB-D0DBF7FA8F1F}"/>
    <dgm:cxn modelId="{5D607EF1-D940-4070-9CB9-8C70F3A6F8AD}" srcId="{B3726BF7-C839-4F2C-8456-6B3F8AA465CD}" destId="{2AEA46B0-FD3D-4FC5-8A5B-CC76A8626E4F}" srcOrd="0" destOrd="0" parTransId="{5345FEA3-FFA2-4229-815F-2311854CA707}" sibTransId="{819C519A-15D2-4B8E-AAD7-EBB46F06E4D1}"/>
    <dgm:cxn modelId="{726E7B28-D69F-424D-9002-AAB5F26910EA}" srcId="{2AEA46B0-FD3D-4FC5-8A5B-CC76A8626E4F}" destId="{4A7BD795-0E39-40C6-ABED-D0B3980FC3F5}" srcOrd="0" destOrd="0" parTransId="{9FEB61CD-5763-42C3-8033-D95C2D09F21F}" sibTransId="{74E78CEB-E9D4-4920-B63A-5FB1C7E610A4}"/>
    <dgm:cxn modelId="{16A38501-CBC2-4939-9D3F-F099D8F94C3F}" type="presOf" srcId="{51AF86F0-0454-413D-AD7B-D76A82ED60B3}" destId="{C1D23F4B-9154-4552-A23E-8D49470508F1}" srcOrd="0" destOrd="0" presId="urn:microsoft.com/office/officeart/2005/8/layout/hList1"/>
    <dgm:cxn modelId="{C5138595-AF25-4F25-ABB4-A0CF667B76E4}" type="presParOf" srcId="{5C74FD40-C2BB-4250-8620-27EA0067A142}" destId="{ADAA2124-A9ED-49E4-BDDA-BEF7EE4D6301}" srcOrd="0" destOrd="0" presId="urn:microsoft.com/office/officeart/2005/8/layout/hList1"/>
    <dgm:cxn modelId="{B505AAFD-4E1D-440A-A4D3-A8E17D4A1B9C}" type="presParOf" srcId="{ADAA2124-A9ED-49E4-BDDA-BEF7EE4D6301}" destId="{2E8939A5-1414-444B-AA0F-548837B167E6}" srcOrd="0" destOrd="0" presId="urn:microsoft.com/office/officeart/2005/8/layout/hList1"/>
    <dgm:cxn modelId="{82470683-42CC-406E-B989-E511F2732F06}" type="presParOf" srcId="{ADAA2124-A9ED-49E4-BDDA-BEF7EE4D6301}" destId="{CD2DFCF5-94F5-4C6B-813C-5C35819473CC}" srcOrd="1" destOrd="0" presId="urn:microsoft.com/office/officeart/2005/8/layout/hList1"/>
    <dgm:cxn modelId="{6808C0C7-AEAB-441B-A882-3C8C1A3502B0}" type="presParOf" srcId="{5C74FD40-C2BB-4250-8620-27EA0067A142}" destId="{9C55BA1B-3C28-4C10-A512-B749D13B52ED}" srcOrd="1" destOrd="0" presId="urn:microsoft.com/office/officeart/2005/8/layout/hList1"/>
    <dgm:cxn modelId="{BEF78EF1-FEB9-4CC5-8473-91B205701E9C}" type="presParOf" srcId="{5C74FD40-C2BB-4250-8620-27EA0067A142}" destId="{DE9915D0-72D7-4872-A7A6-4F8BBD0E8A4F}" srcOrd="2" destOrd="0" presId="urn:microsoft.com/office/officeart/2005/8/layout/hList1"/>
    <dgm:cxn modelId="{BAB30DA6-6EC6-4A75-A675-5F83DE1BB54B}" type="presParOf" srcId="{DE9915D0-72D7-4872-A7A6-4F8BBD0E8A4F}" destId="{434A7048-201A-4F72-B33D-49DA12335011}" srcOrd="0" destOrd="0" presId="urn:microsoft.com/office/officeart/2005/8/layout/hList1"/>
    <dgm:cxn modelId="{25A396CF-41B8-43F4-A001-EC9F21918DC4}" type="presParOf" srcId="{DE9915D0-72D7-4872-A7A6-4F8BBD0E8A4F}" destId="{C1D23F4B-9154-4552-A23E-8D49470508F1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E8939A5-1414-444B-AA0F-548837B167E6}">
      <dsp:nvSpPr>
        <dsp:cNvPr id="0" name=""/>
        <dsp:cNvSpPr/>
      </dsp:nvSpPr>
      <dsp:spPr>
        <a:xfrm>
          <a:off x="59" y="589658"/>
          <a:ext cx="5697140" cy="215554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0944" tIns="251968" rIns="440944" bIns="251968" numCol="1" spcCol="1270" anchor="ctr" anchorCtr="0">
          <a:noAutofit/>
        </a:bodyPr>
        <a:lstStyle/>
        <a:p>
          <a:pPr lvl="0" algn="ctr" defTabSz="2755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6200" kern="1200" dirty="0" smtClean="0"/>
            <a:t>Müslüman ordusu </a:t>
          </a:r>
          <a:endParaRPr lang="tr-TR" sz="6200" kern="1200" dirty="0"/>
        </a:p>
      </dsp:txBody>
      <dsp:txXfrm>
        <a:off x="59" y="589658"/>
        <a:ext cx="5697140" cy="2155542"/>
      </dsp:txXfrm>
    </dsp:sp>
    <dsp:sp modelId="{CD2DFCF5-94F5-4C6B-813C-5C35819473CC}">
      <dsp:nvSpPr>
        <dsp:cNvPr id="0" name=""/>
        <dsp:cNvSpPr/>
      </dsp:nvSpPr>
      <dsp:spPr>
        <a:xfrm>
          <a:off x="59" y="2745201"/>
          <a:ext cx="5697140" cy="272304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30708" tIns="330708" rIns="440944" bIns="496062" numCol="1" spcCol="1270" anchor="t" anchorCtr="0">
          <a:noAutofit/>
        </a:bodyPr>
        <a:lstStyle/>
        <a:p>
          <a:pPr marL="285750" lvl="1" indent="-285750" algn="l" defTabSz="2755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tr-TR" sz="6200" kern="1200" dirty="0" smtClean="0"/>
            <a:t>Müslümanların sayısı 3000</a:t>
          </a:r>
          <a:endParaRPr lang="tr-TR" sz="6200" kern="1200" dirty="0"/>
        </a:p>
      </dsp:txBody>
      <dsp:txXfrm>
        <a:off x="59" y="2745201"/>
        <a:ext cx="5697140" cy="2723040"/>
      </dsp:txXfrm>
    </dsp:sp>
    <dsp:sp modelId="{434A7048-201A-4F72-B33D-49DA12335011}">
      <dsp:nvSpPr>
        <dsp:cNvPr id="0" name=""/>
        <dsp:cNvSpPr/>
      </dsp:nvSpPr>
      <dsp:spPr>
        <a:xfrm>
          <a:off x="6494799" y="589658"/>
          <a:ext cx="5697140" cy="215554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0944" tIns="251968" rIns="440944" bIns="251968" numCol="1" spcCol="1270" anchor="ctr" anchorCtr="0">
          <a:noAutofit/>
        </a:bodyPr>
        <a:lstStyle/>
        <a:p>
          <a:pPr lvl="0" algn="ctr" defTabSz="2755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6200" kern="1200" dirty="0" smtClean="0"/>
            <a:t>Müşrik ordusu</a:t>
          </a:r>
          <a:endParaRPr lang="tr-TR" sz="6200" kern="1200" dirty="0"/>
        </a:p>
      </dsp:txBody>
      <dsp:txXfrm>
        <a:off x="6494799" y="589658"/>
        <a:ext cx="5697140" cy="2155542"/>
      </dsp:txXfrm>
    </dsp:sp>
    <dsp:sp modelId="{C1D23F4B-9154-4552-A23E-8D49470508F1}">
      <dsp:nvSpPr>
        <dsp:cNvPr id="0" name=""/>
        <dsp:cNvSpPr/>
      </dsp:nvSpPr>
      <dsp:spPr>
        <a:xfrm>
          <a:off x="6494799" y="2745201"/>
          <a:ext cx="5697140" cy="272304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30708" tIns="330708" rIns="440944" bIns="496062" numCol="1" spcCol="1270" anchor="t" anchorCtr="0">
          <a:noAutofit/>
        </a:bodyPr>
        <a:lstStyle/>
        <a:p>
          <a:pPr marL="285750" lvl="1" indent="-285750" algn="l" defTabSz="2755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tr-TR" sz="6200" kern="1200" dirty="0" smtClean="0"/>
            <a:t>Müşriklerin sayısı 10000</a:t>
          </a:r>
          <a:endParaRPr lang="tr-TR" sz="6200" kern="1200" dirty="0"/>
        </a:p>
      </dsp:txBody>
      <dsp:txXfrm>
        <a:off x="6494799" y="2745201"/>
        <a:ext cx="5697140" cy="272304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46534" y="3085765"/>
            <a:ext cx="11262866" cy="33048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1191" y="1020431"/>
            <a:ext cx="10993549" cy="1475013"/>
          </a:xfrm>
          <a:effectLst/>
        </p:spPr>
        <p:txBody>
          <a:bodyPr anchor="b">
            <a:normAutofit/>
          </a:bodyPr>
          <a:lstStyle>
            <a:lvl1pPr>
              <a:defRPr sz="3600">
                <a:solidFill>
                  <a:schemeClr val="accent1"/>
                </a:solidFill>
              </a:defRPr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81194" y="2495445"/>
            <a:ext cx="10993546" cy="590321"/>
          </a:xfrm>
        </p:spPr>
        <p:txBody>
          <a:bodyPr anchor="t">
            <a:normAutofit/>
          </a:bodyPr>
          <a:lstStyle>
            <a:lvl1pPr marL="0" indent="0" algn="l">
              <a:buNone/>
              <a:defRPr sz="1600" cap="all">
                <a:solidFill>
                  <a:schemeClr val="accent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smtClean="0"/>
              <a:t>Asıl alt başlık stilini düzenlemek için tıklatın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605951" y="5956137"/>
            <a:ext cx="284480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6A9A621E-107E-4158-86B4-3C29984983CE}" type="datetimeFigureOut">
              <a:rPr lang="tr-TR" smtClean="0"/>
              <a:t>7.09.2019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81192" y="5951811"/>
            <a:ext cx="691721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558300" y="5956137"/>
            <a:ext cx="101644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161F7D07-EA0B-4775-8066-C3DBBE26E8FB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1103085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0286" y="614407"/>
            <a:ext cx="11309338" cy="118929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9A621E-107E-4158-86B4-3C29984983CE}" type="datetimeFigureOut">
              <a:rPr lang="tr-TR" smtClean="0"/>
              <a:t>7.09.2019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1F7D07-EA0B-4775-8066-C3DBBE26E8FB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1503552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8839201" y="599725"/>
            <a:ext cx="2906817" cy="581695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1" y="675726"/>
            <a:ext cx="2004164" cy="5183073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4923" y="675726"/>
            <a:ext cx="7896279" cy="5183073"/>
          </a:xfrm>
        </p:spPr>
        <p:txBody>
          <a:bodyPr vert="eaVert" anchor="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93673" y="5956137"/>
            <a:ext cx="1328141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6A9A621E-107E-4158-86B4-3C29984983CE}" type="datetimeFigureOut">
              <a:rPr lang="tr-TR" smtClean="0"/>
              <a:t>7.09.2019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74923" y="5951811"/>
            <a:ext cx="7896279" cy="365125"/>
          </a:xfrm>
        </p:spPr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46615" y="5956137"/>
            <a:ext cx="1164195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161F7D07-EA0B-4775-8066-C3DBBE26E8FB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083443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440286" y="614407"/>
            <a:ext cx="11309338" cy="118929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1192" y="2180496"/>
            <a:ext cx="11029615" cy="3678303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9A621E-107E-4158-86B4-3C29984983CE}" type="datetimeFigureOut">
              <a:rPr lang="tr-TR" smtClean="0"/>
              <a:t>7.09.2019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558300" y="5956137"/>
            <a:ext cx="1052508" cy="365125"/>
          </a:xfrm>
        </p:spPr>
        <p:txBody>
          <a:bodyPr/>
          <a:lstStyle/>
          <a:p>
            <a:fld id="{161F7D07-EA0B-4775-8066-C3DBBE26E8FB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7232995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7817" y="5141974"/>
            <a:ext cx="11290860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3043910"/>
            <a:ext cx="11029615" cy="1497507"/>
          </a:xfrm>
        </p:spPr>
        <p:txBody>
          <a:bodyPr anchor="b">
            <a:normAutofit/>
          </a:bodyPr>
          <a:lstStyle>
            <a:lvl1pPr algn="l">
              <a:defRPr sz="3600" b="0" cap="all">
                <a:solidFill>
                  <a:schemeClr val="accent1"/>
                </a:solidFill>
              </a:defRPr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4541417"/>
            <a:ext cx="11029615" cy="600556"/>
          </a:xfrm>
        </p:spPr>
        <p:txBody>
          <a:bodyPr anchor="t">
            <a:normAutofit/>
          </a:bodyPr>
          <a:lstStyle>
            <a:lvl1pPr marL="0" indent="0" algn="l">
              <a:buNone/>
              <a:defRPr sz="1800" cap="all">
                <a:solidFill>
                  <a:schemeClr val="accent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6A9A621E-107E-4158-86B4-3C29984983CE}" type="datetimeFigureOut">
              <a:rPr lang="tr-TR" smtClean="0"/>
              <a:t>7.09.2019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161F7D07-EA0B-4775-8066-C3DBBE26E8FB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3250397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5982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81193" y="2228003"/>
            <a:ext cx="5422390" cy="3633047"/>
          </a:xfrm>
        </p:spPr>
        <p:txBody>
          <a:bodyPr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8417" y="2228003"/>
            <a:ext cx="5422392" cy="3633047"/>
          </a:xfrm>
        </p:spPr>
        <p:txBody>
          <a:bodyPr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9A621E-107E-4158-86B4-3C29984983CE}" type="datetimeFigureOut">
              <a:rPr lang="tr-TR" smtClean="0"/>
              <a:t>7.09.2019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1F7D07-EA0B-4775-8066-C3DBBE26E8FB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7839356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>
            <a:spLocks noChangeAspect="1"/>
          </p:cNvSpPr>
          <p:nvPr/>
        </p:nvSpPr>
        <p:spPr>
          <a:xfrm>
            <a:off x="445982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7219" y="2250892"/>
            <a:ext cx="5087075" cy="536005"/>
          </a:xfrm>
        </p:spPr>
        <p:txBody>
          <a:bodyPr anchor="b">
            <a:noAutofit/>
          </a:bodyPr>
          <a:lstStyle>
            <a:lvl1pPr marL="0" indent="0">
              <a:buNone/>
              <a:defRPr sz="22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1194" y="2926052"/>
            <a:ext cx="5393100" cy="2934999"/>
          </a:xfrm>
        </p:spPr>
        <p:txBody>
          <a:bodyPr anchor="t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23735" y="2250892"/>
            <a:ext cx="5087073" cy="553373"/>
          </a:xfrm>
        </p:spPr>
        <p:txBody>
          <a:bodyPr anchor="b">
            <a:noAutofit/>
          </a:bodyPr>
          <a:lstStyle>
            <a:lvl1pPr marL="0" indent="0">
              <a:buNone/>
              <a:defRPr sz="22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709" y="2926052"/>
            <a:ext cx="5393100" cy="2934999"/>
          </a:xfrm>
        </p:spPr>
        <p:txBody>
          <a:bodyPr anchor="t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9A621E-107E-4158-86B4-3C29984983CE}" type="datetimeFigureOut">
              <a:rPr lang="tr-TR" smtClean="0"/>
              <a:t>7.09.2019</a:t>
            </a:fld>
            <a:endParaRPr lang="tr-T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1F7D07-EA0B-4775-8066-C3DBBE26E8FB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1803782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440683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575894" y="729658"/>
            <a:ext cx="11029616" cy="988332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9A621E-107E-4158-86B4-3C29984983CE}" type="datetimeFigureOut">
              <a:rPr lang="tr-TR" smtClean="0"/>
              <a:t>7.09.2019</a:t>
            </a:fld>
            <a:endParaRPr lang="tr-T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1F7D07-EA0B-4775-8066-C3DBBE26E8FB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3690808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9A621E-107E-4158-86B4-3C29984983CE}" type="datetimeFigureOut">
              <a:rPr lang="tr-TR" smtClean="0"/>
              <a:t>7.09.2019</a:t>
            </a:fld>
            <a:endParaRPr lang="tr-T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1F7D07-EA0B-4775-8066-C3DBBE26E8FB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8600511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>
            <a:spLocks noChangeAspect="1"/>
          </p:cNvSpPr>
          <p:nvPr/>
        </p:nvSpPr>
        <p:spPr>
          <a:xfrm>
            <a:off x="447817" y="5141973"/>
            <a:ext cx="11298200" cy="1274702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5262296"/>
            <a:ext cx="4909445" cy="689514"/>
          </a:xfrm>
        </p:spPr>
        <p:txBody>
          <a:bodyPr anchor="ctr"/>
          <a:lstStyle>
            <a:lvl1pPr algn="l">
              <a:defRPr sz="2000" b="0"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7816" y="601200"/>
            <a:ext cx="11292840" cy="4204800"/>
          </a:xfrm>
        </p:spPr>
        <p:txBody>
          <a:bodyPr anchor="ctr">
            <a:normAutofit/>
          </a:bodyPr>
          <a:lstStyle>
            <a:lvl1pPr>
              <a:defRPr sz="2000">
                <a:solidFill>
                  <a:schemeClr val="tx2"/>
                </a:solidFill>
              </a:defRPr>
            </a:lvl1pPr>
            <a:lvl2pPr>
              <a:defRPr sz="1800">
                <a:solidFill>
                  <a:schemeClr val="tx2"/>
                </a:solidFill>
              </a:defRPr>
            </a:lvl2pPr>
            <a:lvl3pPr>
              <a:defRPr sz="1600">
                <a:solidFill>
                  <a:schemeClr val="tx2"/>
                </a:solidFill>
              </a:defRPr>
            </a:lvl3pPr>
            <a:lvl4pPr>
              <a:defRPr sz="1400">
                <a:solidFill>
                  <a:schemeClr val="tx2"/>
                </a:solidFill>
              </a:defRPr>
            </a:lvl4pPr>
            <a:lvl5pPr>
              <a:defRPr sz="1400">
                <a:solidFill>
                  <a:schemeClr val="tx2"/>
                </a:solidFill>
              </a:defRPr>
            </a:lvl5pPr>
            <a:lvl6pPr>
              <a:defRPr sz="1400">
                <a:solidFill>
                  <a:schemeClr val="tx2"/>
                </a:solidFill>
              </a:defRPr>
            </a:lvl6pPr>
            <a:lvl7pPr>
              <a:defRPr sz="1400">
                <a:solidFill>
                  <a:schemeClr val="tx2"/>
                </a:solidFill>
              </a:defRPr>
            </a:lvl7pPr>
            <a:lvl8pPr>
              <a:defRPr sz="1400">
                <a:solidFill>
                  <a:schemeClr val="tx2"/>
                </a:solidFill>
              </a:defRPr>
            </a:lvl8pPr>
            <a:lvl9pPr>
              <a:defRPr sz="1400">
                <a:solidFill>
                  <a:schemeClr val="tx2"/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40823" y="5262296"/>
            <a:ext cx="5869987" cy="689515"/>
          </a:xfrm>
        </p:spPr>
        <p:txBody>
          <a:bodyPr anchor="ctr">
            <a:normAutofit/>
          </a:bodyPr>
          <a:lstStyle>
            <a:lvl1pPr marL="0" indent="0" algn="r">
              <a:buNone/>
              <a:defRPr sz="1100">
                <a:solidFill>
                  <a:schemeClr val="bg1"/>
                </a:solidFill>
              </a:defRPr>
            </a:lvl1pPr>
            <a:lvl2pPr marL="457200" indent="0">
              <a:buNone/>
              <a:defRPr sz="11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6A9A621E-107E-4158-86B4-3C29984983CE}" type="datetimeFigureOut">
              <a:rPr lang="tr-TR" smtClean="0"/>
              <a:t>7.09.2019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161F7D07-EA0B-4775-8066-C3DBBE26E8FB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7689466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4693389"/>
            <a:ext cx="11029616" cy="566738"/>
          </a:xfrm>
        </p:spPr>
        <p:txBody>
          <a:bodyPr anchor="b">
            <a:normAutofit/>
          </a:bodyPr>
          <a:lstStyle>
            <a:lvl1pPr algn="l">
              <a:defRPr sz="2400" b="0">
                <a:solidFill>
                  <a:schemeClr val="accent1"/>
                </a:solidFill>
              </a:defRPr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47817" y="599725"/>
            <a:ext cx="11290859" cy="3557252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tr-TR" smtClean="0"/>
              <a:t>Resim eklemek için simgeyi tıklatın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81192" y="5260127"/>
            <a:ext cx="11029617" cy="598671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9A621E-107E-4158-86B4-3C29984983CE}" type="datetimeFigureOut">
              <a:rPr lang="tr-TR" smtClean="0"/>
              <a:t>7.09.2019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1F7D07-EA0B-4775-8066-C3DBBE26E8FB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577706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81192" y="705124"/>
            <a:ext cx="11029616" cy="118955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2336003"/>
            <a:ext cx="11029616" cy="352279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05951" y="5956137"/>
            <a:ext cx="28447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2"/>
                </a:solidFill>
              </a:defRPr>
            </a:lvl1pPr>
          </a:lstStyle>
          <a:p>
            <a:fld id="{6A9A621E-107E-4158-86B4-3C29984983CE}" type="datetimeFigureOut">
              <a:rPr lang="tr-TR" smtClean="0"/>
              <a:t>7.09.2019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81192" y="5951811"/>
            <a:ext cx="69172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cap="all">
                <a:solidFill>
                  <a:schemeClr val="accent2"/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58300" y="5956137"/>
            <a:ext cx="10525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2"/>
                </a:solidFill>
              </a:defRPr>
            </a:lvl1pPr>
          </a:lstStyle>
          <a:p>
            <a:fld id="{161F7D07-EA0B-4775-8066-C3DBBE26E8FB}" type="slidenum">
              <a:rPr lang="tr-TR" smtClean="0"/>
              <a:t>‹#›</a:t>
            </a:fld>
            <a:endParaRPr lang="tr-TR"/>
          </a:p>
        </p:txBody>
      </p:sp>
      <p:sp>
        <p:nvSpPr>
          <p:cNvPr id="9" name="Rectangle 8"/>
          <p:cNvSpPr/>
          <p:nvPr/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959670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7" r:id="rId1"/>
    <p:sldLayoutId id="2147483818" r:id="rId2"/>
    <p:sldLayoutId id="2147483819" r:id="rId3"/>
    <p:sldLayoutId id="2147483820" r:id="rId4"/>
    <p:sldLayoutId id="2147483821" r:id="rId5"/>
    <p:sldLayoutId id="2147483822" r:id="rId6"/>
    <p:sldLayoutId id="2147483823" r:id="rId7"/>
    <p:sldLayoutId id="2147483824" r:id="rId8"/>
    <p:sldLayoutId id="2147483825" r:id="rId9"/>
    <p:sldLayoutId id="2147483826" r:id="rId10"/>
    <p:sldLayoutId id="2147483827" r:id="rId11"/>
  </p:sldLayoutIdLst>
  <p:txStyles>
    <p:titleStyle>
      <a:lvl1pPr algn="l" defTabSz="457200" rtl="0" eaLnBrk="1" latinLnBrk="0" hangingPunct="1">
        <a:spcBef>
          <a:spcPct val="0"/>
        </a:spcBef>
        <a:buNone/>
        <a:defRPr sz="2800" b="0" kern="1200" cap="all">
          <a:solidFill>
            <a:schemeClr val="bg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06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800" kern="1200">
          <a:solidFill>
            <a:schemeClr val="tx2"/>
          </a:solidFill>
          <a:latin typeface="+mn-lt"/>
          <a:ea typeface="+mn-ea"/>
          <a:cs typeface="+mn-cs"/>
        </a:defRPr>
      </a:lvl1pPr>
      <a:lvl2pPr marL="630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600" kern="1200">
          <a:solidFill>
            <a:schemeClr val="tx2"/>
          </a:solidFill>
          <a:latin typeface="+mn-lt"/>
          <a:ea typeface="+mn-ea"/>
          <a:cs typeface="+mn-cs"/>
        </a:defRPr>
      </a:lvl2pPr>
      <a:lvl3pPr marL="90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400" kern="1200">
          <a:solidFill>
            <a:schemeClr val="tx2"/>
          </a:solidFill>
          <a:latin typeface="+mn-lt"/>
          <a:ea typeface="+mn-ea"/>
          <a:cs typeface="+mn-cs"/>
        </a:defRPr>
      </a:lvl3pPr>
      <a:lvl4pPr marL="124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4pPr>
      <a:lvl5pPr marL="160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5pPr>
      <a:lvl6pPr marL="19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6pPr>
      <a:lvl7pPr marL="2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25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8pPr>
      <a:lvl9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slideLayout" Target="../slideLayouts/slideLayout7.xml"/><Relationship Id="rId1" Type="http://schemas.openxmlformats.org/officeDocument/2006/relationships/video" Target="https://www.youtube.com/embed/8sHZiPjkZMY" TargetMode="Externa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slideLayout" Target="../slideLayouts/slideLayout7.xml"/><Relationship Id="rId1" Type="http://schemas.openxmlformats.org/officeDocument/2006/relationships/video" Target="https://www.youtube.com/embed/9_GPjRD1WVE" TargetMode="Externa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17781" y="1542262"/>
            <a:ext cx="4234729" cy="38497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12285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dörtgen 1"/>
          <p:cNvSpPr/>
          <p:nvPr/>
        </p:nvSpPr>
        <p:spPr>
          <a:xfrm>
            <a:off x="3672612" y="3244334"/>
            <a:ext cx="484677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dirty="0"/>
              <a:t>https://www.youtube.com/watch?v=8sHZiPjkZMY</a:t>
            </a:r>
          </a:p>
        </p:txBody>
      </p:sp>
      <p:pic>
        <p:nvPicPr>
          <p:cNvPr id="3" name="8sHZiPjkZMY"/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32298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uvarlatılmış Çapraz Köşeli Dikdörtgen 1"/>
          <p:cNvSpPr/>
          <p:nvPr/>
        </p:nvSpPr>
        <p:spPr>
          <a:xfrm>
            <a:off x="233361" y="1600200"/>
            <a:ext cx="5767389" cy="4929188"/>
          </a:xfrm>
          <a:prstGeom prst="round2Diag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4400" dirty="0" smtClean="0"/>
              <a:t>Mekkeliler haftalarca şehri kuşatırlar, karşılıklı bazı çatışmalar olur ancak hendeği aşamazlar.</a:t>
            </a:r>
            <a:endParaRPr lang="tr-TR" sz="4400" dirty="0"/>
          </a:p>
        </p:txBody>
      </p:sp>
      <p:sp>
        <p:nvSpPr>
          <p:cNvPr id="3" name="Yuvarlatılmış Dikdörtgen 2"/>
          <p:cNvSpPr/>
          <p:nvPr/>
        </p:nvSpPr>
        <p:spPr>
          <a:xfrm>
            <a:off x="233361" y="280986"/>
            <a:ext cx="11796714" cy="90487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3600" dirty="0" smtClean="0"/>
              <a:t>Hendek Savaşı’nın Sonuçlar</a:t>
            </a:r>
            <a:endParaRPr lang="tr-TR" sz="3600" dirty="0"/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3638" y="1600200"/>
            <a:ext cx="5786437" cy="49291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51017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uvarlatılmış Çapraz Köşeli Dikdörtgen 1"/>
          <p:cNvSpPr/>
          <p:nvPr/>
        </p:nvSpPr>
        <p:spPr>
          <a:xfrm>
            <a:off x="233361" y="1600200"/>
            <a:ext cx="5767389" cy="4929188"/>
          </a:xfrm>
          <a:prstGeom prst="round2Diag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4000" dirty="0" smtClean="0"/>
              <a:t>Kuşatma büyük bir fırtınanın Mekke ordusunu zor duruma düşürmesi ile biter ve müşrikler Mekke’ye dönmek zorunda kalır.</a:t>
            </a:r>
            <a:endParaRPr lang="tr-TR" sz="4000" dirty="0"/>
          </a:p>
        </p:txBody>
      </p:sp>
      <p:sp>
        <p:nvSpPr>
          <p:cNvPr id="3" name="Yuvarlatılmış Dikdörtgen 2"/>
          <p:cNvSpPr/>
          <p:nvPr/>
        </p:nvSpPr>
        <p:spPr>
          <a:xfrm>
            <a:off x="233361" y="280986"/>
            <a:ext cx="11796714" cy="90487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3600" dirty="0"/>
              <a:t>Hendek Savaşı’nın Sonuçlar</a:t>
            </a:r>
          </a:p>
        </p:txBody>
      </p:sp>
      <p:pic>
        <p:nvPicPr>
          <p:cNvPr id="5" name="Resim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5075" y="1600200"/>
            <a:ext cx="5715000" cy="49291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09961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uvarlatılmış Çapraz Köşeli Dikdörtgen 1"/>
          <p:cNvSpPr/>
          <p:nvPr/>
        </p:nvSpPr>
        <p:spPr>
          <a:xfrm>
            <a:off x="233361" y="1600200"/>
            <a:ext cx="5767389" cy="4929188"/>
          </a:xfrm>
          <a:prstGeom prst="round2Diag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800" dirty="0"/>
              <a:t>Küfrün bütün çeşitleri bir-iki gün içerisinde savuşur, Medine çevresini </a:t>
            </a:r>
            <a:r>
              <a:rPr lang="tr-TR" sz="2800" dirty="0" smtClean="0"/>
              <a:t>terk eder</a:t>
            </a:r>
            <a:r>
              <a:rPr lang="tr-TR" sz="2800" dirty="0"/>
              <a:t>. Savaş toplam yirmi üç gün sürmüştür: “ALLAH, o kâfirleri elleri boş olarak, kin ve öfkeleriyle geri çevirdi. ALLAH(</a:t>
            </a:r>
            <a:r>
              <a:rPr lang="tr-TR" sz="2800" dirty="0" err="1"/>
              <a:t>ın</a:t>
            </a:r>
            <a:r>
              <a:rPr lang="tr-TR" sz="2800" dirty="0"/>
              <a:t> yardımı) savaşta </a:t>
            </a:r>
            <a:r>
              <a:rPr lang="tr-TR" sz="2800" dirty="0" err="1"/>
              <a:t>Mü’minlere</a:t>
            </a:r>
            <a:r>
              <a:rPr lang="tr-TR" sz="2800" dirty="0"/>
              <a:t> yetti. ALLAH, Kavi’dir, Aziz’dir (kuvveti sonsuz, her şeye üstün).” </a:t>
            </a:r>
            <a:r>
              <a:rPr lang="tr-TR" sz="1600" dirty="0"/>
              <a:t>(33/Ahzab:25)</a:t>
            </a:r>
          </a:p>
        </p:txBody>
      </p:sp>
      <p:sp>
        <p:nvSpPr>
          <p:cNvPr id="3" name="Yuvarlatılmış Dikdörtgen 2"/>
          <p:cNvSpPr/>
          <p:nvPr/>
        </p:nvSpPr>
        <p:spPr>
          <a:xfrm>
            <a:off x="233361" y="280986"/>
            <a:ext cx="11796714" cy="90487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3600" dirty="0"/>
              <a:t>Hendek Savaşı’nın Sonuçlar</a:t>
            </a:r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7913" y="1600200"/>
            <a:ext cx="5872162" cy="49291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63454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uvarlatılmış Çapraz Köşeli Dikdörtgen 1"/>
          <p:cNvSpPr/>
          <p:nvPr/>
        </p:nvSpPr>
        <p:spPr>
          <a:xfrm>
            <a:off x="233361" y="1600200"/>
            <a:ext cx="5767389" cy="4929188"/>
          </a:xfrm>
          <a:prstGeom prst="round2Diag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indent="-457200" algn="ctr">
              <a:buFontTx/>
              <a:buChar char="-"/>
            </a:pPr>
            <a:r>
              <a:rPr lang="tr-TR" sz="3600" dirty="0" smtClean="0">
                <a:solidFill>
                  <a:schemeClr val="bg1"/>
                </a:solidFill>
                <a:latin typeface="+mj-lt"/>
              </a:rPr>
              <a:t>Mekkelilerin</a:t>
            </a:r>
            <a:r>
              <a:rPr lang="tr-TR" sz="3600" dirty="0">
                <a:solidFill>
                  <a:schemeClr val="bg1"/>
                </a:solidFill>
                <a:latin typeface="+mj-lt"/>
              </a:rPr>
              <a:t>, Müslümanlar üzerine yaptığı son sefer </a:t>
            </a:r>
            <a:r>
              <a:rPr lang="tr-TR" sz="3600" dirty="0" smtClean="0">
                <a:solidFill>
                  <a:schemeClr val="bg1"/>
                </a:solidFill>
                <a:latin typeface="+mj-lt"/>
              </a:rPr>
              <a:t>olmuştur.</a:t>
            </a:r>
          </a:p>
          <a:p>
            <a:pPr marL="457200" indent="-457200" algn="ctr">
              <a:buFontTx/>
              <a:buChar char="-"/>
            </a:pPr>
            <a:r>
              <a:rPr lang="tr-TR" sz="3600" dirty="0" smtClean="0">
                <a:solidFill>
                  <a:schemeClr val="bg1"/>
                </a:solidFill>
                <a:latin typeface="+mj-lt"/>
              </a:rPr>
              <a:t>Bu </a:t>
            </a:r>
            <a:r>
              <a:rPr lang="tr-TR" sz="3600" dirty="0">
                <a:solidFill>
                  <a:schemeClr val="bg1"/>
                </a:solidFill>
                <a:latin typeface="+mj-lt"/>
              </a:rPr>
              <a:t>savaştan sonra Müslümanlar taarruza geçerken, Mekkeliler savunmaya çekilmişlerdir.</a:t>
            </a:r>
            <a:endParaRPr lang="tr-TR" sz="32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3" name="Yuvarlatılmış Dikdörtgen 2"/>
          <p:cNvSpPr/>
          <p:nvPr/>
        </p:nvSpPr>
        <p:spPr>
          <a:xfrm>
            <a:off x="233361" y="280986"/>
            <a:ext cx="11796714" cy="90487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3600" dirty="0"/>
              <a:t>Hendek Savaşı’nın Sonuçlar</a:t>
            </a:r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3625" y="1600200"/>
            <a:ext cx="5886450" cy="49291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23739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Köşeleri Yuvarlanmış Dikdörtgen Belirtme Çizgisi 2"/>
          <p:cNvSpPr/>
          <p:nvPr/>
        </p:nvSpPr>
        <p:spPr>
          <a:xfrm>
            <a:off x="2528888" y="1800225"/>
            <a:ext cx="7443787" cy="3614738"/>
          </a:xfrm>
          <a:prstGeom prst="wedgeRoundRect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6000" dirty="0" smtClean="0"/>
              <a:t>Hendeği bir de Dursun Ali Erzincanlıdan dinleyelim…</a:t>
            </a:r>
            <a:endParaRPr lang="tr-TR" sz="6000" dirty="0"/>
          </a:p>
        </p:txBody>
      </p:sp>
    </p:spTree>
    <p:extLst>
      <p:ext uri="{BB962C8B-B14F-4D97-AF65-F5344CB8AC3E}">
        <p14:creationId xmlns:p14="http://schemas.microsoft.com/office/powerpoint/2010/main" val="15190793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dörtgen 1"/>
          <p:cNvSpPr/>
          <p:nvPr/>
        </p:nvSpPr>
        <p:spPr>
          <a:xfrm>
            <a:off x="3579638" y="3244334"/>
            <a:ext cx="503272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dirty="0"/>
              <a:t>https://www.youtube.com/watch?v=9_GPjRD1WVE</a:t>
            </a:r>
          </a:p>
        </p:txBody>
      </p:sp>
      <p:pic>
        <p:nvPicPr>
          <p:cNvPr id="3" name="9_GPjRD1WVE"/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1625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etin kutusu 1"/>
          <p:cNvSpPr txBox="1"/>
          <p:nvPr/>
        </p:nvSpPr>
        <p:spPr>
          <a:xfrm>
            <a:off x="528637" y="2414589"/>
            <a:ext cx="10868681" cy="923330"/>
          </a:xfrm>
          <a:prstGeom prst="rect">
            <a:avLst/>
          </a:prstGeom>
          <a:ln>
            <a:solidFill>
              <a:schemeClr val="accent2"/>
            </a:solidFill>
          </a:ln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tr-TR" sz="54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Kutlu yolculuk devam edecek…</a:t>
            </a:r>
            <a:endParaRPr lang="tr-TR" sz="540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2832804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65686" y="1801227"/>
            <a:ext cx="9260627" cy="325554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2580392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>
          <a:xfrm>
            <a:off x="0" y="1123517"/>
            <a:ext cx="12192000" cy="1295293"/>
          </a:xfrm>
        </p:spPr>
        <p:txBody>
          <a:bodyPr>
            <a:noAutofit/>
          </a:bodyPr>
          <a:lstStyle/>
          <a:p>
            <a:pPr algn="ctr"/>
            <a:r>
              <a:rPr lang="tr-TR" sz="9600" cap="none" dirty="0" smtClean="0">
                <a:ln w="0"/>
                <a:solidFill>
                  <a:schemeClr val="accent2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HENDEK SAVAŞI (627)</a:t>
            </a:r>
            <a:endParaRPr lang="tr-TR" sz="9600" cap="none" dirty="0">
              <a:ln w="0"/>
              <a:solidFill>
                <a:schemeClr val="accent2">
                  <a:lumMod val="50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714147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Yuvarlatılmış Dikdörtgen 4"/>
          <p:cNvSpPr/>
          <p:nvPr/>
        </p:nvSpPr>
        <p:spPr>
          <a:xfrm>
            <a:off x="104774" y="109537"/>
            <a:ext cx="11958639" cy="69056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3600" dirty="0" smtClean="0"/>
              <a:t>Hendek Savaşı (627)</a:t>
            </a:r>
            <a:endParaRPr lang="tr-TR" sz="3600" dirty="0"/>
          </a:p>
        </p:txBody>
      </p:sp>
      <p:graphicFrame>
        <p:nvGraphicFramePr>
          <p:cNvPr id="3" name="Diyagram 2"/>
          <p:cNvGraphicFramePr/>
          <p:nvPr>
            <p:extLst>
              <p:ext uri="{D42A27DB-BD31-4B8C-83A1-F6EECF244321}">
                <p14:modId xmlns:p14="http://schemas.microsoft.com/office/powerpoint/2010/main" val="2240951222"/>
              </p:ext>
            </p:extLst>
          </p:nvPr>
        </p:nvGraphicFramePr>
        <p:xfrm>
          <a:off x="0" y="800100"/>
          <a:ext cx="12192000" cy="60579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8101154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2E8939A5-1414-444B-AA0F-548837B167E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graphicEl>
                                              <a:dgm id="{2E8939A5-1414-444B-AA0F-548837B167E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graphicEl>
                                              <a:dgm id="{2E8939A5-1414-444B-AA0F-548837B167E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graphicEl>
                                              <a:dgm id="{2E8939A5-1414-444B-AA0F-548837B167E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CD2DFCF5-94F5-4C6B-813C-5C35819473C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graphicEl>
                                              <a:dgm id="{CD2DFCF5-94F5-4C6B-813C-5C35819473C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graphicEl>
                                              <a:dgm id="{CD2DFCF5-94F5-4C6B-813C-5C35819473C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graphicEl>
                                              <a:dgm id="{CD2DFCF5-94F5-4C6B-813C-5C35819473C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434A7048-201A-4F72-B33D-49DA1233501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graphicEl>
                                              <a:dgm id="{434A7048-201A-4F72-B33D-49DA1233501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graphicEl>
                                              <a:dgm id="{434A7048-201A-4F72-B33D-49DA1233501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graphicEl>
                                              <a:dgm id="{434A7048-201A-4F72-B33D-49DA1233501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C1D23F4B-9154-4552-A23E-8D49470508F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graphicEl>
                                              <a:dgm id="{C1D23F4B-9154-4552-A23E-8D49470508F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graphicEl>
                                              <a:dgm id="{C1D23F4B-9154-4552-A23E-8D49470508F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graphicEl>
                                              <a:dgm id="{C1D23F4B-9154-4552-A23E-8D49470508F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Graphic spid="3" grpId="0">
        <p:bldSub>
          <a:bldDgm bld="one"/>
        </p:bldSub>
      </p:bldGraphic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şağı Şerit 1"/>
          <p:cNvSpPr/>
          <p:nvPr/>
        </p:nvSpPr>
        <p:spPr>
          <a:xfrm>
            <a:off x="914400" y="1357745"/>
            <a:ext cx="10280073" cy="4765964"/>
          </a:xfrm>
          <a:prstGeom prst="ribb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6000" dirty="0" smtClean="0"/>
              <a:t>Tahammül ötesi bir meşakkat ve Çile üstüne çile</a:t>
            </a:r>
            <a:endParaRPr lang="tr-TR" sz="6000" dirty="0"/>
          </a:p>
        </p:txBody>
      </p:sp>
    </p:spTree>
    <p:extLst>
      <p:ext uri="{BB962C8B-B14F-4D97-AF65-F5344CB8AC3E}">
        <p14:creationId xmlns:p14="http://schemas.microsoft.com/office/powerpoint/2010/main" val="28226817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uvarlatılmış Çapraz Köşeli Dikdörtgen 1"/>
          <p:cNvSpPr/>
          <p:nvPr/>
        </p:nvSpPr>
        <p:spPr>
          <a:xfrm>
            <a:off x="233361" y="1457325"/>
            <a:ext cx="5767389" cy="5172075"/>
          </a:xfrm>
          <a:prstGeom prst="round2Diag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3600" dirty="0" smtClean="0"/>
              <a:t>Mekkeli müşrikler İslâm’ı ve Müslümanları yok etmek niyetiyle Arabistan’ın en seçkin savaşçılarından oluşan on bin kişilik bir ordu hazırlayıp Medine'ye hareket ettiler.   </a:t>
            </a:r>
            <a:endParaRPr lang="tr-TR" sz="3600" dirty="0"/>
          </a:p>
        </p:txBody>
      </p:sp>
      <p:sp>
        <p:nvSpPr>
          <p:cNvPr id="3" name="Yuvarlatılmış Dikdörtgen 2"/>
          <p:cNvSpPr/>
          <p:nvPr/>
        </p:nvSpPr>
        <p:spPr>
          <a:xfrm>
            <a:off x="233361" y="280986"/>
            <a:ext cx="11796714" cy="90487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3600" dirty="0" smtClean="0"/>
              <a:t>Hendek Savaşı (627)</a:t>
            </a:r>
            <a:endParaRPr lang="tr-TR" sz="3600" dirty="0"/>
          </a:p>
        </p:txBody>
      </p:sp>
      <p:pic>
        <p:nvPicPr>
          <p:cNvPr id="5" name="Resim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2238" y="1457325"/>
            <a:ext cx="5557837" cy="5038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08511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uvarlatılmış Çapraz Köşeli Dikdörtgen 1"/>
          <p:cNvSpPr/>
          <p:nvPr/>
        </p:nvSpPr>
        <p:spPr>
          <a:xfrm>
            <a:off x="233361" y="1457325"/>
            <a:ext cx="5767389" cy="5172075"/>
          </a:xfrm>
          <a:prstGeom prst="round2Diag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4000" dirty="0" smtClean="0"/>
              <a:t>Hz. Muhammed saldırı haberini alınca </a:t>
            </a:r>
            <a:r>
              <a:rPr lang="tr-TR" sz="4000" dirty="0" err="1" smtClean="0"/>
              <a:t>ashab</a:t>
            </a:r>
            <a:r>
              <a:rPr lang="tr-TR" sz="4000" dirty="0" smtClean="0"/>
              <a:t> ile bir danışma toplantısı yapar ve şehri nasıl savunmak gerektiği konusunda fikirlerine başvurur.</a:t>
            </a:r>
            <a:endParaRPr lang="tr-TR" sz="4000" dirty="0"/>
          </a:p>
        </p:txBody>
      </p:sp>
      <p:sp>
        <p:nvSpPr>
          <p:cNvPr id="3" name="Yuvarlatılmış Dikdörtgen 2"/>
          <p:cNvSpPr/>
          <p:nvPr/>
        </p:nvSpPr>
        <p:spPr>
          <a:xfrm>
            <a:off x="233361" y="280986"/>
            <a:ext cx="11796714" cy="90487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3600" dirty="0" smtClean="0"/>
              <a:t>Hendek Savaşı (627)</a:t>
            </a:r>
            <a:endParaRPr lang="tr-TR" sz="3600" dirty="0"/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9027" y="1457324"/>
            <a:ext cx="5861048" cy="5172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88295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uvarlatılmış Çapraz Köşeli Dikdörtgen 1"/>
          <p:cNvSpPr/>
          <p:nvPr/>
        </p:nvSpPr>
        <p:spPr>
          <a:xfrm>
            <a:off x="233361" y="1600200"/>
            <a:ext cx="5767389" cy="4929188"/>
          </a:xfrm>
          <a:prstGeom prst="round2Diag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4800" dirty="0"/>
              <a:t>Selman-ı </a:t>
            </a:r>
            <a:r>
              <a:rPr lang="tr-TR" sz="4800" dirty="0" smtClean="0"/>
              <a:t>Farisî’nin </a:t>
            </a:r>
            <a:r>
              <a:rPr lang="tr-TR" sz="4800" dirty="0"/>
              <a:t>önerisi kabul edilir ve şehri </a:t>
            </a:r>
            <a:r>
              <a:rPr lang="tr-TR" sz="4800" dirty="0" smtClean="0"/>
              <a:t>korumak çevresine </a:t>
            </a:r>
            <a:r>
              <a:rPr lang="tr-TR" sz="4800" dirty="0"/>
              <a:t>hendek </a:t>
            </a:r>
            <a:r>
              <a:rPr lang="tr-TR" sz="4800" dirty="0" smtClean="0"/>
              <a:t>kazılır.</a:t>
            </a:r>
            <a:endParaRPr lang="tr-TR" sz="4800" dirty="0"/>
          </a:p>
        </p:txBody>
      </p:sp>
      <p:sp>
        <p:nvSpPr>
          <p:cNvPr id="3" name="Yuvarlatılmış Dikdörtgen 2"/>
          <p:cNvSpPr/>
          <p:nvPr/>
        </p:nvSpPr>
        <p:spPr>
          <a:xfrm>
            <a:off x="233361" y="280986"/>
            <a:ext cx="11796714" cy="90487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3600" dirty="0" smtClean="0"/>
              <a:t>Hendek/</a:t>
            </a:r>
            <a:r>
              <a:rPr lang="tr-TR" sz="3600" dirty="0" err="1" smtClean="0"/>
              <a:t>Ahzab</a:t>
            </a:r>
            <a:r>
              <a:rPr lang="tr-TR" sz="3600" dirty="0" smtClean="0"/>
              <a:t> Savaşı (627)</a:t>
            </a:r>
            <a:endParaRPr lang="tr-TR" sz="3600" dirty="0"/>
          </a:p>
        </p:txBody>
      </p:sp>
      <p:pic>
        <p:nvPicPr>
          <p:cNvPr id="6" name="Resim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29"/>
          <a:stretch/>
        </p:blipFill>
        <p:spPr>
          <a:xfrm>
            <a:off x="6415088" y="1600200"/>
            <a:ext cx="5572125" cy="49291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19471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81457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si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90721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Kar Payı">
  <a:themeElements>
    <a:clrScheme name="Kar Payı">
      <a:dk1>
        <a:sysClr val="windowText" lastClr="000000"/>
      </a:dk1>
      <a:lt1>
        <a:sysClr val="window" lastClr="FFFFFF"/>
      </a:lt1>
      <a:dk2>
        <a:srgbClr val="3D3D3D"/>
      </a:dk2>
      <a:lt2>
        <a:srgbClr val="EBEBEB"/>
      </a:lt2>
      <a:accent1>
        <a:srgbClr val="4D1434"/>
      </a:accent1>
      <a:accent2>
        <a:srgbClr val="903163"/>
      </a:accent2>
      <a:accent3>
        <a:srgbClr val="B2324B"/>
      </a:accent3>
      <a:accent4>
        <a:srgbClr val="969FA7"/>
      </a:accent4>
      <a:accent5>
        <a:srgbClr val="66B1CE"/>
      </a:accent5>
      <a:accent6>
        <a:srgbClr val="40619D"/>
      </a:accent6>
      <a:hlink>
        <a:srgbClr val="828282"/>
      </a:hlink>
      <a:folHlink>
        <a:srgbClr val="A5A5A5"/>
      </a:folHlink>
    </a:clrScheme>
    <a:fontScheme name="Kar Payı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Kar Payı">
      <a:fillStyleLst>
        <a:solidFill>
          <a:schemeClr val="phClr"/>
        </a:solidFill>
        <a:gradFill rotWithShape="1">
          <a:gsLst>
            <a:gs pos="0">
              <a:schemeClr val="phClr">
                <a:tint val="68000"/>
                <a:alpha val="90000"/>
                <a:lumMod val="100000"/>
              </a:schemeClr>
            </a:gs>
            <a:gs pos="100000">
              <a:schemeClr val="phClr">
                <a:tint val="90000"/>
                <a:lumMod val="9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lumMod val="110000"/>
              </a:schemeClr>
            </a:gs>
            <a:gs pos="84000">
              <a:schemeClr val="phClr">
                <a:shade val="90000"/>
                <a:lumMod val="88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>
              <a:lumMod val="90000"/>
            </a:schemeClr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55000"/>
              </a:srgbClr>
            </a:outerShdw>
          </a:effectLst>
        </a:effectStyle>
        <a:effectStyle>
          <a:effectLst>
            <a:outerShdw blurRad="88900" dist="38100" dir="504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88000">
              <a:schemeClr val="phClr">
                <a:shade val="94000"/>
                <a:satMod val="110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8000"/>
                <a:satMod val="110000"/>
                <a:lumMod val="8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ividend" id="{9697A71B-4AB7-4A1A-BD5B-BB2D22835B57}" vid="{C21699FF-00E4-43C8-BBCC-D7E5536C3717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TM03457464[[fn=Bölünen]]</Template>
  <TotalTime>3260</TotalTime>
  <Words>239</Words>
  <Application>Microsoft Office PowerPoint</Application>
  <PresentationFormat>Geniş ekran</PresentationFormat>
  <Paragraphs>26</Paragraphs>
  <Slides>18</Slides>
  <Notes>0</Notes>
  <HiddenSlides>1</HiddenSlides>
  <MMClips>2</MMClips>
  <ScaleCrop>false</ScaleCrop>
  <HeadingPairs>
    <vt:vector size="6" baseType="variant">
      <vt:variant>
        <vt:lpstr>Kullanılan Yazı Tipleri</vt:lpstr>
      </vt:variant>
      <vt:variant>
        <vt:i4>2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18</vt:i4>
      </vt:variant>
    </vt:vector>
  </HeadingPairs>
  <TitlesOfParts>
    <vt:vector size="21" baseType="lpstr">
      <vt:lpstr>Gill Sans MT</vt:lpstr>
      <vt:lpstr>Wingdings 2</vt:lpstr>
      <vt:lpstr>Kar Payı</vt:lpstr>
      <vt:lpstr>PowerPoint Sunusu</vt:lpstr>
      <vt:lpstr>HENDEK SAVAŞI (627)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</vt:vector>
  </TitlesOfParts>
  <Company>SilentAll Team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Sunusu</dc:title>
  <dc:creator>Nurullah Yalçın</dc:creator>
  <cp:lastModifiedBy>Nurullah Yalçın</cp:lastModifiedBy>
  <cp:revision>233</cp:revision>
  <dcterms:created xsi:type="dcterms:W3CDTF">2015-06-14T13:49:11Z</dcterms:created>
  <dcterms:modified xsi:type="dcterms:W3CDTF">2019-09-06T22:49:32Z</dcterms:modified>
</cp:coreProperties>
</file>