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73" r:id="rId2"/>
    <p:sldId id="451" r:id="rId3"/>
    <p:sldId id="454" r:id="rId4"/>
    <p:sldId id="452" r:id="rId5"/>
    <p:sldId id="453" r:id="rId6"/>
    <p:sldId id="421" r:id="rId7"/>
    <p:sldId id="442" r:id="rId8"/>
    <p:sldId id="443" r:id="rId9"/>
    <p:sldId id="457" r:id="rId10"/>
    <p:sldId id="444" r:id="rId11"/>
    <p:sldId id="445" r:id="rId12"/>
    <p:sldId id="446" r:id="rId13"/>
    <p:sldId id="447" r:id="rId14"/>
    <p:sldId id="448" r:id="rId15"/>
    <p:sldId id="455" r:id="rId16"/>
    <p:sldId id="437" r:id="rId17"/>
    <p:sldId id="456" r:id="rId18"/>
    <p:sldId id="276" r:id="rId19"/>
    <p:sldId id="450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2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434" autoAdjust="0"/>
  </p:normalViewPr>
  <p:slideViewPr>
    <p:cSldViewPr snapToGrid="0">
      <p:cViewPr varScale="1">
        <p:scale>
          <a:sx n="81" d="100"/>
          <a:sy n="81" d="100"/>
        </p:scale>
        <p:origin x="6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8-04T18:56:20.988" idx="2">
    <p:pos x="10" y="10"/>
    <p:text>Burası şayet vakit kalırsa seyrettirilebilir. Yoksa elzem değildir,</p:text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3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2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0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0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5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94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7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19.04.2021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9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zmaDaVKfvQ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1-1bukP9M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74952" y="1705409"/>
            <a:ext cx="10958512" cy="1295293"/>
          </a:xfrm>
        </p:spPr>
        <p:txBody>
          <a:bodyPr>
            <a:noAutofit/>
          </a:bodyPr>
          <a:lstStyle/>
          <a:p>
            <a:pPr algn="ctr"/>
            <a:r>
              <a:rPr lang="tr-TR" sz="80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MÛTE SAVAŞI VE MEKKE’NİN FETHİ</a:t>
            </a:r>
          </a:p>
        </p:txBody>
      </p:sp>
    </p:spTree>
    <p:extLst>
      <p:ext uri="{BB962C8B-B14F-4D97-AF65-F5344CB8AC3E}">
        <p14:creationId xmlns:p14="http://schemas.microsoft.com/office/powerpoint/2010/main" val="47141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233361" y="1457326"/>
            <a:ext cx="5267327" cy="11287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Kabe putlardan temizlendi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233361" y="280986"/>
            <a:ext cx="11768139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Mekke’nin Fethi (630</a:t>
            </a:r>
            <a:r>
              <a:rPr lang="tr-TR" sz="2800" dirty="0"/>
              <a:t>)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0" y="2857501"/>
            <a:ext cx="5267327" cy="3700462"/>
          </a:xfrm>
          <a:prstGeom prst="rect">
            <a:avLst/>
          </a:prstGeom>
        </p:spPr>
      </p:pic>
      <p:sp>
        <p:nvSpPr>
          <p:cNvPr id="7" name="Yuvarlatılmış Çapraz Köşeli Dikdörtgen 6"/>
          <p:cNvSpPr/>
          <p:nvPr/>
        </p:nvSpPr>
        <p:spPr>
          <a:xfrm>
            <a:off x="6734173" y="1457326"/>
            <a:ext cx="5267327" cy="11287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Bilal-i Habeşi Kabe’nin duvarının üstünde ezan okudu.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15"/>
          <a:stretch/>
        </p:blipFill>
        <p:spPr>
          <a:xfrm>
            <a:off x="6734173" y="2824163"/>
            <a:ext cx="5267327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0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233361" y="1457325"/>
            <a:ext cx="5267327" cy="510063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Peygamberimiz, kendisini baskı ve işkencelerle Mekke’den çıkaran müşriklere karşı Mekke’nin fethi sırasında kin ve nefretle hareket etmedi, intikam duygusu beslemedi.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233361" y="280986"/>
            <a:ext cx="11768139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Kutlu Fetih ve Efendimizin rahmeti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92" y="1457325"/>
            <a:ext cx="6424708" cy="51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0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233361" y="1457325"/>
            <a:ext cx="5510214" cy="510063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Peygamber efendimizin merhametli tutumu bazı Mekkelileri çok etkiledi ve Müslüman olmalarını sağladı.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233361" y="280986"/>
            <a:ext cx="11768139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Kutlu Fetih ve Efendimizin rahmeti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8" b="15774"/>
          <a:stretch/>
        </p:blipFill>
        <p:spPr>
          <a:xfrm>
            <a:off x="5957888" y="1457325"/>
            <a:ext cx="6043612" cy="51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95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71475" y="138111"/>
            <a:ext cx="11544300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Kutlu Fethi müjdeleyen sure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" t="6427" r="2792" b="6812"/>
          <a:stretch/>
        </p:blipFill>
        <p:spPr>
          <a:xfrm>
            <a:off x="371475" y="1228725"/>
            <a:ext cx="11544299" cy="3214687"/>
          </a:xfrm>
          <a:prstGeom prst="rect">
            <a:avLst/>
          </a:prstGeom>
        </p:spPr>
      </p:pic>
      <p:sp>
        <p:nvSpPr>
          <p:cNvPr id="8" name="Dikdörtgen 7"/>
          <p:cNvSpPr/>
          <p:nvPr/>
        </p:nvSpPr>
        <p:spPr>
          <a:xfrm>
            <a:off x="371475" y="4629149"/>
            <a:ext cx="11544299" cy="2092881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600" dirty="0" err="1"/>
              <a:t>Rahmân</a:t>
            </a:r>
            <a:r>
              <a:rPr lang="tr-TR" sz="2600" dirty="0"/>
              <a:t> ve Rahîm Allah'ın ismiyle.</a:t>
            </a:r>
          </a:p>
          <a:p>
            <a:r>
              <a:rPr lang="tr-TR" sz="2600" dirty="0"/>
              <a:t>1- Allah'ın yardımı ve fetih geldiğinde,</a:t>
            </a:r>
          </a:p>
          <a:p>
            <a:r>
              <a:rPr lang="tr-TR" sz="2600" dirty="0"/>
              <a:t>2- İnsanları bölük, bölük Allah'ın dinine girerlerken gördüğünde.</a:t>
            </a:r>
          </a:p>
          <a:p>
            <a:r>
              <a:rPr lang="tr-TR" sz="2600" dirty="0"/>
              <a:t>3- Artık Rabbini </a:t>
            </a:r>
            <a:r>
              <a:rPr lang="tr-TR" sz="2600" dirty="0" err="1"/>
              <a:t>hamd</a:t>
            </a:r>
            <a:r>
              <a:rPr lang="tr-TR" sz="2600" dirty="0"/>
              <a:t> ile </a:t>
            </a:r>
            <a:r>
              <a:rPr lang="tr-TR" sz="2600" dirty="0" err="1"/>
              <a:t>tesbih</a:t>
            </a:r>
            <a:r>
              <a:rPr lang="tr-TR" sz="2600" dirty="0"/>
              <a:t> et ve bağışlamasını dile! Muhakkak ki, O, çok bağışlayandır!</a:t>
            </a:r>
          </a:p>
        </p:txBody>
      </p:sp>
    </p:spTree>
    <p:extLst>
      <p:ext uri="{BB962C8B-B14F-4D97-AF65-F5344CB8AC3E}">
        <p14:creationId xmlns:p14="http://schemas.microsoft.com/office/powerpoint/2010/main" val="378136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asr Suresi Kabe imamı Dinl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23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8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21316" y="3244334"/>
            <a:ext cx="4949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https://www.youtube.com/watch?v=VzmaDaVKfvQ</a:t>
            </a:r>
          </a:p>
        </p:txBody>
      </p:sp>
      <p:pic>
        <p:nvPicPr>
          <p:cNvPr id="3" name="VzmaDaVKfv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07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öşeleri Yuvarlanmış Dikdörtgen Belirtme Çizgisi 2"/>
          <p:cNvSpPr/>
          <p:nvPr/>
        </p:nvSpPr>
        <p:spPr>
          <a:xfrm>
            <a:off x="2528888" y="1800225"/>
            <a:ext cx="8558212" cy="361473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dirty="0"/>
              <a:t>Mekke’nin Fethi’ni bir de Dursun Ali </a:t>
            </a:r>
            <a:r>
              <a:rPr lang="tr-TR" sz="5400" dirty="0" err="1"/>
              <a:t>Erzincanlı’dan</a:t>
            </a:r>
            <a:r>
              <a:rPr lang="tr-TR" sz="5400" dirty="0"/>
              <a:t> dinleyelim…</a:t>
            </a:r>
          </a:p>
        </p:txBody>
      </p:sp>
    </p:spTree>
    <p:extLst>
      <p:ext uri="{BB962C8B-B14F-4D97-AF65-F5344CB8AC3E}">
        <p14:creationId xmlns:p14="http://schemas.microsoft.com/office/powerpoint/2010/main" val="15190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713489" y="3244334"/>
            <a:ext cx="4765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https://www.youtube.com/watch?v=ZeL5g2s88cE</a:t>
            </a:r>
          </a:p>
        </p:txBody>
      </p:sp>
      <p:sp>
        <p:nvSpPr>
          <p:cNvPr id="3" name="Dikdörtgen 2"/>
          <p:cNvSpPr/>
          <p:nvPr/>
        </p:nvSpPr>
        <p:spPr>
          <a:xfrm>
            <a:off x="3713489" y="3244334"/>
            <a:ext cx="47650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https://www.youtube.com/watch?v=ZeL5g2s88cE</a:t>
            </a:r>
          </a:p>
        </p:txBody>
      </p:sp>
    </p:spTree>
    <p:extLst>
      <p:ext uri="{BB962C8B-B14F-4D97-AF65-F5344CB8AC3E}">
        <p14:creationId xmlns:p14="http://schemas.microsoft.com/office/powerpoint/2010/main" val="548536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8637" y="2414589"/>
            <a:ext cx="10868681" cy="92333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Kutlu yolculuk devam edecek…</a:t>
            </a:r>
          </a:p>
        </p:txBody>
      </p:sp>
    </p:spTree>
    <p:extLst>
      <p:ext uri="{BB962C8B-B14F-4D97-AF65-F5344CB8AC3E}">
        <p14:creationId xmlns:p14="http://schemas.microsoft.com/office/powerpoint/2010/main" val="32832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439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33361" y="280986"/>
            <a:ext cx="11768139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Mûte</a:t>
            </a:r>
            <a:r>
              <a:rPr lang="tr-TR" sz="3600" dirty="0"/>
              <a:t> Savaşı (629)</a:t>
            </a:r>
          </a:p>
        </p:txBody>
      </p:sp>
      <p:sp>
        <p:nvSpPr>
          <p:cNvPr id="3" name="Oval 2"/>
          <p:cNvSpPr/>
          <p:nvPr/>
        </p:nvSpPr>
        <p:spPr>
          <a:xfrm>
            <a:off x="233361" y="1593274"/>
            <a:ext cx="3311237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Nedeni?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6248400" y="1939636"/>
            <a:ext cx="4904509" cy="2022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Elçiye zeval gelmesi…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233360" y="4461165"/>
            <a:ext cx="11768139" cy="2017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Bizans’a bağlı olan </a:t>
            </a:r>
            <a:r>
              <a:rPr lang="tr-TR" sz="3200" dirty="0" err="1"/>
              <a:t>Busra</a:t>
            </a:r>
            <a:r>
              <a:rPr lang="tr-TR" sz="3200" dirty="0"/>
              <a:t> valisine İslâm davetçisi olarak gönderilen Haris b. </a:t>
            </a:r>
            <a:r>
              <a:rPr lang="tr-TR" sz="3200" dirty="0" err="1"/>
              <a:t>Umeyr’in</a:t>
            </a:r>
            <a:r>
              <a:rPr lang="tr-TR" sz="3200" dirty="0"/>
              <a:t> (</a:t>
            </a:r>
            <a:r>
              <a:rPr lang="tr-TR" sz="3200" dirty="0" err="1"/>
              <a:t>r.a</a:t>
            </a:r>
            <a:r>
              <a:rPr lang="tr-TR" sz="3200" dirty="0"/>
              <a:t>.) </a:t>
            </a:r>
            <a:r>
              <a:rPr lang="tr-TR" sz="3200" dirty="0" err="1"/>
              <a:t>Busra</a:t>
            </a:r>
            <a:r>
              <a:rPr lang="tr-TR" sz="3200" dirty="0"/>
              <a:t> valisi </a:t>
            </a:r>
            <a:r>
              <a:rPr lang="tr-TR" sz="3200" dirty="0" err="1"/>
              <a:t>Şürahbil</a:t>
            </a:r>
            <a:r>
              <a:rPr lang="tr-TR" sz="3200" dirty="0"/>
              <a:t> tarafından </a:t>
            </a:r>
            <a:r>
              <a:rPr lang="tr-TR" sz="3200" dirty="0" err="1"/>
              <a:t>şehid</a:t>
            </a:r>
            <a:r>
              <a:rPr lang="tr-TR" sz="3200" dirty="0"/>
              <a:t> edilmesi üzerine Müslümanlar 3 bin kişilik bir ordu ile buraya cihada çıkmıştır. Bu ordu karşısında Bizans’ın sayısı 100 bin civarında idi.</a:t>
            </a:r>
          </a:p>
        </p:txBody>
      </p:sp>
    </p:spTree>
    <p:extLst>
      <p:ext uri="{BB962C8B-B14F-4D97-AF65-F5344CB8AC3E}">
        <p14:creationId xmlns:p14="http://schemas.microsoft.com/office/powerpoint/2010/main" val="37762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377" y="11749"/>
            <a:ext cx="8575531" cy="68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1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10836" y="1632552"/>
            <a:ext cx="6442363" cy="37684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İslâm ordusunun başında Peygamberimizin (</a:t>
            </a:r>
            <a:r>
              <a:rPr lang="tr-TR" sz="4800" dirty="0" err="1"/>
              <a:t>s.a.v</a:t>
            </a:r>
            <a:r>
              <a:rPr lang="tr-TR" sz="4800" dirty="0"/>
              <a:t>.) azatlı kölesi </a:t>
            </a:r>
            <a:r>
              <a:rPr lang="tr-TR" sz="4800" dirty="0" err="1"/>
              <a:t>Zeyd</a:t>
            </a:r>
            <a:r>
              <a:rPr lang="tr-TR" sz="4800" dirty="0"/>
              <a:t> b. Harise (</a:t>
            </a:r>
            <a:r>
              <a:rPr lang="tr-TR" sz="4800" dirty="0" err="1"/>
              <a:t>r.a</a:t>
            </a:r>
            <a:r>
              <a:rPr lang="tr-TR" sz="4800" dirty="0"/>
              <a:t>.) vardı.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55" y="1632553"/>
            <a:ext cx="5347854" cy="376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0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24692" y="180110"/>
            <a:ext cx="6109854" cy="30479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Peygamber Efendimizin bildirmesiyle Orduya sırasıyla </a:t>
            </a:r>
            <a:r>
              <a:rPr lang="tr-TR" sz="3600" dirty="0" err="1"/>
              <a:t>zeyd</a:t>
            </a:r>
            <a:r>
              <a:rPr lang="tr-TR" sz="3600" dirty="0"/>
              <a:t> b. Harise, Cafer b. </a:t>
            </a:r>
            <a:r>
              <a:rPr lang="tr-TR" sz="3600" dirty="0" err="1"/>
              <a:t>Ebû</a:t>
            </a:r>
            <a:r>
              <a:rPr lang="tr-TR" sz="3600" dirty="0"/>
              <a:t> </a:t>
            </a:r>
            <a:r>
              <a:rPr lang="tr-TR" sz="3600" dirty="0" err="1"/>
              <a:t>Talib</a:t>
            </a:r>
            <a:r>
              <a:rPr lang="tr-TR" sz="3600" dirty="0"/>
              <a:t> ve Abdullah b. </a:t>
            </a:r>
            <a:r>
              <a:rPr lang="tr-TR" sz="3600" dirty="0" err="1"/>
              <a:t>Revaha</a:t>
            </a:r>
            <a:r>
              <a:rPr lang="tr-TR" sz="3600" dirty="0"/>
              <a:t> komutanlık etmiştir.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6414655" y="3422072"/>
            <a:ext cx="5680363" cy="3435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Daha sonra komutayı alan </a:t>
            </a:r>
            <a:r>
              <a:rPr lang="tr-TR" sz="3200" dirty="0" err="1"/>
              <a:t>Halid</a:t>
            </a:r>
            <a:r>
              <a:rPr lang="tr-TR" sz="3200" dirty="0"/>
              <a:t> b. </a:t>
            </a:r>
            <a:r>
              <a:rPr lang="tr-TR" sz="3200" dirty="0" err="1"/>
              <a:t>Velid</a:t>
            </a:r>
            <a:r>
              <a:rPr lang="tr-TR" sz="3200" dirty="0"/>
              <a:t>, Bizans askerine yaptığı etkili taarruzun ardından onlara büyük bir kayıp yaşatmıştır. Daha sonra aldığı kararla orduyu Medine’ye getirmiştir.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655" y="179733"/>
            <a:ext cx="5680363" cy="304837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l="1723" t="2462" r="2297"/>
          <a:stretch/>
        </p:blipFill>
        <p:spPr>
          <a:xfrm>
            <a:off x="124692" y="3422073"/>
            <a:ext cx="6109854" cy="34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3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233361" y="1457325"/>
            <a:ext cx="5767389" cy="517207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Mekkeliler bir grup Müslümanı şehit edince </a:t>
            </a:r>
            <a:r>
              <a:rPr lang="tr-TR" sz="3600" dirty="0" err="1"/>
              <a:t>Hudeybiye</a:t>
            </a:r>
            <a:r>
              <a:rPr lang="tr-TR" sz="3600" dirty="0"/>
              <a:t> anlaşması kendiliğinden bozulmuş oldu. Peygamberimiz Hz. Muhammed yaklaşık 10.000 kişilik bir ordu ile Mekke’yi kuşattı.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233361" y="280986"/>
            <a:ext cx="11768139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Mekke’nin Fethi (630)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940" y="1457324"/>
            <a:ext cx="562356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0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Çapraz Köşeli Dikdörtgen 1"/>
          <p:cNvSpPr/>
          <p:nvPr/>
        </p:nvSpPr>
        <p:spPr>
          <a:xfrm>
            <a:off x="233361" y="1457326"/>
            <a:ext cx="5267327" cy="114299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Mekkelilerin Müslümanlara karşı koyacak gücü yoktu. 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233361" y="280986"/>
            <a:ext cx="11768139" cy="9048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Mekke’nin Fethi (630) </a:t>
            </a:r>
          </a:p>
        </p:txBody>
      </p:sp>
      <p:sp>
        <p:nvSpPr>
          <p:cNvPr id="5" name="Yuvarlatılmış Çapraz Köşeli Dikdörtgen 4"/>
          <p:cNvSpPr/>
          <p:nvPr/>
        </p:nvSpPr>
        <p:spPr>
          <a:xfrm>
            <a:off x="233360" y="2836069"/>
            <a:ext cx="5267326" cy="2971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Peygamber Efendimiz Kabe’ye ve </a:t>
            </a:r>
            <a:r>
              <a:rPr lang="tr-TR" sz="3200" dirty="0" err="1"/>
              <a:t>Ebû</a:t>
            </a:r>
            <a:r>
              <a:rPr lang="tr-TR" sz="3200" dirty="0"/>
              <a:t> </a:t>
            </a:r>
            <a:r>
              <a:rPr lang="tr-TR" sz="3200" dirty="0" err="1"/>
              <a:t>Süfyan’ın</a:t>
            </a:r>
            <a:r>
              <a:rPr lang="tr-TR" sz="3200" dirty="0"/>
              <a:t> evine sığınanlar ve silah kullanmayanların zarar görmeyeceğini ilan etti. 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193" y="1463039"/>
            <a:ext cx="6341307" cy="4344830"/>
          </a:xfrm>
          <a:prstGeom prst="rect">
            <a:avLst/>
          </a:prstGeom>
        </p:spPr>
      </p:pic>
      <p:sp>
        <p:nvSpPr>
          <p:cNvPr id="7" name="Yuvarlatılmış Çapraz Köşeli Dikdörtgen 6"/>
          <p:cNvSpPr/>
          <p:nvPr/>
        </p:nvSpPr>
        <p:spPr>
          <a:xfrm>
            <a:off x="233360" y="6043613"/>
            <a:ext cx="11768140" cy="6858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Biz böyle bir durumda ne yapardık acaba?</a:t>
            </a:r>
          </a:p>
        </p:txBody>
      </p:sp>
    </p:spTree>
    <p:extLst>
      <p:ext uri="{BB962C8B-B14F-4D97-AF65-F5344CB8AC3E}">
        <p14:creationId xmlns:p14="http://schemas.microsoft.com/office/powerpoint/2010/main" val="274760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Çapraz Köşeli Dikdörtgen 4"/>
          <p:cNvSpPr/>
          <p:nvPr/>
        </p:nvSpPr>
        <p:spPr>
          <a:xfrm>
            <a:off x="433386" y="1443037"/>
            <a:ext cx="5481639" cy="430053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Peygamber Efendimiz ve Müslümanlar on yıl önce baskı ve işkencelerden dolayı hicret etmek zorunda kaldıkları Mekke’ye barış içinde ve barış için girdiler.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3" b="21577"/>
          <a:stretch/>
        </p:blipFill>
        <p:spPr>
          <a:xfrm>
            <a:off x="6243637" y="1443037"/>
            <a:ext cx="5595937" cy="430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77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96657" y="3244334"/>
            <a:ext cx="4798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https://www.youtube.com/watch?v=L1-1bukP9Mg</a:t>
            </a:r>
          </a:p>
        </p:txBody>
      </p:sp>
      <p:pic>
        <p:nvPicPr>
          <p:cNvPr id="3" name="L1-1bukP9M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99045"/>
      </p:ext>
    </p:extLst>
  </p:cSld>
  <p:clrMapOvr>
    <a:masterClrMapping/>
  </p:clrMapOvr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TM03457464[[fn=Bölünen]]</Template>
  <TotalTime>3443</TotalTime>
  <Words>401</Words>
  <Application>Microsoft Office PowerPoint</Application>
  <PresentationFormat>Geniş ekran</PresentationFormat>
  <Paragraphs>33</Paragraphs>
  <Slides>19</Slides>
  <Notes>0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2" baseType="lpstr">
      <vt:lpstr>Gill Sans MT</vt:lpstr>
      <vt:lpstr>Wingdings 2</vt:lpstr>
      <vt:lpstr>Kar Payı</vt:lpstr>
      <vt:lpstr>MÛTE SAVAŞI VE MEKKE’NİN FETHİ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Nurullah Yalçın</dc:creator>
  <cp:lastModifiedBy>Nurullah Yalçın</cp:lastModifiedBy>
  <cp:revision>250</cp:revision>
  <dcterms:created xsi:type="dcterms:W3CDTF">2015-06-14T13:49:11Z</dcterms:created>
  <dcterms:modified xsi:type="dcterms:W3CDTF">2021-04-19T08:49:34Z</dcterms:modified>
</cp:coreProperties>
</file>