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73" r:id="rId2"/>
    <p:sldId id="418" r:id="rId3"/>
    <p:sldId id="457" r:id="rId4"/>
    <p:sldId id="458" r:id="rId5"/>
    <p:sldId id="462" r:id="rId6"/>
    <p:sldId id="459" r:id="rId7"/>
    <p:sldId id="461" r:id="rId8"/>
    <p:sldId id="465" r:id="rId9"/>
    <p:sldId id="456" r:id="rId10"/>
    <p:sldId id="451" r:id="rId11"/>
    <p:sldId id="452" r:id="rId12"/>
    <p:sldId id="453" r:id="rId13"/>
    <p:sldId id="450" r:id="rId14"/>
    <p:sldId id="438" r:id="rId15"/>
    <p:sldId id="454" r:id="rId16"/>
    <p:sldId id="276" r:id="rId17"/>
    <p:sldId id="464"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3" clrIdx="0">
    <p:extLst>
      <p:ext uri="{19B8F6BF-5375-455C-9EA6-DF929625EA0E}">
        <p15:presenceInfo xmlns:p15="http://schemas.microsoft.com/office/powerpoint/2012/main" userId="aff33922cbf709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434" autoAdjust="0"/>
  </p:normalViewPr>
  <p:slideViewPr>
    <p:cSldViewPr snapToGrid="0">
      <p:cViewPr varScale="1">
        <p:scale>
          <a:sx n="69" d="100"/>
          <a:sy n="69"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8-05T17:56:10.676" idx="3">
    <p:pos x="7389" y="754"/>
    <p:text>Ve (seferden) geri bırakılan üç kişinin de (tevbelerini kabul etti). Yeryüzü, genişliğine rağmen onlara dar gelmiş, vicdanları kendilerini sıktıkça sıkmıştı. Nihayet Allah'tan (O'nun azabından) yine Allah'a sığınmaktan başka çare olmadığını anlamışlardı. Sonra (eski hallerine) dönmeleri için Allah onların tevbesini kabul etti. Çünkü Allah tevbeyi çok kabul eden, pek esirgeyendir. Tevbe, 118</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A9A621E-107E-4158-86B4-3C29984983CE}" type="datetimeFigureOut">
              <a:rPr lang="tr-TR" smtClean="0"/>
              <a:t>7.09.2019</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161F7D07-EA0B-4775-8066-C3DBBE26E8FB}" type="slidenum">
              <a:rPr lang="tr-TR" smtClean="0"/>
              <a:t>‹#›</a:t>
            </a:fld>
            <a:endParaRPr lang="tr-TR"/>
          </a:p>
        </p:txBody>
      </p:sp>
    </p:spTree>
    <p:extLst>
      <p:ext uri="{BB962C8B-B14F-4D97-AF65-F5344CB8AC3E}">
        <p14:creationId xmlns:p14="http://schemas.microsoft.com/office/powerpoint/2010/main" val="111030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A9A621E-107E-4158-86B4-3C29984983CE}" type="datetimeFigureOut">
              <a:rPr lang="tr-TR" smtClean="0"/>
              <a:t>7.09.2019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315035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A9A621E-107E-4158-86B4-3C29984983CE}" type="datetimeFigureOut">
              <a:rPr lang="tr-TR" smtClean="0"/>
              <a:t>7.09.2019</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61F7D07-EA0B-4775-8066-C3DBBE26E8FB}" type="slidenum">
              <a:rPr lang="tr-TR" smtClean="0"/>
              <a:t>‹#›</a:t>
            </a:fld>
            <a:endParaRPr lang="tr-TR"/>
          </a:p>
        </p:txBody>
      </p:sp>
    </p:spTree>
    <p:extLst>
      <p:ext uri="{BB962C8B-B14F-4D97-AF65-F5344CB8AC3E}">
        <p14:creationId xmlns:p14="http://schemas.microsoft.com/office/powerpoint/2010/main" val="10834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A9A621E-107E-4158-86B4-3C29984983CE}" type="datetimeFigureOut">
              <a:rPr lang="tr-TR" smtClean="0"/>
              <a:t>7.09.2019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372329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A9A621E-107E-4158-86B4-3C29984983CE}" type="datetimeFigureOut">
              <a:rPr lang="tr-TR" smtClean="0"/>
              <a:t>7.09.2019</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61F7D07-EA0B-4775-8066-C3DBBE26E8FB}" type="slidenum">
              <a:rPr lang="tr-TR" smtClean="0"/>
              <a:t>‹#›</a:t>
            </a:fld>
            <a:endParaRPr lang="tr-TR"/>
          </a:p>
        </p:txBody>
      </p:sp>
    </p:spTree>
    <p:extLst>
      <p:ext uri="{BB962C8B-B14F-4D97-AF65-F5344CB8AC3E}">
        <p14:creationId xmlns:p14="http://schemas.microsoft.com/office/powerpoint/2010/main" val="332503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A9A621E-107E-4158-86B4-3C29984983CE}" type="datetimeFigureOut">
              <a:rPr lang="tr-TR" smtClean="0"/>
              <a:t>7.09.2019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178393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A9A621E-107E-4158-86B4-3C29984983CE}" type="datetimeFigureOut">
              <a:rPr lang="tr-TR" smtClean="0"/>
              <a:t>7.09.2019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318037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A9A621E-107E-4158-86B4-3C29984983CE}" type="datetimeFigureOut">
              <a:rPr lang="tr-TR" smtClean="0"/>
              <a:t>7.09.2019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1369080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A621E-107E-4158-86B4-3C29984983CE}" type="datetimeFigureOut">
              <a:rPr lang="tr-TR" smtClean="0"/>
              <a:t>7.09.2019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86005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A9A621E-107E-4158-86B4-3C29984983CE}" type="datetimeFigureOut">
              <a:rPr lang="tr-TR" smtClean="0"/>
              <a:t>7.09.2019</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61F7D07-EA0B-4775-8066-C3DBBE26E8FB}" type="slidenum">
              <a:rPr lang="tr-TR" smtClean="0"/>
              <a:t>‹#›</a:t>
            </a:fld>
            <a:endParaRPr lang="tr-TR"/>
          </a:p>
        </p:txBody>
      </p:sp>
    </p:spTree>
    <p:extLst>
      <p:ext uri="{BB962C8B-B14F-4D97-AF65-F5344CB8AC3E}">
        <p14:creationId xmlns:p14="http://schemas.microsoft.com/office/powerpoint/2010/main" val="768946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A9A621E-107E-4158-86B4-3C29984983CE}" type="datetimeFigureOut">
              <a:rPr lang="tr-TR" smtClean="0"/>
              <a:t>7.09.2019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15777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A9A621E-107E-4158-86B4-3C29984983CE}" type="datetimeFigureOut">
              <a:rPr lang="tr-TR" smtClean="0"/>
              <a:t>7.09.2019</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61F7D07-EA0B-4775-8066-C3DBBE26E8FB}"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596704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9fs1Zx7Vcm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85788" y="1414463"/>
            <a:ext cx="10958512" cy="1295293"/>
          </a:xfrm>
        </p:spPr>
        <p:txBody>
          <a:bodyPr>
            <a:noAutofit/>
          </a:bodyPr>
          <a:lstStyle/>
          <a:p>
            <a:pPr algn="ctr"/>
            <a:r>
              <a:rPr lang="tr-TR" sz="6000" cap="none" dirty="0" smtClean="0">
                <a:ln w="0"/>
                <a:solidFill>
                  <a:schemeClr val="accent2">
                    <a:lumMod val="50000"/>
                  </a:schemeClr>
                </a:solidFill>
                <a:effectLst>
                  <a:outerShdw blurRad="38100" dist="19050" dir="2700000" algn="tl" rotWithShape="0">
                    <a:schemeClr val="dk1">
                      <a:alpha val="40000"/>
                    </a:schemeClr>
                  </a:outerShdw>
                </a:effectLst>
              </a:rPr>
              <a:t>TEBÜK SEFERİ, VEDA HUTBESİ VE BEKA YURDUNA HİCRET</a:t>
            </a:r>
            <a:endParaRPr lang="tr-TR" sz="6000" cap="none" dirty="0">
              <a:ln w="0"/>
              <a:solidFill>
                <a:schemeClr val="accent2">
                  <a:lumMod val="5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7141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t="9058" b="6079"/>
          <a:stretch/>
        </p:blipFill>
        <p:spPr>
          <a:xfrm>
            <a:off x="-11697" y="0"/>
            <a:ext cx="12203697" cy="6858000"/>
          </a:xfrm>
          <a:prstGeom prst="rect">
            <a:avLst/>
          </a:prstGeom>
        </p:spPr>
      </p:pic>
      <p:sp>
        <p:nvSpPr>
          <p:cNvPr id="6" name="Metin kutusu 5"/>
          <p:cNvSpPr txBox="1"/>
          <p:nvPr/>
        </p:nvSpPr>
        <p:spPr>
          <a:xfrm>
            <a:off x="4904509" y="0"/>
            <a:ext cx="7287491"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dirty="0" smtClean="0"/>
              <a:t>Veda hutbesi aynı zamanda Veda Haccı</a:t>
            </a:r>
            <a:endParaRPr lang="tr-TR" sz="2800" dirty="0"/>
          </a:p>
        </p:txBody>
      </p:sp>
    </p:spTree>
    <p:extLst>
      <p:ext uri="{BB962C8B-B14F-4D97-AF65-F5344CB8AC3E}">
        <p14:creationId xmlns:p14="http://schemas.microsoft.com/office/powerpoint/2010/main" val="29903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p:cNvSpPr/>
          <p:nvPr/>
        </p:nvSpPr>
        <p:spPr>
          <a:xfrm>
            <a:off x="161751" y="152399"/>
            <a:ext cx="11825462" cy="790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Veda Hutbesinden evrensel mesajlar</a:t>
            </a:r>
            <a:endParaRPr lang="tr-TR" sz="2800" dirty="0"/>
          </a:p>
        </p:txBody>
      </p:sp>
      <p:sp>
        <p:nvSpPr>
          <p:cNvPr id="5" name="Metin kutusu 4"/>
          <p:cNvSpPr txBox="1"/>
          <p:nvPr/>
        </p:nvSpPr>
        <p:spPr>
          <a:xfrm>
            <a:off x="199549" y="5655737"/>
            <a:ext cx="7152655" cy="954107"/>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dirty="0" smtClean="0"/>
              <a:t>5. İnsanların can, mal, namus, şeref ve haysiyetleri koruma altına alınmıştır.</a:t>
            </a:r>
          </a:p>
        </p:txBody>
      </p:sp>
      <p:sp>
        <p:nvSpPr>
          <p:cNvPr id="6" name="Metin kutusu 5"/>
          <p:cNvSpPr txBox="1"/>
          <p:nvPr/>
        </p:nvSpPr>
        <p:spPr>
          <a:xfrm>
            <a:off x="161751" y="1124560"/>
            <a:ext cx="7190453" cy="523220"/>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dirty="0" smtClean="0"/>
              <a:t>1. Bütün </a:t>
            </a:r>
            <a:r>
              <a:rPr lang="tr-TR" sz="2800" dirty="0"/>
              <a:t>insanlar eşittir.</a:t>
            </a:r>
          </a:p>
        </p:txBody>
      </p:sp>
      <p:sp>
        <p:nvSpPr>
          <p:cNvPr id="7" name="Metin kutusu 6"/>
          <p:cNvSpPr txBox="1"/>
          <p:nvPr/>
        </p:nvSpPr>
        <p:spPr>
          <a:xfrm>
            <a:off x="161750" y="2325161"/>
            <a:ext cx="7190454" cy="523220"/>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dirty="0" smtClean="0"/>
              <a:t>2. Bütün </a:t>
            </a:r>
            <a:r>
              <a:rPr lang="tr-TR" sz="2800" dirty="0"/>
              <a:t>Müslümanlar kardeştir.</a:t>
            </a:r>
          </a:p>
        </p:txBody>
      </p:sp>
      <p:sp>
        <p:nvSpPr>
          <p:cNvPr id="8" name="Dikdörtgen 7"/>
          <p:cNvSpPr/>
          <p:nvPr/>
        </p:nvSpPr>
        <p:spPr>
          <a:xfrm>
            <a:off x="161751" y="3525762"/>
            <a:ext cx="7190454" cy="523220"/>
          </a:xfrm>
          <a:prstGeom prst="rect">
            <a:avLst/>
          </a:prstGeom>
          <a:ln w="76200">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tr-TR" sz="2800" dirty="0"/>
              <a:t>3</a:t>
            </a:r>
            <a:r>
              <a:rPr lang="tr-TR" sz="2800" dirty="0" smtClean="0"/>
              <a:t>. Emanete </a:t>
            </a:r>
            <a:r>
              <a:rPr lang="tr-TR" sz="2800" dirty="0"/>
              <a:t>ihanet edilmemelidir.</a:t>
            </a:r>
          </a:p>
        </p:txBody>
      </p:sp>
      <p:sp>
        <p:nvSpPr>
          <p:cNvPr id="9" name="Dikdörtgen 8"/>
          <p:cNvSpPr/>
          <p:nvPr/>
        </p:nvSpPr>
        <p:spPr>
          <a:xfrm>
            <a:off x="199549" y="4590749"/>
            <a:ext cx="7152655" cy="523220"/>
          </a:xfrm>
          <a:prstGeom prst="rect">
            <a:avLst/>
          </a:prstGeom>
          <a:ln w="76200"/>
        </p:spPr>
        <p:style>
          <a:lnRef idx="2">
            <a:schemeClr val="accent1"/>
          </a:lnRef>
          <a:fillRef idx="1">
            <a:schemeClr val="lt1"/>
          </a:fillRef>
          <a:effectRef idx="0">
            <a:schemeClr val="accent1"/>
          </a:effectRef>
          <a:fontRef idx="minor">
            <a:schemeClr val="dk1"/>
          </a:fontRef>
        </p:style>
        <p:txBody>
          <a:bodyPr wrap="square">
            <a:spAutoFit/>
          </a:bodyPr>
          <a:lstStyle/>
          <a:p>
            <a:r>
              <a:rPr lang="tr-TR" sz="2800" dirty="0" smtClean="0"/>
              <a:t>4. Kan </a:t>
            </a:r>
            <a:r>
              <a:rPr lang="tr-TR" sz="2800" dirty="0"/>
              <a:t>davaları kesinlikle yasaktır.</a:t>
            </a: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2213" y="1080359"/>
            <a:ext cx="4445000" cy="5529485"/>
          </a:xfrm>
          <a:prstGeom prst="rect">
            <a:avLst/>
          </a:prstGeom>
        </p:spPr>
      </p:pic>
    </p:spTree>
    <p:extLst>
      <p:ext uri="{BB962C8B-B14F-4D97-AF65-F5344CB8AC3E}">
        <p14:creationId xmlns:p14="http://schemas.microsoft.com/office/powerpoint/2010/main" val="187897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p:cNvSpPr/>
          <p:nvPr/>
        </p:nvSpPr>
        <p:spPr>
          <a:xfrm>
            <a:off x="233361" y="280986"/>
            <a:ext cx="11753852" cy="904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t>Veda Hutbesinden evrensel mesajlar</a:t>
            </a:r>
            <a:endParaRPr lang="tr-TR" sz="3200" dirty="0"/>
          </a:p>
        </p:txBody>
      </p:sp>
      <p:sp>
        <p:nvSpPr>
          <p:cNvPr id="6" name="Metin kutusu 5"/>
          <p:cNvSpPr txBox="1"/>
          <p:nvPr/>
        </p:nvSpPr>
        <p:spPr>
          <a:xfrm>
            <a:off x="233361" y="1356375"/>
            <a:ext cx="6283515" cy="1077218"/>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3200" dirty="0"/>
              <a:t>6</a:t>
            </a:r>
            <a:r>
              <a:rPr lang="tr-TR" sz="3200" dirty="0" smtClean="0"/>
              <a:t>. Kadın </a:t>
            </a:r>
            <a:r>
              <a:rPr lang="tr-TR" sz="3200" dirty="0"/>
              <a:t>haklarına </a:t>
            </a:r>
            <a:r>
              <a:rPr lang="tr-TR" sz="3200" dirty="0" smtClean="0"/>
              <a:t>önem verilmelidir</a:t>
            </a:r>
            <a:r>
              <a:rPr lang="tr-TR" sz="3200" dirty="0"/>
              <a:t>.</a:t>
            </a:r>
          </a:p>
        </p:txBody>
      </p:sp>
      <p:sp>
        <p:nvSpPr>
          <p:cNvPr id="7" name="Metin kutusu 6"/>
          <p:cNvSpPr txBox="1"/>
          <p:nvPr/>
        </p:nvSpPr>
        <p:spPr>
          <a:xfrm>
            <a:off x="233361" y="2979271"/>
            <a:ext cx="6283515" cy="1077218"/>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3200" dirty="0"/>
              <a:t>7</a:t>
            </a:r>
            <a:r>
              <a:rPr lang="tr-TR" sz="3200" dirty="0" smtClean="0"/>
              <a:t>. Suç </a:t>
            </a:r>
            <a:r>
              <a:rPr lang="tr-TR" sz="3200" dirty="0"/>
              <a:t>işleyenindir. Başkasının suçuyla kimse suçlanamaz.</a:t>
            </a:r>
          </a:p>
        </p:txBody>
      </p:sp>
      <p:sp>
        <p:nvSpPr>
          <p:cNvPr id="8" name="Dikdörtgen 7"/>
          <p:cNvSpPr/>
          <p:nvPr/>
        </p:nvSpPr>
        <p:spPr>
          <a:xfrm>
            <a:off x="233361" y="4602168"/>
            <a:ext cx="6283515" cy="2062103"/>
          </a:xfrm>
          <a:prstGeom prst="rect">
            <a:avLst/>
          </a:prstGeom>
          <a:ln w="76200">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tr-TR" sz="3200" dirty="0"/>
              <a:t>8</a:t>
            </a:r>
            <a:r>
              <a:rPr lang="tr-TR" sz="3200" dirty="0" smtClean="0"/>
              <a:t>. İnsanların </a:t>
            </a:r>
            <a:r>
              <a:rPr lang="tr-TR" sz="3200" dirty="0"/>
              <a:t>birbirine karşı üstünlükleri yoktur. Üstünlük Allah’a karşı sorumluluklarının bilincinde olmakla kazanılır.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927" y="1356375"/>
            <a:ext cx="4989286" cy="5307896"/>
          </a:xfrm>
          <a:prstGeom prst="rect">
            <a:avLst/>
          </a:prstGeom>
        </p:spPr>
      </p:pic>
    </p:spTree>
    <p:extLst>
      <p:ext uri="{BB962C8B-B14F-4D97-AF65-F5344CB8AC3E}">
        <p14:creationId xmlns:p14="http://schemas.microsoft.com/office/powerpoint/2010/main" val="33704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ulut Belirtme Çizgisi 2"/>
          <p:cNvSpPr/>
          <p:nvPr/>
        </p:nvSpPr>
        <p:spPr>
          <a:xfrm>
            <a:off x="2486025" y="1271588"/>
            <a:ext cx="8458200" cy="380047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Veda Hutbesi hakkında düşüncesi olan ve konuşmak isteyen var mı?</a:t>
            </a:r>
            <a:endParaRPr lang="tr-TR" sz="4400" dirty="0"/>
          </a:p>
        </p:txBody>
      </p:sp>
    </p:spTree>
    <p:extLst>
      <p:ext uri="{BB962C8B-B14F-4D97-AF65-F5344CB8AC3E}">
        <p14:creationId xmlns:p14="http://schemas.microsoft.com/office/powerpoint/2010/main" val="67225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Çapraz Köşeli Dikdörtgen 1"/>
          <p:cNvSpPr/>
          <p:nvPr/>
        </p:nvSpPr>
        <p:spPr>
          <a:xfrm>
            <a:off x="233358" y="1171575"/>
            <a:ext cx="5767389" cy="141446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Peygamberimiz Veda Haccından sonra Medine’ye döndü ve bir süre sonra hastalandı.</a:t>
            </a:r>
          </a:p>
        </p:txBody>
      </p:sp>
      <p:sp>
        <p:nvSpPr>
          <p:cNvPr id="3" name="Yuvarlatılmış Dikdörtgen 2"/>
          <p:cNvSpPr/>
          <p:nvPr/>
        </p:nvSpPr>
        <p:spPr>
          <a:xfrm>
            <a:off x="233361" y="280987"/>
            <a:ext cx="11753852" cy="733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Efendimizin Dar-ı </a:t>
            </a:r>
            <a:r>
              <a:rPr lang="tr-TR" sz="2800" dirty="0" err="1" smtClean="0"/>
              <a:t>Beka’ya</a:t>
            </a:r>
            <a:r>
              <a:rPr lang="tr-TR" sz="2800" dirty="0" smtClean="0"/>
              <a:t> İrtihali</a:t>
            </a:r>
            <a:endParaRPr lang="tr-TR" sz="2800" dirty="0"/>
          </a:p>
        </p:txBody>
      </p:sp>
      <p:sp>
        <p:nvSpPr>
          <p:cNvPr id="7" name="Yuvarlatılmış Çapraz Köşeli Dikdörtgen 6"/>
          <p:cNvSpPr/>
          <p:nvPr/>
        </p:nvSpPr>
        <p:spPr>
          <a:xfrm>
            <a:off x="233358" y="2743200"/>
            <a:ext cx="5767389" cy="1885951"/>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err="1" smtClean="0"/>
              <a:t>Mescidde</a:t>
            </a:r>
            <a:r>
              <a:rPr lang="tr-TR" sz="2400" dirty="0" smtClean="0"/>
              <a:t> namaz kıldıramayacak durumda olduğunda Hz. Ebubekir’e namaz kıldırmasını söyledi.</a:t>
            </a:r>
          </a:p>
        </p:txBody>
      </p:sp>
      <p:sp>
        <p:nvSpPr>
          <p:cNvPr id="8" name="Yuvarlatılmış Çapraz Köşeli Dikdörtgen 7"/>
          <p:cNvSpPr/>
          <p:nvPr/>
        </p:nvSpPr>
        <p:spPr>
          <a:xfrm>
            <a:off x="233358" y="4786313"/>
            <a:ext cx="5767389" cy="87153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8 Haziran 632 tarihinde ebedi yurduna göç etti.</a:t>
            </a:r>
          </a:p>
        </p:txBody>
      </p:sp>
      <p:sp>
        <p:nvSpPr>
          <p:cNvPr id="9" name="Yuvarlatılmış Çapraz Köşeli Dikdörtgen 8"/>
          <p:cNvSpPr/>
          <p:nvPr/>
        </p:nvSpPr>
        <p:spPr>
          <a:xfrm>
            <a:off x="233358" y="5815011"/>
            <a:ext cx="5767389" cy="914401"/>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Vefat ettiği yere yani Hz. </a:t>
            </a:r>
            <a:r>
              <a:rPr lang="tr-TR" sz="2400" dirty="0" err="1" smtClean="0"/>
              <a:t>Aişe’nin</a:t>
            </a:r>
            <a:r>
              <a:rPr lang="tr-TR" sz="2400" dirty="0" smtClean="0"/>
              <a:t> odasına defnedildi.</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5062" y="1171574"/>
            <a:ext cx="5772151" cy="5557838"/>
          </a:xfrm>
          <a:prstGeom prst="rect">
            <a:avLst/>
          </a:prstGeom>
        </p:spPr>
      </p:pic>
    </p:spTree>
    <p:extLst>
      <p:ext uri="{BB962C8B-B14F-4D97-AF65-F5344CB8AC3E}">
        <p14:creationId xmlns:p14="http://schemas.microsoft.com/office/powerpoint/2010/main" val="13994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55"/>
            <a:ext cx="12192000" cy="6861572"/>
          </a:xfrm>
          <a:prstGeom prst="rect">
            <a:avLst/>
          </a:prstGeom>
        </p:spPr>
      </p:pic>
      <p:sp>
        <p:nvSpPr>
          <p:cNvPr id="3" name="Metin kutusu 2"/>
          <p:cNvSpPr txBox="1"/>
          <p:nvPr/>
        </p:nvSpPr>
        <p:spPr>
          <a:xfrm>
            <a:off x="775855" y="5907465"/>
            <a:ext cx="10695709"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dirty="0" smtClean="0">
                <a:ln w="0"/>
                <a:effectLst>
                  <a:outerShdw blurRad="38100" dist="19050" dir="2700000" algn="tl" rotWithShape="0">
                    <a:schemeClr val="dk1">
                      <a:alpha val="40000"/>
                    </a:schemeClr>
                  </a:outerShdw>
                </a:effectLst>
              </a:rPr>
              <a:t>Peygamber Efendimizin Kabri</a:t>
            </a:r>
          </a:p>
          <a:p>
            <a:pPr algn="ctr"/>
            <a:r>
              <a:rPr lang="tr-TR" sz="2800" dirty="0" err="1" smtClean="0">
                <a:ln w="0"/>
                <a:effectLst>
                  <a:outerShdw blurRad="38100" dist="19050" dir="2700000" algn="tl" rotWithShape="0">
                    <a:schemeClr val="dk1">
                      <a:alpha val="40000"/>
                    </a:schemeClr>
                  </a:outerShdw>
                </a:effectLst>
              </a:rPr>
              <a:t>Ravza</a:t>
            </a:r>
            <a:r>
              <a:rPr lang="tr-TR" sz="2800" dirty="0" smtClean="0">
                <a:ln w="0"/>
                <a:effectLst>
                  <a:outerShdw blurRad="38100" dist="19050" dir="2700000" algn="tl" rotWithShape="0">
                    <a:schemeClr val="dk1">
                      <a:alpha val="40000"/>
                    </a:schemeClr>
                  </a:outerShdw>
                </a:effectLst>
              </a:rPr>
              <a:t>-ı </a:t>
            </a:r>
            <a:r>
              <a:rPr lang="tr-TR" sz="2800" dirty="0" err="1" smtClean="0">
                <a:ln w="0"/>
                <a:effectLst>
                  <a:outerShdw blurRad="38100" dist="19050" dir="2700000" algn="tl" rotWithShape="0">
                    <a:schemeClr val="dk1">
                      <a:alpha val="40000"/>
                    </a:schemeClr>
                  </a:outerShdw>
                </a:effectLst>
              </a:rPr>
              <a:t>Mutahhara</a:t>
            </a:r>
            <a:r>
              <a:rPr lang="tr-TR" sz="2800" dirty="0" smtClean="0">
                <a:ln w="0"/>
                <a:effectLst>
                  <a:outerShdw blurRad="38100" dist="19050" dir="2700000" algn="tl" rotWithShape="0">
                    <a:schemeClr val="dk1">
                      <a:alpha val="40000"/>
                    </a:schemeClr>
                  </a:outerShdw>
                </a:effectLst>
              </a:rPr>
              <a:t>: Tertemiz, çiçekli cennet bahçesi </a:t>
            </a:r>
            <a:endParaRPr lang="tr-TR" sz="28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7758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28636" y="2414589"/>
            <a:ext cx="8296709" cy="2585323"/>
          </a:xfrm>
          <a:prstGeom prst="rect">
            <a:avLst/>
          </a:prstGeom>
          <a:ln>
            <a:solidFill>
              <a:schemeClr val="accent2"/>
            </a:solidFill>
          </a:ln>
          <a:effectLst>
            <a:glow rad="228600">
              <a:schemeClr val="accent6">
                <a:satMod val="175000"/>
                <a:alpha val="40000"/>
              </a:schemeClr>
            </a:glow>
          </a:effectLst>
        </p:spPr>
        <p:style>
          <a:lnRef idx="3">
            <a:schemeClr val="lt1"/>
          </a:lnRef>
          <a:fillRef idx="1">
            <a:schemeClr val="accent4"/>
          </a:fillRef>
          <a:effectRef idx="1">
            <a:schemeClr val="accent4"/>
          </a:effectRef>
          <a:fontRef idx="minor">
            <a:schemeClr val="lt1"/>
          </a:fontRef>
        </p:style>
        <p:txBody>
          <a:bodyPr wrap="square" rtlCol="0">
            <a:spAutoFit/>
          </a:bodyPr>
          <a:lstStyle/>
          <a:p>
            <a:r>
              <a:rPr lang="tr-TR" sz="5400" dirty="0" smtClean="0">
                <a:ln w="0"/>
                <a:solidFill>
                  <a:schemeClr val="accent1"/>
                </a:solidFill>
                <a:effectLst>
                  <a:outerShdw blurRad="38100" dist="25400" dir="5400000" algn="ctr" rotWithShape="0">
                    <a:srgbClr val="6E747A">
                      <a:alpha val="43000"/>
                    </a:srgbClr>
                  </a:outerShdw>
                </a:effectLst>
              </a:rPr>
              <a:t>Kutlu yolculuk baki alemde </a:t>
            </a:r>
          </a:p>
          <a:p>
            <a:r>
              <a:rPr lang="tr-TR" sz="5400" dirty="0" smtClean="0">
                <a:ln w="0"/>
                <a:solidFill>
                  <a:schemeClr val="accent1"/>
                </a:solidFill>
                <a:effectLst>
                  <a:outerShdw blurRad="38100" dist="25400" dir="5400000" algn="ctr" rotWithShape="0">
                    <a:srgbClr val="6E747A">
                      <a:alpha val="43000"/>
                    </a:srgbClr>
                  </a:outerShdw>
                </a:effectLst>
              </a:rPr>
              <a:t>devam etmek üzere</a:t>
            </a:r>
          </a:p>
          <a:p>
            <a:r>
              <a:rPr lang="tr-TR" sz="5400" dirty="0" smtClean="0">
                <a:ln w="0"/>
                <a:solidFill>
                  <a:schemeClr val="accent1"/>
                </a:solidFill>
                <a:effectLst>
                  <a:outerShdw blurRad="38100" dist="25400" dir="5400000" algn="ctr" rotWithShape="0">
                    <a:srgbClr val="6E747A">
                      <a:alpha val="43000"/>
                    </a:srgbClr>
                  </a:outerShdw>
                </a:effectLst>
              </a:rPr>
              <a:t>Burada NİHAYETE ERDİ…</a:t>
            </a:r>
            <a:endParaRPr lang="tr-TR" sz="5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28328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11097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Çapraz Köşeli Dikdörtgen 1"/>
          <p:cNvSpPr/>
          <p:nvPr/>
        </p:nvSpPr>
        <p:spPr>
          <a:xfrm>
            <a:off x="233361" y="1457325"/>
            <a:ext cx="5510214" cy="50399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err="1" smtClean="0"/>
              <a:t>Mute</a:t>
            </a:r>
            <a:r>
              <a:rPr lang="tr-TR" sz="3200" dirty="0" smtClean="0"/>
              <a:t> Savaşında Müslümanlardan büyük bir darbe alan Bizans ordusu Şam’da 100.000’i aşan bir kuvvet topladı. </a:t>
            </a:r>
            <a:r>
              <a:rPr lang="tr-TR" sz="3200" dirty="0"/>
              <a:t>B</a:t>
            </a:r>
            <a:r>
              <a:rPr lang="tr-TR" sz="3200" dirty="0" smtClean="0"/>
              <a:t>u ordu Arap yarımadasının güneyine doğru harekete geçti </a:t>
            </a:r>
          </a:p>
        </p:txBody>
      </p:sp>
      <p:sp>
        <p:nvSpPr>
          <p:cNvPr id="3" name="Yuvarlatılmış Dikdörtgen 2"/>
          <p:cNvSpPr/>
          <p:nvPr/>
        </p:nvSpPr>
        <p:spPr>
          <a:xfrm>
            <a:off x="233361" y="280986"/>
            <a:ext cx="11753852" cy="904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smtClean="0"/>
              <a:t>Tebük</a:t>
            </a:r>
            <a:r>
              <a:rPr lang="tr-TR" sz="3600" dirty="0" smtClean="0"/>
              <a:t> Seferi (631)</a:t>
            </a:r>
            <a:endParaRPr lang="tr-TR" sz="3600" dirty="0"/>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b="4657"/>
          <a:stretch/>
        </p:blipFill>
        <p:spPr>
          <a:xfrm>
            <a:off x="5953125" y="1457325"/>
            <a:ext cx="6034088" cy="5039916"/>
          </a:xfrm>
          <a:prstGeom prst="rect">
            <a:avLst/>
          </a:prstGeom>
        </p:spPr>
      </p:pic>
    </p:spTree>
    <p:extLst>
      <p:ext uri="{BB962C8B-B14F-4D97-AF65-F5344CB8AC3E}">
        <p14:creationId xmlns:p14="http://schemas.microsoft.com/office/powerpoint/2010/main" val="399117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Çapraz Köşeli Dikdörtgen 1"/>
          <p:cNvSpPr/>
          <p:nvPr/>
        </p:nvSpPr>
        <p:spPr>
          <a:xfrm>
            <a:off x="233361" y="1457325"/>
            <a:ext cx="5510214" cy="50399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dirty="0" smtClean="0"/>
              <a:t>Allah’ın elçisi, düşmana karşı 30.000 kişilik bir kuvvetle Şam yönünde hareket etti. </a:t>
            </a:r>
            <a:r>
              <a:rPr lang="tr-TR" sz="2500" dirty="0" err="1" smtClean="0"/>
              <a:t>Üseyd</a:t>
            </a:r>
            <a:r>
              <a:rPr lang="tr-TR" sz="2500" dirty="0" smtClean="0"/>
              <a:t>, </a:t>
            </a:r>
            <a:r>
              <a:rPr lang="tr-TR" sz="2500" dirty="0" err="1" smtClean="0"/>
              <a:t>Habbâb</a:t>
            </a:r>
            <a:r>
              <a:rPr lang="tr-TR" sz="2500" dirty="0" smtClean="0"/>
              <a:t> ve </a:t>
            </a:r>
            <a:r>
              <a:rPr lang="tr-TR" sz="2500" dirty="0" err="1" smtClean="0"/>
              <a:t>Hâlid</a:t>
            </a:r>
            <a:r>
              <a:rPr lang="tr-TR" sz="2500" dirty="0" smtClean="0"/>
              <a:t> (r. </a:t>
            </a:r>
            <a:r>
              <a:rPr lang="tr-TR" sz="2500" dirty="0" err="1" smtClean="0"/>
              <a:t>anhüm</a:t>
            </a:r>
            <a:r>
              <a:rPr lang="tr-TR" sz="2500" dirty="0" smtClean="0"/>
              <a:t>) gibi kahramanlara komutanlık verdi. Düşman ordusu taarruz halindeyken çarpışmadan geri çekildi. Kendi topraklarında savunma yapmak istediler. İslâm ordusunun üzerine gelmeye çekindiler.</a:t>
            </a:r>
          </a:p>
        </p:txBody>
      </p:sp>
      <p:sp>
        <p:nvSpPr>
          <p:cNvPr id="3" name="Yuvarlatılmış Dikdörtgen 2"/>
          <p:cNvSpPr/>
          <p:nvPr/>
        </p:nvSpPr>
        <p:spPr>
          <a:xfrm>
            <a:off x="233361" y="280986"/>
            <a:ext cx="11753852" cy="904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smtClean="0"/>
              <a:t>Tebük</a:t>
            </a:r>
            <a:r>
              <a:rPr lang="tr-TR" sz="3600" dirty="0" smtClean="0"/>
              <a:t> Seferi (631)</a:t>
            </a:r>
            <a:endParaRPr lang="tr-TR" sz="36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0" y="1457325"/>
            <a:ext cx="5986463" cy="5039916"/>
          </a:xfrm>
          <a:prstGeom prst="rect">
            <a:avLst/>
          </a:prstGeom>
        </p:spPr>
      </p:pic>
    </p:spTree>
    <p:extLst>
      <p:ext uri="{BB962C8B-B14F-4D97-AF65-F5344CB8AC3E}">
        <p14:creationId xmlns:p14="http://schemas.microsoft.com/office/powerpoint/2010/main" val="161237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Çapraz Köşeli Dikdörtgen 1"/>
          <p:cNvSpPr/>
          <p:nvPr/>
        </p:nvSpPr>
        <p:spPr>
          <a:xfrm>
            <a:off x="233361" y="1250191"/>
            <a:ext cx="5510214" cy="433965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dirty="0" err="1" smtClean="0"/>
              <a:t>Resûlullah</a:t>
            </a:r>
            <a:r>
              <a:rPr lang="tr-TR" sz="2700" dirty="0" smtClean="0"/>
              <a:t> düşman ordusunun geri çekildiğini görünce üzerlerine gitmedi. Ordusunu </a:t>
            </a:r>
            <a:r>
              <a:rPr lang="tr-TR" sz="2700" dirty="0" err="1" smtClean="0"/>
              <a:t>Tebük’te</a:t>
            </a:r>
            <a:r>
              <a:rPr lang="tr-TR" sz="2700" dirty="0" smtClean="0"/>
              <a:t> toplayarak düşmana korku saldı. Savaş yapılmadan Medine’ye geri dönüldü. Bu sefere katılmayan seksen kadar kişi, Hz. Peygamber’den özür diledi. </a:t>
            </a:r>
          </a:p>
        </p:txBody>
      </p:sp>
      <p:sp>
        <p:nvSpPr>
          <p:cNvPr id="3" name="Yuvarlatılmış Dikdörtgen 2"/>
          <p:cNvSpPr/>
          <p:nvPr/>
        </p:nvSpPr>
        <p:spPr>
          <a:xfrm>
            <a:off x="233361" y="280986"/>
            <a:ext cx="11753852" cy="7930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smtClean="0"/>
              <a:t>Tebük</a:t>
            </a:r>
            <a:r>
              <a:rPr lang="tr-TR" sz="3600" dirty="0" smtClean="0"/>
              <a:t> Seferi (631)</a:t>
            </a:r>
            <a:endParaRPr lang="tr-TR" sz="3600" dirty="0"/>
          </a:p>
        </p:txBody>
      </p:sp>
      <p:sp>
        <p:nvSpPr>
          <p:cNvPr id="4" name="Yuvarlatılmış Dikdörtgen 3"/>
          <p:cNvSpPr/>
          <p:nvPr/>
        </p:nvSpPr>
        <p:spPr>
          <a:xfrm>
            <a:off x="233361" y="5877781"/>
            <a:ext cx="11753852" cy="837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t>Ama onları kınayan </a:t>
            </a:r>
            <a:r>
              <a:rPr lang="tr-TR" sz="2800" dirty="0" err="1"/>
              <a:t>Tevbe</a:t>
            </a:r>
            <a:r>
              <a:rPr lang="tr-TR" sz="2800" dirty="0"/>
              <a:t> </a:t>
            </a:r>
            <a:r>
              <a:rPr lang="tr-TR" sz="2800" dirty="0" err="1"/>
              <a:t>Sûresi</a:t>
            </a:r>
            <a:r>
              <a:rPr lang="tr-TR" sz="2800" dirty="0"/>
              <a:t> </a:t>
            </a:r>
            <a:r>
              <a:rPr lang="tr-TR" sz="2800" dirty="0" err="1"/>
              <a:t>âyetleri</a:t>
            </a:r>
            <a:r>
              <a:rPr lang="tr-TR" sz="2800" dirty="0"/>
              <a:t> gelince yalancılıkları ortaya çıktı. </a:t>
            </a:r>
            <a:r>
              <a:rPr lang="tr-TR" sz="2800" dirty="0" err="1"/>
              <a:t>Tebük</a:t>
            </a:r>
            <a:r>
              <a:rPr lang="tr-TR" sz="2800" dirty="0"/>
              <a:t> Seferi, Allah’ın elçisinin son savaş seferi oldu.</a:t>
            </a:r>
          </a:p>
        </p:txBody>
      </p:sp>
      <p:sp>
        <p:nvSpPr>
          <p:cNvPr id="5" name="Dikdörtgen 4"/>
          <p:cNvSpPr/>
          <p:nvPr/>
        </p:nvSpPr>
        <p:spPr>
          <a:xfrm>
            <a:off x="5738813" y="1247845"/>
            <a:ext cx="6248400" cy="43396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ar-SA" sz="4600" dirty="0" smtClean="0">
                <a:ln w="0"/>
                <a:effectLst>
                  <a:outerShdw blurRad="38100" dist="19050" dir="2700000" algn="tl" rotWithShape="0">
                    <a:schemeClr val="dk1">
                      <a:alpha val="40000"/>
                    </a:schemeClr>
                  </a:outerShdw>
                </a:effectLst>
              </a:rPr>
              <a:t>وَعَلَى الثَّلاَثَةِ الَّذِينَ خُلِّفُواْ حَتَّى إِذَا ضَاقَتْ عَلَيْهِمُ الأَرْضُ بِمَا رَحُبَتْ وَضَاقَتْ عَلَيْهِمْ أَنفُسُهُمْ وَظَنُّواْ أَن لاَّ مَلْجَأَ مِنَ اللّهِ إِلاَّ إِلَيْهِ ثُمَّ تَابَ عَلَيْهِمْ لِيَتُوبُواْ إِنَّ اللّهَ هُوَ التَّوَّابُ الرَّحِيمُ</a:t>
            </a:r>
            <a:r>
              <a:rPr lang="tr-TR" sz="4600" dirty="0" smtClean="0">
                <a:ln w="0"/>
                <a:effectLst>
                  <a:outerShdw blurRad="38100" dist="19050" dir="2700000" algn="tl" rotWithShape="0">
                    <a:schemeClr val="dk1">
                      <a:alpha val="40000"/>
                    </a:schemeClr>
                  </a:outerShdw>
                </a:effectLst>
              </a:rPr>
              <a:t> </a:t>
            </a:r>
            <a:r>
              <a:rPr lang="tr-TR" sz="1600" dirty="0" err="1" smtClean="0">
                <a:ln w="0"/>
                <a:effectLst>
                  <a:outerShdw blurRad="38100" dist="19050" dir="2700000" algn="tl" rotWithShape="0">
                    <a:schemeClr val="dk1">
                      <a:alpha val="40000"/>
                    </a:schemeClr>
                  </a:outerShdw>
                </a:effectLst>
              </a:rPr>
              <a:t>Tevbe</a:t>
            </a:r>
            <a:r>
              <a:rPr lang="tr-TR" sz="1600" dirty="0" smtClean="0">
                <a:ln w="0"/>
                <a:effectLst>
                  <a:outerShdw blurRad="38100" dist="19050" dir="2700000" algn="tl" rotWithShape="0">
                    <a:schemeClr val="dk1">
                      <a:alpha val="40000"/>
                    </a:schemeClr>
                  </a:outerShdw>
                </a:effectLst>
              </a:rPr>
              <a:t>, 118</a:t>
            </a:r>
            <a:endParaRPr lang="tr-TR" sz="16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951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Çapraz Köşeli Dikdörtgen 1"/>
          <p:cNvSpPr/>
          <p:nvPr/>
        </p:nvSpPr>
        <p:spPr>
          <a:xfrm>
            <a:off x="233361" y="1019331"/>
            <a:ext cx="5537852" cy="473689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tr-TR" sz="2400" dirty="0" err="1" smtClean="0"/>
              <a:t>Tebük</a:t>
            </a:r>
            <a:r>
              <a:rPr lang="tr-TR" sz="2400" dirty="0" smtClean="0"/>
              <a:t> Seferine hazırlık sırasında</a:t>
            </a:r>
          </a:p>
          <a:p>
            <a:pPr algn="ctr" fontAlgn="base"/>
            <a:r>
              <a:rPr lang="tr-TR" sz="2400" dirty="0" smtClean="0"/>
              <a:t>Ebu </a:t>
            </a:r>
            <a:r>
              <a:rPr lang="tr-TR" sz="2400" dirty="0" err="1"/>
              <a:t>Bekr</a:t>
            </a:r>
            <a:r>
              <a:rPr lang="tr-TR" sz="2400" dirty="0"/>
              <a:t>-i Sıddık, malının tamamını getirmişti. Resul-ü </a:t>
            </a:r>
            <a:r>
              <a:rPr lang="tr-TR" sz="2400" dirty="0" err="1"/>
              <a:t>ekrem</a:t>
            </a:r>
            <a:r>
              <a:rPr lang="tr-TR" sz="2400" dirty="0"/>
              <a:t> efendimiz; "Aile efradına ne bıraktın, ya </a:t>
            </a:r>
            <a:r>
              <a:rPr lang="tr-TR" sz="2400" dirty="0" err="1"/>
              <a:t>Eba</a:t>
            </a:r>
            <a:r>
              <a:rPr lang="tr-TR" sz="2400" dirty="0"/>
              <a:t> </a:t>
            </a:r>
            <a:r>
              <a:rPr lang="tr-TR" sz="2400" dirty="0" err="1"/>
              <a:t>Bekr</a:t>
            </a:r>
            <a:r>
              <a:rPr lang="tr-TR" sz="2400" dirty="0"/>
              <a:t>?" buyurunca, hazret-i Ebu </a:t>
            </a:r>
            <a:r>
              <a:rPr lang="tr-TR" sz="2400" dirty="0" err="1"/>
              <a:t>Bekr</a:t>
            </a:r>
            <a:r>
              <a:rPr lang="tr-TR" sz="2400" dirty="0"/>
              <a:t>-i </a:t>
            </a:r>
            <a:r>
              <a:rPr lang="tr-TR" sz="2400" dirty="0" err="1"/>
              <a:t>Sıddik</a:t>
            </a:r>
            <a:r>
              <a:rPr lang="tr-TR" sz="2400" dirty="0"/>
              <a:t>; "</a:t>
            </a:r>
            <a:r>
              <a:rPr lang="tr-TR" sz="2400" dirty="0" err="1"/>
              <a:t>Allahü</a:t>
            </a:r>
            <a:r>
              <a:rPr lang="tr-TR" sz="2400" dirty="0"/>
              <a:t> </a:t>
            </a:r>
            <a:r>
              <a:rPr lang="tr-TR" sz="2400" dirty="0" err="1"/>
              <a:t>tealayı</a:t>
            </a:r>
            <a:r>
              <a:rPr lang="tr-TR" sz="2400" dirty="0"/>
              <a:t> ve Resulünü bıraktım." diye cevap verdi.</a:t>
            </a:r>
          </a:p>
          <a:p>
            <a:pPr algn="ctr" fontAlgn="base"/>
            <a:r>
              <a:rPr lang="tr-TR" sz="2400" dirty="0"/>
              <a:t>Hazret-i Osman, ordunun üçte birini </a:t>
            </a:r>
            <a:r>
              <a:rPr lang="tr-TR" sz="2400" dirty="0" err="1"/>
              <a:t>techiz</a:t>
            </a:r>
            <a:r>
              <a:rPr lang="tr-TR" sz="2400" dirty="0"/>
              <a:t> etti ki, bu on bin kişi civarındaydı. </a:t>
            </a:r>
          </a:p>
        </p:txBody>
      </p:sp>
      <p:sp>
        <p:nvSpPr>
          <p:cNvPr id="3" name="Yuvarlatılmış Dikdörtgen 2"/>
          <p:cNvSpPr/>
          <p:nvPr/>
        </p:nvSpPr>
        <p:spPr>
          <a:xfrm>
            <a:off x="233361" y="146076"/>
            <a:ext cx="11753852" cy="7350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smtClean="0"/>
              <a:t>Sahabilerin</a:t>
            </a:r>
            <a:r>
              <a:rPr lang="tr-TR" sz="3600" dirty="0" smtClean="0"/>
              <a:t> infak yarışı</a:t>
            </a:r>
            <a:endParaRPr lang="tr-TR" sz="3600" dirty="0"/>
          </a:p>
        </p:txBody>
      </p:sp>
      <p:sp>
        <p:nvSpPr>
          <p:cNvPr id="4" name="Yuvarlatılmış Dikdörtgen 3"/>
          <p:cNvSpPr/>
          <p:nvPr/>
        </p:nvSpPr>
        <p:spPr>
          <a:xfrm>
            <a:off x="233361" y="5906124"/>
            <a:ext cx="11753852" cy="839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tr-TR" sz="2800" dirty="0"/>
              <a:t>Hazret-i Ömer ve diğer </a:t>
            </a:r>
            <a:r>
              <a:rPr lang="tr-TR" sz="2800" dirty="0" err="1"/>
              <a:t>sahabiler</a:t>
            </a:r>
            <a:r>
              <a:rPr lang="tr-TR" sz="2800" dirty="0"/>
              <a:t> de ellerinde ne varsa getirerek Peygamberimizin duasına mazhar oldular.</a:t>
            </a:r>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l="7634" t="-332" r="9237" b="332"/>
          <a:stretch/>
        </p:blipFill>
        <p:spPr>
          <a:xfrm>
            <a:off x="5771213" y="1030991"/>
            <a:ext cx="6216000" cy="4611036"/>
          </a:xfrm>
          <a:prstGeom prst="rect">
            <a:avLst/>
          </a:prstGeom>
        </p:spPr>
      </p:pic>
    </p:spTree>
    <p:extLst>
      <p:ext uri="{BB962C8B-B14F-4D97-AF65-F5344CB8AC3E}">
        <p14:creationId xmlns:p14="http://schemas.microsoft.com/office/powerpoint/2010/main" val="271911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p:cNvSpPr/>
          <p:nvPr/>
        </p:nvSpPr>
        <p:spPr>
          <a:xfrm>
            <a:off x="233361" y="206036"/>
            <a:ext cx="11753852" cy="753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smtClean="0"/>
              <a:t>Tebük</a:t>
            </a:r>
            <a:r>
              <a:rPr lang="tr-TR" sz="3600" dirty="0" smtClean="0"/>
              <a:t> Seferi’nden çıkartılacak önemli dersler</a:t>
            </a:r>
            <a:endParaRPr lang="tr-TR" sz="3600" dirty="0"/>
          </a:p>
        </p:txBody>
      </p:sp>
      <p:sp>
        <p:nvSpPr>
          <p:cNvPr id="5" name="Metin kutusu 4"/>
          <p:cNvSpPr txBox="1"/>
          <p:nvPr/>
        </p:nvSpPr>
        <p:spPr>
          <a:xfrm>
            <a:off x="233360" y="1155670"/>
            <a:ext cx="11753853" cy="4832092"/>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dirty="0" err="1"/>
              <a:t>Tebuk</a:t>
            </a:r>
            <a:r>
              <a:rPr lang="tr-TR" sz="2800" dirty="0"/>
              <a:t> gazvesi; </a:t>
            </a:r>
            <a:endParaRPr lang="tr-TR" sz="2800" dirty="0" smtClean="0"/>
          </a:p>
          <a:p>
            <a:r>
              <a:rPr lang="tr-TR" sz="2800" dirty="0" smtClean="0"/>
              <a:t>	Zengin </a:t>
            </a:r>
            <a:r>
              <a:rPr lang="tr-TR" sz="2800" dirty="0"/>
              <a:t>Müslümanların fedakarlığı, </a:t>
            </a:r>
            <a:endParaRPr lang="tr-TR" sz="2800" dirty="0" smtClean="0"/>
          </a:p>
          <a:p>
            <a:r>
              <a:rPr lang="tr-TR" sz="2800" dirty="0" smtClean="0"/>
              <a:t>	Fakirlerin </a:t>
            </a:r>
            <a:r>
              <a:rPr lang="tr-TR" sz="2800" dirty="0"/>
              <a:t>durumu, </a:t>
            </a:r>
            <a:endParaRPr lang="tr-TR" sz="2800" dirty="0" smtClean="0"/>
          </a:p>
          <a:p>
            <a:r>
              <a:rPr lang="tr-TR" sz="2800" dirty="0" smtClean="0"/>
              <a:t>	Münafıkların </a:t>
            </a:r>
            <a:r>
              <a:rPr lang="tr-TR" sz="2800" dirty="0"/>
              <a:t>hile, tuzak ve planları, </a:t>
            </a:r>
            <a:endParaRPr lang="tr-TR" sz="2800" dirty="0" smtClean="0"/>
          </a:p>
          <a:p>
            <a:r>
              <a:rPr lang="tr-TR" sz="2800" dirty="0" smtClean="0"/>
              <a:t>	Savaşa </a:t>
            </a:r>
            <a:r>
              <a:rPr lang="tr-TR" sz="2800" dirty="0"/>
              <a:t>gitmemek için uyduruk mazeretler ileri sürerek </a:t>
            </a:r>
            <a:r>
              <a:rPr lang="tr-TR" sz="2800" dirty="0" err="1"/>
              <a:t>Resulullah</a:t>
            </a:r>
            <a:r>
              <a:rPr lang="tr-TR" sz="2800" dirty="0"/>
              <a:t> (</a:t>
            </a:r>
            <a:r>
              <a:rPr lang="tr-TR" sz="2800" dirty="0" err="1"/>
              <a:t>s.a.s</a:t>
            </a:r>
            <a:r>
              <a:rPr lang="tr-TR" sz="2800" dirty="0"/>
              <a:t>.)'den izin isteyen insanların hali, </a:t>
            </a:r>
            <a:endParaRPr lang="tr-TR" sz="2800" dirty="0" smtClean="0"/>
          </a:p>
          <a:p>
            <a:r>
              <a:rPr lang="tr-TR" sz="2800" dirty="0" smtClean="0"/>
              <a:t>	Hiçbir </a:t>
            </a:r>
            <a:r>
              <a:rPr lang="tr-TR" sz="2800" dirty="0"/>
              <a:t>mazeret ileri sürmeden savaşa gitmeyen ve daha sonra </a:t>
            </a:r>
            <a:r>
              <a:rPr lang="tr-TR" sz="2800" dirty="0" err="1"/>
              <a:t>Resulullah'a</a:t>
            </a:r>
            <a:r>
              <a:rPr lang="tr-TR" sz="2800" dirty="0"/>
              <a:t> yalan mazeretler ileri sürenlerin durumu, </a:t>
            </a:r>
            <a:endParaRPr lang="tr-TR" sz="2800" dirty="0" smtClean="0"/>
          </a:p>
          <a:p>
            <a:r>
              <a:rPr lang="tr-TR" sz="2800" dirty="0" smtClean="0"/>
              <a:t>	Bazı </a:t>
            </a:r>
            <a:r>
              <a:rPr lang="tr-TR" sz="2800" dirty="0"/>
              <a:t>dünyevi sebeplerden dolayı gitmeyen ve daha sonra </a:t>
            </a:r>
            <a:r>
              <a:rPr lang="tr-TR" sz="2800" dirty="0" err="1"/>
              <a:t>Resulullah'a</a:t>
            </a:r>
            <a:r>
              <a:rPr lang="tr-TR" sz="2800" dirty="0"/>
              <a:t> doğruyu söyleyerek hiçbir mazeret beyan etmeyen samimi Müslümanların durumu gibi çeşitli yönleri içermektedir</a:t>
            </a:r>
            <a:r>
              <a:rPr lang="tr-TR" sz="2800" dirty="0" smtClean="0"/>
              <a:t>.</a:t>
            </a:r>
            <a:endParaRPr lang="tr-TR" sz="2800" dirty="0"/>
          </a:p>
        </p:txBody>
      </p:sp>
    </p:spTree>
    <p:extLst>
      <p:ext uri="{BB962C8B-B14F-4D97-AF65-F5344CB8AC3E}">
        <p14:creationId xmlns:p14="http://schemas.microsoft.com/office/powerpoint/2010/main" val="242467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additive="base">
                                        <p:cTn id="3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additive="base">
                                        <p:cTn id="3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additive="base">
                                        <p:cTn id="4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anim calcmode="lin" valueType="num">
                                      <p:cBhvr additive="base">
                                        <p:cTn id="5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p:cNvSpPr/>
          <p:nvPr/>
        </p:nvSpPr>
        <p:spPr>
          <a:xfrm>
            <a:off x="161751" y="152399"/>
            <a:ext cx="11825462" cy="672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err="1"/>
              <a:t>Tebük</a:t>
            </a:r>
            <a:r>
              <a:rPr lang="tr-TR" sz="3200" dirty="0"/>
              <a:t> Seferi’nden çıkartılacak önemli dersler</a:t>
            </a:r>
          </a:p>
        </p:txBody>
      </p:sp>
      <p:sp>
        <p:nvSpPr>
          <p:cNvPr id="6" name="Metin kutusu 5"/>
          <p:cNvSpPr txBox="1"/>
          <p:nvPr/>
        </p:nvSpPr>
        <p:spPr>
          <a:xfrm>
            <a:off x="161752" y="996780"/>
            <a:ext cx="5249698" cy="954107"/>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dirty="0" smtClean="0"/>
              <a:t>1. Zor </a:t>
            </a:r>
            <a:r>
              <a:rPr lang="tr-TR" sz="2800" dirty="0"/>
              <a:t>anlarda yardımlaşma ve dayanışmanın </a:t>
            </a:r>
            <a:r>
              <a:rPr lang="tr-TR" sz="2800" dirty="0" smtClean="0"/>
              <a:t>önemi.</a:t>
            </a:r>
            <a:endParaRPr lang="tr-TR" sz="2800" dirty="0"/>
          </a:p>
        </p:txBody>
      </p:sp>
      <p:sp>
        <p:nvSpPr>
          <p:cNvPr id="8" name="Dikdörtgen 7"/>
          <p:cNvSpPr/>
          <p:nvPr/>
        </p:nvSpPr>
        <p:spPr>
          <a:xfrm>
            <a:off x="161751" y="2633105"/>
            <a:ext cx="5249699" cy="1815882"/>
          </a:xfrm>
          <a:prstGeom prst="rect">
            <a:avLst/>
          </a:prstGeom>
          <a:ln w="76200">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tr-TR" sz="2800" dirty="0" smtClean="0"/>
              <a:t>2. Uyduruk </a:t>
            </a:r>
            <a:r>
              <a:rPr lang="tr-TR" sz="2800" dirty="0"/>
              <a:t>ve yalan mazeretler ileri sürmenin münafıkların alametlerinden </a:t>
            </a:r>
            <a:r>
              <a:rPr lang="tr-TR" sz="2800" dirty="0" smtClean="0"/>
              <a:t>olması.</a:t>
            </a:r>
            <a:endParaRPr lang="tr-TR" sz="2800" dirty="0"/>
          </a:p>
        </p:txBody>
      </p:sp>
      <p:sp>
        <p:nvSpPr>
          <p:cNvPr id="9" name="Dikdörtgen 8"/>
          <p:cNvSpPr/>
          <p:nvPr/>
        </p:nvSpPr>
        <p:spPr>
          <a:xfrm>
            <a:off x="161751" y="5259181"/>
            <a:ext cx="5249699" cy="1384995"/>
          </a:xfrm>
          <a:prstGeom prst="rect">
            <a:avLst/>
          </a:prstGeom>
          <a:ln w="76200"/>
        </p:spPr>
        <p:style>
          <a:lnRef idx="2">
            <a:schemeClr val="accent1"/>
          </a:lnRef>
          <a:fillRef idx="1">
            <a:schemeClr val="lt1"/>
          </a:fillRef>
          <a:effectRef idx="0">
            <a:schemeClr val="accent1"/>
          </a:effectRef>
          <a:fontRef idx="minor">
            <a:schemeClr val="dk1"/>
          </a:fontRef>
        </p:style>
        <p:txBody>
          <a:bodyPr wrap="square">
            <a:spAutoFit/>
          </a:bodyPr>
          <a:lstStyle/>
          <a:p>
            <a:r>
              <a:rPr lang="tr-TR" sz="2800" dirty="0" smtClean="0"/>
              <a:t>3. Dünyanın çekiciliğine </a:t>
            </a:r>
            <a:r>
              <a:rPr lang="tr-TR" sz="2800" dirty="0"/>
              <a:t>aldanmanın zararı ve </a:t>
            </a:r>
            <a:r>
              <a:rPr lang="tr-TR" sz="2800" dirty="0" smtClean="0"/>
              <a:t>içiyle </a:t>
            </a:r>
            <a:r>
              <a:rPr lang="tr-TR" sz="2800" dirty="0"/>
              <a:t>dışının </a:t>
            </a:r>
            <a:r>
              <a:rPr lang="tr-TR" sz="2800" dirty="0" smtClean="0"/>
              <a:t>bir </a:t>
            </a:r>
            <a:r>
              <a:rPr lang="tr-TR" sz="2800" dirty="0"/>
              <a:t>olmasının </a:t>
            </a:r>
            <a:r>
              <a:rPr lang="tr-TR" sz="2800" dirty="0" smtClean="0"/>
              <a:t>önemi.</a:t>
            </a:r>
            <a:endParaRPr lang="tr-TR" sz="28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6341" y="996780"/>
            <a:ext cx="6410872" cy="5647396"/>
          </a:xfrm>
          <a:prstGeom prst="rect">
            <a:avLst/>
          </a:prstGeom>
        </p:spPr>
      </p:pic>
    </p:spTree>
    <p:extLst>
      <p:ext uri="{BB962C8B-B14F-4D97-AF65-F5344CB8AC3E}">
        <p14:creationId xmlns:p14="http://schemas.microsoft.com/office/powerpoint/2010/main" val="235343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95856" y="3244334"/>
            <a:ext cx="4800288" cy="369332"/>
          </a:xfrm>
          <a:prstGeom prst="rect">
            <a:avLst/>
          </a:prstGeom>
        </p:spPr>
        <p:txBody>
          <a:bodyPr wrap="none">
            <a:spAutoFit/>
          </a:bodyPr>
          <a:lstStyle/>
          <a:p>
            <a:r>
              <a:rPr lang="tr-TR" dirty="0"/>
              <a:t>https://www.youtube.com/watch?v=9fs1Zx7Vcmg</a:t>
            </a:r>
          </a:p>
        </p:txBody>
      </p:sp>
      <p:pic>
        <p:nvPicPr>
          <p:cNvPr id="3" name="9fs1Zx7Vcmg"/>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4109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Çapraz Köşeli Dikdörtgen 1"/>
          <p:cNvSpPr/>
          <p:nvPr/>
        </p:nvSpPr>
        <p:spPr>
          <a:xfrm>
            <a:off x="233361" y="1457325"/>
            <a:ext cx="4910139" cy="50399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900" dirty="0" smtClean="0"/>
              <a:t>Sevgili Peygamberimiz, 632 yılında kalabalık bir Müslüman topluluğuyla birlikte hacca gitti. Mekke yakınlarındaki Arafat’ta yüz binden fazla Müslümana hitaben bir konuşma yaptı. Bu konuşmaya «Veda Hutbesi» denir.</a:t>
            </a:r>
            <a:endParaRPr lang="tr-TR" sz="2900" dirty="0"/>
          </a:p>
        </p:txBody>
      </p:sp>
      <p:sp>
        <p:nvSpPr>
          <p:cNvPr id="3" name="Yuvarlatılmış Dikdörtgen 2"/>
          <p:cNvSpPr/>
          <p:nvPr/>
        </p:nvSpPr>
        <p:spPr>
          <a:xfrm>
            <a:off x="233361" y="280986"/>
            <a:ext cx="11753852" cy="904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Veda Hutbesi</a:t>
            </a:r>
            <a:endParaRPr lang="tr-TR" sz="36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7325" y="1457325"/>
            <a:ext cx="6719888" cy="5039916"/>
          </a:xfrm>
          <a:prstGeom prst="rect">
            <a:avLst/>
          </a:prstGeom>
        </p:spPr>
      </p:pic>
    </p:spTree>
    <p:extLst>
      <p:ext uri="{BB962C8B-B14F-4D97-AF65-F5344CB8AC3E}">
        <p14:creationId xmlns:p14="http://schemas.microsoft.com/office/powerpoint/2010/main" val="259337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TM03457464[[fn=Bölünen]]</Template>
  <TotalTime>3588</TotalTime>
  <Words>518</Words>
  <Application>Microsoft Office PowerPoint</Application>
  <PresentationFormat>Geniş ekran</PresentationFormat>
  <Paragraphs>51</Paragraphs>
  <Slides>17</Slides>
  <Notes>0</Notes>
  <HiddenSlides>0</HiddenSlides>
  <MMClips>1</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Gill Sans MT</vt:lpstr>
      <vt:lpstr>Majalla UI</vt:lpstr>
      <vt:lpstr>Wingdings 2</vt:lpstr>
      <vt:lpstr>Kar Payı</vt:lpstr>
      <vt:lpstr>TEBÜK SEFERİ, VEDA HUTBESİ VE BEKA YURDUNA HİCRET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Nurullah Yalçın</dc:creator>
  <cp:lastModifiedBy>Nurullah Yalçın</cp:lastModifiedBy>
  <cp:revision>262</cp:revision>
  <dcterms:created xsi:type="dcterms:W3CDTF">2015-06-14T13:49:11Z</dcterms:created>
  <dcterms:modified xsi:type="dcterms:W3CDTF">2019-09-06T22:55:44Z</dcterms:modified>
</cp:coreProperties>
</file>