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8" r:id="rId2"/>
    <p:sldId id="315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9" r:id="rId12"/>
    <p:sldId id="647" r:id="rId13"/>
    <p:sldId id="648" r:id="rId14"/>
    <p:sldId id="650" r:id="rId15"/>
    <p:sldId id="651" r:id="rId16"/>
    <p:sldId id="652" r:id="rId17"/>
    <p:sldId id="653" r:id="rId18"/>
    <p:sldId id="260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5" d="100"/>
          <a:sy n="75" d="100"/>
        </p:scale>
        <p:origin x="10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3591526-EE8C-47E4-9C90-4D48554C97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94491" y="2165222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TEŞRİ GÖREVİ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3C9BC0C5-8A38-4D04-9C26-4365320DE643}"/>
              </a:ext>
            </a:extLst>
          </p:cNvPr>
          <p:cNvSpPr/>
          <p:nvPr/>
        </p:nvSpPr>
        <p:spPr>
          <a:xfrm>
            <a:off x="5923281" y="146170"/>
            <a:ext cx="6096000" cy="452431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اِنَّمَا كَانَ قَوْلَ الْمُؤْمِن۪ينَ اِذَا دُعُٓوا اِلَى اللّٰهِ وَرَسُولِه۪ لِيَحْكُمَ بَيْنَهُمْ اَنْ يَقُولُوا سَمِعْنَا وَاَطَعْنَاۜ وَاُو۬لٰٓئِكَ هُمُ الْمُفْلِحُونَ ﴿٥١﴾  وَمَنْ يُطِـعِ اللّٰهَ وَرَسُولَهُ وَيَخْشَ اللّٰهَ وَيَتَّقْهِ فَاُو۬لٰٓئِكَ هُمُ الْفَٓائِزُونَ ﴿٥٢﴾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DE00466B-404C-4D21-8F3C-9C14633298DA}"/>
              </a:ext>
            </a:extLst>
          </p:cNvPr>
          <p:cNvSpPr/>
          <p:nvPr/>
        </p:nvSpPr>
        <p:spPr>
          <a:xfrm>
            <a:off x="172719" y="264160"/>
            <a:ext cx="5577843" cy="44063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Aralarında hüküm vermesi için Allah'a ve </a:t>
            </a:r>
            <a:r>
              <a:rPr lang="tr-TR" sz="3600" dirty="0" err="1"/>
              <a:t>Resûlüne</a:t>
            </a:r>
            <a:r>
              <a:rPr lang="tr-TR" sz="3600" dirty="0"/>
              <a:t> davet edildiklerinde, müminlerin sözü ancak «İşittik ve itaat ettik» demeleridir. İşte asıl bunlar kurtuluşa erenlerdir. </a:t>
            </a:r>
            <a:r>
              <a:rPr lang="tr-TR" sz="2400" dirty="0"/>
              <a:t>(</a:t>
            </a:r>
            <a:r>
              <a:rPr lang="tr-TR" sz="2400" dirty="0" err="1"/>
              <a:t>Nûr</a:t>
            </a:r>
            <a:r>
              <a:rPr lang="tr-TR" sz="2400" dirty="0"/>
              <a:t>, 51)</a:t>
            </a:r>
            <a:endParaRPr lang="tr-TR" sz="3600" dirty="0"/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C5911B59-3F9B-4222-B7E9-CFE45F43B48B}"/>
              </a:ext>
            </a:extLst>
          </p:cNvPr>
          <p:cNvSpPr/>
          <p:nvPr/>
        </p:nvSpPr>
        <p:spPr>
          <a:xfrm>
            <a:off x="172719" y="4934645"/>
            <a:ext cx="11846562" cy="158807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Her kim Allah'a ve </a:t>
            </a:r>
            <a:r>
              <a:rPr lang="tr-TR" sz="3200" dirty="0" err="1"/>
              <a:t>Resûlüne</a:t>
            </a:r>
            <a:r>
              <a:rPr lang="tr-TR" sz="3200" dirty="0"/>
              <a:t> itaat eder, Allah'a saygı duyar ve O'ndan sakınırsa, işte asıl bunlar mutluluğa erenlerdir. (</a:t>
            </a:r>
            <a:r>
              <a:rPr lang="tr-TR" sz="3200" dirty="0" err="1"/>
              <a:t>Nûr</a:t>
            </a:r>
            <a:r>
              <a:rPr lang="tr-TR" sz="3200" dirty="0"/>
              <a:t>, 52) </a:t>
            </a:r>
          </a:p>
        </p:txBody>
      </p:sp>
    </p:spTree>
    <p:extLst>
      <p:ext uri="{BB962C8B-B14F-4D97-AF65-F5344CB8AC3E}">
        <p14:creationId xmlns:p14="http://schemas.microsoft.com/office/powerpoint/2010/main" val="29480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DE00466B-404C-4D21-8F3C-9C14633298DA}"/>
              </a:ext>
            </a:extLst>
          </p:cNvPr>
          <p:cNvSpPr/>
          <p:nvPr/>
        </p:nvSpPr>
        <p:spPr>
          <a:xfrm>
            <a:off x="172719" y="264160"/>
            <a:ext cx="4886961" cy="44063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Kur’ân</a:t>
            </a:r>
            <a:r>
              <a:rPr lang="tr-TR" sz="3600" dirty="0"/>
              <a:t>-ı Kerîm’de her konu ayrıntılı bir şekilde yer almamış ve birçok konuyla ilgili genel ilkeler verilmiştir.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C5911B59-3F9B-4222-B7E9-CFE45F43B48B}"/>
              </a:ext>
            </a:extLst>
          </p:cNvPr>
          <p:cNvSpPr/>
          <p:nvPr/>
        </p:nvSpPr>
        <p:spPr>
          <a:xfrm>
            <a:off x="172719" y="4934645"/>
            <a:ext cx="11846562" cy="158807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Örneğin </a:t>
            </a:r>
            <a:r>
              <a:rPr lang="tr-TR" sz="3200" dirty="0" err="1"/>
              <a:t>Kur’ân</a:t>
            </a:r>
            <a:r>
              <a:rPr lang="tr-TR" sz="3200" dirty="0"/>
              <a:t>-ı Kerîm’de adaletin hakim kılınması, suç ceza dengesi, haksız kazancın haram oluşu, hayırda yardımlaşma, sözleşmelere bağlı kalma gibi temel esaslar yer alır. Ayrıntı kısmı insanlara bırakılmıştır.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2D5DCE9-6D49-4B6B-B1B8-7E85E43F2D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398" y="264159"/>
            <a:ext cx="6786883" cy="44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CD8FAF21-E4D5-4660-84E0-29979B39A16B}"/>
              </a:ext>
            </a:extLst>
          </p:cNvPr>
          <p:cNvSpPr/>
          <p:nvPr/>
        </p:nvSpPr>
        <p:spPr>
          <a:xfrm>
            <a:off x="6360159" y="477520"/>
            <a:ext cx="5577843" cy="20218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Kur’ân</a:t>
            </a:r>
            <a:r>
              <a:rPr lang="tr-TR" sz="3600" dirty="0"/>
              <a:t>-ı Kerîm’de yapılması emredilen namaz, oruç, zekât vb. ibadetler vardır. 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E42941A8-5CD7-4E45-9A76-96849B7B279E}"/>
              </a:ext>
            </a:extLst>
          </p:cNvPr>
          <p:cNvSpPr/>
          <p:nvPr/>
        </p:nvSpPr>
        <p:spPr>
          <a:xfrm>
            <a:off x="6360159" y="2976880"/>
            <a:ext cx="5577843" cy="291592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ibadetlerin nasıl yerine getirileceğine dair Peygamber </a:t>
            </a:r>
            <a:r>
              <a:rPr lang="tr-TR" sz="3600" dirty="0" err="1"/>
              <a:t>Efendimiz’in</a:t>
            </a:r>
            <a:r>
              <a:rPr lang="tr-TR" sz="3600" dirty="0"/>
              <a:t>  (</a:t>
            </a:r>
            <a:r>
              <a:rPr lang="tr-TR" sz="3600" dirty="0" err="1"/>
              <a:t>s.a.v</a:t>
            </a:r>
            <a:r>
              <a:rPr lang="tr-TR" sz="3600" dirty="0"/>
              <a:t>.) uygulamaları bağlayıcıdır.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1200804-C8B0-44A1-8CA4-2ECEE1EC6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1" y="477520"/>
            <a:ext cx="599440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231244F2-BEBC-4EA4-BA84-D48DE2A3E115}"/>
              </a:ext>
            </a:extLst>
          </p:cNvPr>
          <p:cNvSpPr/>
          <p:nvPr/>
        </p:nvSpPr>
        <p:spPr>
          <a:xfrm>
            <a:off x="193041" y="513080"/>
            <a:ext cx="4450079" cy="25552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Namazı benden gördüğünüz gibi kılınız.</a:t>
            </a:r>
          </a:p>
          <a:p>
            <a:pPr algn="ctr"/>
            <a:r>
              <a:rPr lang="tr-TR" sz="2400" dirty="0"/>
              <a:t>(Hadis-i Şerif)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1CC704F-242B-46BD-93F5-476A966E2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722" y="513080"/>
            <a:ext cx="6970609" cy="4993640"/>
          </a:xfrm>
          <a:prstGeom prst="rect">
            <a:avLst/>
          </a:prstGeom>
        </p:spPr>
      </p:pic>
      <p:sp>
        <p:nvSpPr>
          <p:cNvPr id="5" name="Bulut Belirtme Çizgisi 5">
            <a:extLst>
              <a:ext uri="{FF2B5EF4-FFF2-40B4-BE49-F238E27FC236}">
                <a16:creationId xmlns:a16="http://schemas.microsoft.com/office/drawing/2014/main" id="{6EC0A3E0-CF97-4916-9073-222996227EF9}"/>
              </a:ext>
            </a:extLst>
          </p:cNvPr>
          <p:cNvSpPr/>
          <p:nvPr/>
        </p:nvSpPr>
        <p:spPr>
          <a:xfrm>
            <a:off x="5081" y="3789681"/>
            <a:ext cx="4450079" cy="2952206"/>
          </a:xfrm>
          <a:prstGeom prst="cloudCallout">
            <a:avLst>
              <a:gd name="adj1" fmla="val 64156"/>
              <a:gd name="adj2" fmla="val -41636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 ayetten namaz kılmamız gerektiğini öğreniyoruz. Nasıl namaz kılacağız peki?</a:t>
            </a:r>
          </a:p>
        </p:txBody>
      </p:sp>
    </p:spTree>
    <p:extLst>
      <p:ext uri="{BB962C8B-B14F-4D97-AF65-F5344CB8AC3E}">
        <p14:creationId xmlns:p14="http://schemas.microsoft.com/office/powerpoint/2010/main" val="18371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DC328F94-D7CF-46E6-8033-F22BD2241E3B}"/>
              </a:ext>
            </a:extLst>
          </p:cNvPr>
          <p:cNvSpPr/>
          <p:nvPr/>
        </p:nvSpPr>
        <p:spPr>
          <a:xfrm>
            <a:off x="142241" y="360680"/>
            <a:ext cx="5770879" cy="36830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/>
              <a:t>Kur’ân</a:t>
            </a:r>
            <a:r>
              <a:rPr lang="tr-TR" sz="3200" dirty="0"/>
              <a:t>, zekâtın farz olduğunu ve kimlere verilmesi gerektiğini </a:t>
            </a:r>
            <a:r>
              <a:rPr lang="tr-TR" sz="1600" dirty="0"/>
              <a:t>(</a:t>
            </a:r>
            <a:r>
              <a:rPr lang="tr-TR" sz="1600" dirty="0" err="1"/>
              <a:t>Tevbe</a:t>
            </a:r>
            <a:r>
              <a:rPr lang="tr-TR" sz="1600" dirty="0"/>
              <a:t>, 60) </a:t>
            </a:r>
            <a:r>
              <a:rPr lang="tr-TR" sz="3200" dirty="0"/>
              <a:t>açıklamış, fakat hangi mallardan ne kadar zekat verileceğini açıklamamıştır. Zekâtın miktarı Peygamberimiz (</a:t>
            </a:r>
            <a:r>
              <a:rPr lang="tr-TR" sz="3200" dirty="0" err="1"/>
              <a:t>s.a.v</a:t>
            </a:r>
            <a:r>
              <a:rPr lang="tr-TR" sz="3200" dirty="0"/>
              <a:t>.) tarafından belirlenmiştir.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2664ABD-D2F1-45B4-A992-099183511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259" y="360680"/>
            <a:ext cx="5905500" cy="57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C2504B2-DAD4-4D10-9360-21EB419C4C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269240"/>
            <a:ext cx="538988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F72D95D1-7378-4058-AC8E-9AFC834D390A}"/>
              </a:ext>
            </a:extLst>
          </p:cNvPr>
          <p:cNvSpPr/>
          <p:nvPr/>
        </p:nvSpPr>
        <p:spPr>
          <a:xfrm>
            <a:off x="2595880" y="1133529"/>
            <a:ext cx="7269480" cy="337174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Sözün Özü</a:t>
            </a:r>
          </a:p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Efendimiz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) bizim için inanç ve ibadetler yönüyle örnektir, önderdir ve aynı zamanda da hüküm koyucudur… </a:t>
            </a:r>
          </a:p>
        </p:txBody>
      </p:sp>
    </p:spTree>
    <p:extLst>
      <p:ext uri="{BB962C8B-B14F-4D97-AF65-F5344CB8AC3E}">
        <p14:creationId xmlns:p14="http://schemas.microsoft.com/office/powerpoint/2010/main" val="11764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63962AE-BE67-4276-A847-77CA4AD9F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4" y="0"/>
            <a:ext cx="7646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23.11.2019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6E10385-E618-47CD-BA81-E28A49E568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316896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bg1"/>
                </a:solidFill>
              </a:rPr>
              <a:t>Peygamberimizin </a:t>
            </a:r>
            <a:r>
              <a:rPr lang="tr-TR" sz="6000" dirty="0" err="1">
                <a:solidFill>
                  <a:schemeClr val="bg1"/>
                </a:solidFill>
              </a:rPr>
              <a:t>şâri</a:t>
            </a:r>
            <a:r>
              <a:rPr lang="tr-TR" sz="6000" dirty="0">
                <a:solidFill>
                  <a:schemeClr val="bg1"/>
                </a:solidFill>
              </a:rPr>
              <a:t>’ olarak koyduğu hükümlerin bağlayıcılığını kavrar.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3B059BCD-D33B-46AD-98EA-FC18D4C0BB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2" descr="Ä°lgili resim">
            <a:extLst>
              <a:ext uri="{FF2B5EF4-FFF2-40B4-BE49-F238E27FC236}">
                <a16:creationId xmlns:a16="http://schemas.microsoft.com/office/drawing/2014/main" id="{C85D5B41-E473-4626-B791-80FAA097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452" y="403941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ulut Belirtme Çizgisi 5">
            <a:extLst>
              <a:ext uri="{FF2B5EF4-FFF2-40B4-BE49-F238E27FC236}">
                <a16:creationId xmlns:a16="http://schemas.microsoft.com/office/drawing/2014/main" id="{9C2A2EFD-CB12-42DF-B9E2-E8957CF2E533}"/>
              </a:ext>
            </a:extLst>
          </p:cNvPr>
          <p:cNvSpPr/>
          <p:nvPr/>
        </p:nvSpPr>
        <p:spPr>
          <a:xfrm>
            <a:off x="130003" y="579120"/>
            <a:ext cx="5677593" cy="2695029"/>
          </a:xfrm>
          <a:prstGeom prst="cloudCallout">
            <a:avLst>
              <a:gd name="adj1" fmla="val 38307"/>
              <a:gd name="adj2" fmla="val 73336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Size başka bir kavram hatırlatıyor mu?</a:t>
            </a:r>
          </a:p>
        </p:txBody>
      </p:sp>
      <p:sp>
        <p:nvSpPr>
          <p:cNvPr id="16" name="Bulut Belirtme Çizgisi 5">
            <a:extLst>
              <a:ext uri="{FF2B5EF4-FFF2-40B4-BE49-F238E27FC236}">
                <a16:creationId xmlns:a16="http://schemas.microsoft.com/office/drawing/2014/main" id="{308239CF-F03B-43B8-867F-4DB14011B283}"/>
              </a:ext>
            </a:extLst>
          </p:cNvPr>
          <p:cNvSpPr/>
          <p:nvPr/>
        </p:nvSpPr>
        <p:spPr>
          <a:xfrm>
            <a:off x="6844174" y="412149"/>
            <a:ext cx="5217823" cy="2300749"/>
          </a:xfrm>
          <a:prstGeom prst="cloudCallout">
            <a:avLst>
              <a:gd name="adj1" fmla="val -36203"/>
              <a:gd name="adj2" fmla="val 69403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Teşri ne demektir?</a:t>
            </a:r>
          </a:p>
        </p:txBody>
      </p:sp>
    </p:spTree>
    <p:extLst>
      <p:ext uri="{BB962C8B-B14F-4D97-AF65-F5344CB8AC3E}">
        <p14:creationId xmlns:p14="http://schemas.microsoft.com/office/powerpoint/2010/main" val="15241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389573A2-4F93-4DD6-AFBC-3611F0406E03}"/>
              </a:ext>
            </a:extLst>
          </p:cNvPr>
          <p:cNvSpPr/>
          <p:nvPr/>
        </p:nvSpPr>
        <p:spPr>
          <a:xfrm rot="1430664">
            <a:off x="1108737" y="304800"/>
            <a:ext cx="2753343" cy="296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Teşri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FA4C4D09-ED22-4B7A-BD80-E25F826FAB07}"/>
              </a:ext>
            </a:extLst>
          </p:cNvPr>
          <p:cNvSpPr/>
          <p:nvPr/>
        </p:nvSpPr>
        <p:spPr>
          <a:xfrm>
            <a:off x="4961876" y="2844800"/>
            <a:ext cx="6604001" cy="22453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Kanun ve hüküm koymak anlamına gelir.</a:t>
            </a:r>
          </a:p>
        </p:txBody>
      </p:sp>
    </p:spTree>
    <p:extLst>
      <p:ext uri="{BB962C8B-B14F-4D97-AF65-F5344CB8AC3E}">
        <p14:creationId xmlns:p14="http://schemas.microsoft.com/office/powerpoint/2010/main" val="35864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53D7796-6C60-40CE-B2D8-36759B4B5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809625"/>
            <a:ext cx="8134350" cy="2619375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E7B51B7C-64FF-4935-9AC6-3FA596D2BB8B}"/>
              </a:ext>
            </a:extLst>
          </p:cNvPr>
          <p:cNvSpPr/>
          <p:nvPr/>
        </p:nvSpPr>
        <p:spPr>
          <a:xfrm>
            <a:off x="2956560" y="3885476"/>
            <a:ext cx="9235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يَأْمُرُهُمْ بِالْمَعْرُوفِ وَيَنْهٰيهُمْ عَنِ الْمُنْكَرِ وَيُحِلُّ لَهُمُ الطَّيِّبَاتِ وَيُحَرِّمُ عَلَيْهِمُ الْخَبَٓائِثَ ﴿١٥٧﴾ </a:t>
            </a:r>
            <a:endParaRPr lang="tr-T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95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01AC258-051D-42C3-8F13-3FA8CC7C46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320" y="406400"/>
            <a:ext cx="5486400" cy="563231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3BD8C16-3A06-4000-AAC8-8F07E91C69E1}"/>
              </a:ext>
            </a:extLst>
          </p:cNvPr>
          <p:cNvSpPr/>
          <p:nvPr/>
        </p:nvSpPr>
        <p:spPr>
          <a:xfrm>
            <a:off x="81280" y="406400"/>
            <a:ext cx="6461760" cy="29238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AE" sz="4600" dirty="0">
                <a:solidFill>
                  <a:srgbClr val="FFFFFF"/>
                </a:solidFill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وَمَا كَانَ لِمُؤْمِنٍ وَلَا مُؤْمِنَةٍ اِذَا قَضَى اللّٰهُ وَرَسُولُهُٓ  اَمْراً اَنْ يَكُونَ لَهُمُ الْخِيَرَةُ مِنْ اَمْرِهِمْۜ وَمَنْ يَعْصِ اللّٰهَ وَرَسُولَهُ فَقَدْ ضَلَّ ضَلَالاً مُب۪يناً ﴿٣٦﴾ </a:t>
            </a:r>
            <a:endParaRPr lang="tr-TR" sz="4600" dirty="0">
              <a:solidFill>
                <a:srgbClr val="FFFFFF"/>
              </a:solidFill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50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AF6F8E2-178B-4EC7-AADE-265298A05C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0880"/>
            <a:ext cx="5848350" cy="4524315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B2D1BC74-AC3B-4ECC-958B-1E2C2F71BF19}"/>
              </a:ext>
            </a:extLst>
          </p:cNvPr>
          <p:cNvSpPr/>
          <p:nvPr/>
        </p:nvSpPr>
        <p:spPr>
          <a:xfrm>
            <a:off x="5972175" y="690880"/>
            <a:ext cx="6096000" cy="45243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الَّذ۪ينَ اٰمَنُٓوا اَط۪يعُوا اللّٰهَ وَاَط۪يعُوا الرَّسُولَ وَاُو۬لِي الْاَمْرِ مِنْكُمْۚ فَاِنْ تَنَازَعْتُمْ ف۪ي شَيْءٍ فَرُدُّوهُ اِلَى اللّٰهِ وَالرَّسُولِ اِنْ كُنْتُمْ تُؤْمِنُونَ بِاللّٰهِ وَالْيَوْمِ الْاٰخِرِۜ ذٰلِكَ خَيْرٌ وَاَحْسَنُ تَأْو۪يلاً۟ ﴿٥٩﴾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B29E46D-B4F8-477A-BE96-65C833FC92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370840"/>
            <a:ext cx="9753600" cy="39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02F535-E5D0-4307-99EF-DE05E3BF9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B540123-F3A7-4A07-8985-268C33B5C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94" y="409036"/>
            <a:ext cx="10202386" cy="34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6772</TotalTime>
  <Words>372</Words>
  <Application>Microsoft Office PowerPoint</Application>
  <PresentationFormat>Geniş ekran</PresentationFormat>
  <Paragraphs>25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Calibri</vt:lpstr>
      <vt:lpstr>Gill Sans MT</vt:lpstr>
      <vt:lpstr>Shaikh Hamdullah Mushaf</vt:lpstr>
      <vt:lpstr>Wingdings 2</vt:lpstr>
      <vt:lpstr>Kar Payı</vt:lpstr>
      <vt:lpstr>PEYGAMBERİMİZİN TEŞRİ GÖREVİ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456</cp:revision>
  <dcterms:created xsi:type="dcterms:W3CDTF">2019-07-15T06:01:13Z</dcterms:created>
  <dcterms:modified xsi:type="dcterms:W3CDTF">2019-11-23T20:38:22Z</dcterms:modified>
</cp:coreProperties>
</file>