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08" r:id="rId2"/>
    <p:sldId id="315" r:id="rId3"/>
    <p:sldId id="639" r:id="rId4"/>
    <p:sldId id="640" r:id="rId5"/>
    <p:sldId id="646" r:id="rId6"/>
    <p:sldId id="648" r:id="rId7"/>
    <p:sldId id="656" r:id="rId8"/>
    <p:sldId id="654" r:id="rId9"/>
    <p:sldId id="655" r:id="rId10"/>
    <p:sldId id="657" r:id="rId11"/>
    <p:sldId id="660" r:id="rId12"/>
    <p:sldId id="658" r:id="rId13"/>
    <p:sldId id="662" r:id="rId14"/>
    <p:sldId id="661" r:id="rId15"/>
    <p:sldId id="664" r:id="rId16"/>
    <p:sldId id="665" r:id="rId17"/>
    <p:sldId id="663" r:id="rId18"/>
    <p:sldId id="668" r:id="rId19"/>
    <p:sldId id="260"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8000" autoAdjust="0"/>
  </p:normalViewPr>
  <p:slideViewPr>
    <p:cSldViewPr snapToGrid="0">
      <p:cViewPr varScale="1">
        <p:scale>
          <a:sx n="75" d="100"/>
          <a:sy n="75" d="100"/>
        </p:scale>
        <p:origin x="108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7.12.2019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7.12.2019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7.12.2019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7.12.2019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7.12.2019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7.12.2019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7.12.2019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7.12.2019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7.12.2019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7.12.2019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7.12.2019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7.12.2019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7.12.2019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7E99BB73-15CD-4E0B-8F4D-96C4B18A5A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3" name="Unvan 2"/>
          <p:cNvSpPr>
            <a:spLocks noGrp="1"/>
          </p:cNvSpPr>
          <p:nvPr>
            <p:ph type="ctrTitle"/>
          </p:nvPr>
        </p:nvSpPr>
        <p:spPr>
          <a:xfrm>
            <a:off x="194491" y="2165222"/>
            <a:ext cx="12191999" cy="1475013"/>
          </a:xfrm>
        </p:spPr>
        <p:txBody>
          <a:bodyPr>
            <a:noAutofit/>
          </a:bodyPr>
          <a:lstStyle/>
          <a:p>
            <a:pPr algn="ctr"/>
            <a:r>
              <a:rPr lang="tr-TR" sz="9600" cap="none" dirty="0">
                <a:ln w="0"/>
                <a:solidFill>
                  <a:schemeClr val="accent5">
                    <a:lumMod val="40000"/>
                    <a:lumOff val="60000"/>
                  </a:schemeClr>
                </a:solidFill>
                <a:effectLst>
                  <a:outerShdw blurRad="38100" dist="19050" dir="2700000" algn="tl" rotWithShape="0">
                    <a:schemeClr val="dk1">
                      <a:alpha val="40000"/>
                    </a:schemeClr>
                  </a:outerShdw>
                </a:effectLst>
              </a:rPr>
              <a:t>PEYGAMBERİMİZİN TEMSİL GÖREVİ</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pic>
        <p:nvPicPr>
          <p:cNvPr id="3" name="Resim 2">
            <a:extLst>
              <a:ext uri="{FF2B5EF4-FFF2-40B4-BE49-F238E27FC236}">
                <a16:creationId xmlns:a16="http://schemas.microsoft.com/office/drawing/2014/main" id="{64FCED2C-449B-407C-B3ED-07514262A6E3}"/>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288553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C27ADDD-B90D-4A9A-82CF-C3FB5362F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Yuvarlatılmış Dikdörtgen 2">
            <a:extLst>
              <a:ext uri="{FF2B5EF4-FFF2-40B4-BE49-F238E27FC236}">
                <a16:creationId xmlns:a16="http://schemas.microsoft.com/office/drawing/2014/main" id="{231244F2-BEBC-4EA4-BA84-D48DE2A3E115}"/>
              </a:ext>
            </a:extLst>
          </p:cNvPr>
          <p:cNvSpPr/>
          <p:nvPr/>
        </p:nvSpPr>
        <p:spPr>
          <a:xfrm>
            <a:off x="91440" y="1638300"/>
            <a:ext cx="5354320" cy="40894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err="1"/>
              <a:t>Kur’ân</a:t>
            </a:r>
            <a:r>
              <a:rPr lang="tr-TR" sz="2800" dirty="0"/>
              <a:t>, Hz. Peygamber’e (</a:t>
            </a:r>
            <a:r>
              <a:rPr lang="tr-TR" sz="2800" dirty="0" err="1"/>
              <a:t>s.a.v</a:t>
            </a:r>
            <a:r>
              <a:rPr lang="tr-TR" sz="2800" dirty="0"/>
              <a:t>.) itaat edilmesini isterken peygamberlik misyonuna, onu örnek gösterirken de ahlaki meziyetlerine dikkat çekmiş ve onun her konuda temsil etme görevinin olduğuna işaret etmiştir.</a:t>
            </a:r>
          </a:p>
        </p:txBody>
      </p:sp>
      <p:pic>
        <p:nvPicPr>
          <p:cNvPr id="4" name="Resim 3">
            <a:extLst>
              <a:ext uri="{FF2B5EF4-FFF2-40B4-BE49-F238E27FC236}">
                <a16:creationId xmlns:a16="http://schemas.microsoft.com/office/drawing/2014/main" id="{BF01ABD6-5B77-4EB7-85B4-39F4FE6C81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57520" y="1638300"/>
            <a:ext cx="6543040" cy="4089400"/>
          </a:xfrm>
          <a:prstGeom prst="rect">
            <a:avLst/>
          </a:prstGeom>
        </p:spPr>
      </p:pic>
    </p:spTree>
    <p:extLst>
      <p:ext uri="{BB962C8B-B14F-4D97-AF65-F5344CB8AC3E}">
        <p14:creationId xmlns:p14="http://schemas.microsoft.com/office/powerpoint/2010/main" val="3495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Dikdörtgen 3">
            <a:extLst>
              <a:ext uri="{FF2B5EF4-FFF2-40B4-BE49-F238E27FC236}">
                <a16:creationId xmlns:a16="http://schemas.microsoft.com/office/drawing/2014/main" id="{6363E64A-B90E-4A1E-9D98-2439135B01AA}"/>
              </a:ext>
            </a:extLst>
          </p:cNvPr>
          <p:cNvSpPr/>
          <p:nvPr/>
        </p:nvSpPr>
        <p:spPr>
          <a:xfrm>
            <a:off x="1137920" y="729010"/>
            <a:ext cx="9916160" cy="1569660"/>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يَٓا اَيُّهَا النَّبِيُّ اِنَّٓا اَرْسَلْنَاكَ </a:t>
            </a:r>
            <a:r>
              <a:rPr lang="ar-AE" sz="4800" dirty="0">
                <a:solidFill>
                  <a:srgbClr val="FF000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شَاهِدا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وَ</a:t>
            </a:r>
            <a:r>
              <a:rPr lang="ar-AE" sz="4800" dirty="0">
                <a:solidFill>
                  <a:srgbClr val="00206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مُبَشِّرا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وَ</a:t>
            </a:r>
            <a:r>
              <a:rPr lang="ar-AE" sz="4800" dirty="0">
                <a:solidFill>
                  <a:srgbClr val="FFC00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نَذ۪يراً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﴿٤٥﴾  وَ</a:t>
            </a:r>
            <a:r>
              <a:rPr lang="ar-AE" sz="4800" dirty="0">
                <a:solidFill>
                  <a:srgbClr val="7030A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دَاعِياً</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 اِلَى اللّٰهِ بِـاِذْنِه۪ وَ</a:t>
            </a:r>
            <a:r>
              <a:rPr lang="ar-AE" sz="4800" dirty="0">
                <a:solidFill>
                  <a:srgbClr val="00B0F0"/>
                </a:solidFill>
                <a:latin typeface="Shaikh Hamdullah Mushaf" panose="03020500000000020004" pitchFamily="66" charset="-78"/>
                <a:ea typeface="Shaikh Hamdullah Mushaf" panose="03020500000000020004" pitchFamily="66" charset="-78"/>
                <a:cs typeface="Shaikh Hamdullah Mushaf" panose="03020500000000020004" pitchFamily="66" charset="-78"/>
              </a:rPr>
              <a:t>سِرَاجاً مُن۪يراً </a:t>
            </a: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﴿٤٦﴾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2">
            <a:extLst>
              <a:ext uri="{FF2B5EF4-FFF2-40B4-BE49-F238E27FC236}">
                <a16:creationId xmlns:a16="http://schemas.microsoft.com/office/drawing/2014/main" id="{9E76FEFF-3ABB-473D-82C9-C7B49B79471E}"/>
              </a:ext>
            </a:extLst>
          </p:cNvPr>
          <p:cNvSpPr/>
          <p:nvPr/>
        </p:nvSpPr>
        <p:spPr>
          <a:xfrm>
            <a:off x="1137920" y="3027680"/>
            <a:ext cx="9916160" cy="26517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solidFill>
                  <a:schemeClr val="tx1"/>
                </a:solidFill>
              </a:rPr>
              <a:t>Ey Peygamber! Biz seni hakikaten bir </a:t>
            </a:r>
            <a:r>
              <a:rPr lang="tr-TR" sz="3600" dirty="0">
                <a:solidFill>
                  <a:srgbClr val="FF0000"/>
                </a:solidFill>
              </a:rPr>
              <a:t>şahit</a:t>
            </a:r>
            <a:r>
              <a:rPr lang="tr-TR" sz="3600" dirty="0">
                <a:solidFill>
                  <a:schemeClr val="bg1"/>
                </a:solidFill>
              </a:rPr>
              <a:t>, bir </a:t>
            </a:r>
            <a:r>
              <a:rPr lang="tr-TR" sz="3600" dirty="0">
                <a:solidFill>
                  <a:srgbClr val="002060"/>
                </a:solidFill>
              </a:rPr>
              <a:t>müjdeleyici</a:t>
            </a:r>
            <a:r>
              <a:rPr lang="tr-TR" sz="3600" dirty="0">
                <a:solidFill>
                  <a:schemeClr val="tx1"/>
                </a:solidFill>
              </a:rPr>
              <a:t> ve bir </a:t>
            </a:r>
            <a:r>
              <a:rPr lang="tr-TR" sz="3600" dirty="0">
                <a:solidFill>
                  <a:srgbClr val="FFC000"/>
                </a:solidFill>
              </a:rPr>
              <a:t>uyarıcı </a:t>
            </a:r>
            <a:r>
              <a:rPr lang="tr-TR" sz="3600" dirty="0">
                <a:solidFill>
                  <a:schemeClr val="tx1"/>
                </a:solidFill>
              </a:rPr>
              <a:t>olarak gönderdik. Allah'ın izniyle, bir </a:t>
            </a:r>
            <a:r>
              <a:rPr lang="tr-TR" sz="3600" dirty="0">
                <a:solidFill>
                  <a:srgbClr val="7030A0"/>
                </a:solidFill>
              </a:rPr>
              <a:t>davetçi</a:t>
            </a:r>
            <a:r>
              <a:rPr lang="tr-TR" sz="3600" dirty="0">
                <a:solidFill>
                  <a:schemeClr val="tx1"/>
                </a:solidFill>
              </a:rPr>
              <a:t> ve </a:t>
            </a:r>
            <a:r>
              <a:rPr lang="tr-TR" sz="3600" dirty="0" err="1">
                <a:solidFill>
                  <a:srgbClr val="0070C0"/>
                </a:solidFill>
              </a:rPr>
              <a:t>nûr</a:t>
            </a:r>
            <a:r>
              <a:rPr lang="tr-TR" sz="3600" dirty="0">
                <a:solidFill>
                  <a:srgbClr val="0070C0"/>
                </a:solidFill>
              </a:rPr>
              <a:t> saçan bir kandil</a:t>
            </a:r>
            <a:r>
              <a:rPr lang="tr-TR" sz="3600" dirty="0">
                <a:solidFill>
                  <a:schemeClr val="tx1"/>
                </a:solidFill>
              </a:rPr>
              <a:t> olarak (gönderdik). (</a:t>
            </a:r>
            <a:r>
              <a:rPr lang="tr-TR" sz="3600" dirty="0" err="1">
                <a:solidFill>
                  <a:schemeClr val="tx1"/>
                </a:solidFill>
              </a:rPr>
              <a:t>Ahzâb</a:t>
            </a:r>
            <a:r>
              <a:rPr lang="tr-TR" sz="3600" dirty="0">
                <a:solidFill>
                  <a:schemeClr val="tx1"/>
                </a:solidFill>
              </a:rPr>
              <a:t> 45-46) </a:t>
            </a:r>
          </a:p>
        </p:txBody>
      </p:sp>
    </p:spTree>
    <p:extLst>
      <p:ext uri="{BB962C8B-B14F-4D97-AF65-F5344CB8AC3E}">
        <p14:creationId xmlns:p14="http://schemas.microsoft.com/office/powerpoint/2010/main" val="13273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C40A3C-655F-4442-85CB-8A1A794AA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14" name="Picture 2" descr="Ä°lgili resim">
            <a:extLst>
              <a:ext uri="{FF2B5EF4-FFF2-40B4-BE49-F238E27FC236}">
                <a16:creationId xmlns:a16="http://schemas.microsoft.com/office/drawing/2014/main" id="{C85D5B41-E473-4626-B791-80FAA09750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4932" y="4775199"/>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16" name="Bulut Belirtme Çizgisi 5">
            <a:extLst>
              <a:ext uri="{FF2B5EF4-FFF2-40B4-BE49-F238E27FC236}">
                <a16:creationId xmlns:a16="http://schemas.microsoft.com/office/drawing/2014/main" id="{308239CF-F03B-43B8-867F-4DB14011B283}"/>
              </a:ext>
            </a:extLst>
          </p:cNvPr>
          <p:cNvSpPr/>
          <p:nvPr/>
        </p:nvSpPr>
        <p:spPr>
          <a:xfrm>
            <a:off x="0" y="309798"/>
            <a:ext cx="8686800" cy="3805001"/>
          </a:xfrm>
          <a:prstGeom prst="cloudCallout">
            <a:avLst>
              <a:gd name="adj1" fmla="val 28935"/>
              <a:gd name="adj2" fmla="val 75291"/>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Ayete göre Peygamber </a:t>
            </a:r>
            <a:r>
              <a:rPr lang="tr-TR" sz="3200" dirty="0" err="1">
                <a:ea typeface="Shaikh Hamdullah Mushaf" panose="03020500000000020004" pitchFamily="66" charset="-78"/>
                <a:cs typeface="Shaikh Hamdullah Mushaf" panose="03020500000000020004" pitchFamily="66" charset="-78"/>
              </a:rPr>
              <a:t>Efendimiz’in</a:t>
            </a:r>
            <a:r>
              <a:rPr lang="tr-TR" sz="3200" dirty="0">
                <a:ea typeface="Shaikh Hamdullah Mushaf" panose="03020500000000020004" pitchFamily="66" charset="-78"/>
                <a:cs typeface="Shaikh Hamdullah Mushaf" panose="03020500000000020004" pitchFamily="66" charset="-78"/>
              </a:rPr>
              <a:t> (</a:t>
            </a:r>
            <a:r>
              <a:rPr lang="tr-TR" sz="3200" dirty="0" err="1">
                <a:ea typeface="Shaikh Hamdullah Mushaf" panose="03020500000000020004" pitchFamily="66" charset="-78"/>
                <a:cs typeface="Shaikh Hamdullah Mushaf" panose="03020500000000020004" pitchFamily="66" charset="-78"/>
              </a:rPr>
              <a:t>s.a.v</a:t>
            </a:r>
            <a:r>
              <a:rPr lang="tr-TR" sz="3200" dirty="0">
                <a:ea typeface="Shaikh Hamdullah Mushaf" panose="03020500000000020004" pitchFamily="66" charset="-78"/>
                <a:cs typeface="Shaikh Hamdullah Mushaf" panose="03020500000000020004" pitchFamily="66" charset="-78"/>
              </a:rPr>
              <a:t>.) şahit, müjdeleyici, uyarıcı, davetçi ve </a:t>
            </a:r>
            <a:r>
              <a:rPr lang="tr-TR" sz="3200" dirty="0" err="1">
                <a:ea typeface="Shaikh Hamdullah Mushaf" panose="03020500000000020004" pitchFamily="66" charset="-78"/>
                <a:cs typeface="Shaikh Hamdullah Mushaf" panose="03020500000000020004" pitchFamily="66" charset="-78"/>
              </a:rPr>
              <a:t>nûr</a:t>
            </a:r>
            <a:r>
              <a:rPr lang="tr-TR" sz="3200" dirty="0">
                <a:ea typeface="Shaikh Hamdullah Mushaf" panose="03020500000000020004" pitchFamily="66" charset="-78"/>
                <a:cs typeface="Shaikh Hamdullah Mushaf" panose="03020500000000020004" pitchFamily="66" charset="-78"/>
              </a:rPr>
              <a:t> saçan bir kandil olarak gönderilmesi ne demektir? </a:t>
            </a:r>
          </a:p>
        </p:txBody>
      </p:sp>
    </p:spTree>
    <p:extLst>
      <p:ext uri="{BB962C8B-B14F-4D97-AF65-F5344CB8AC3E}">
        <p14:creationId xmlns:p14="http://schemas.microsoft.com/office/powerpoint/2010/main" val="309913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Yuvarlatılmış Dikdörtgen 2">
            <a:extLst>
              <a:ext uri="{FF2B5EF4-FFF2-40B4-BE49-F238E27FC236}">
                <a16:creationId xmlns:a16="http://schemas.microsoft.com/office/drawing/2014/main" id="{8632B3E4-EEBB-4F14-98FE-AAD0F8885926}"/>
              </a:ext>
            </a:extLst>
          </p:cNvPr>
          <p:cNvSpPr/>
          <p:nvPr/>
        </p:nvSpPr>
        <p:spPr>
          <a:xfrm>
            <a:off x="132080" y="254476"/>
            <a:ext cx="11948160" cy="960596"/>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İslâm’da ruhbanlığa benzer tarzda bir hayat anlayışı yoktur. </a:t>
            </a:r>
          </a:p>
        </p:txBody>
      </p:sp>
      <p:sp>
        <p:nvSpPr>
          <p:cNvPr id="6" name="Yuvarlatılmış Dikdörtgen 2">
            <a:extLst>
              <a:ext uri="{FF2B5EF4-FFF2-40B4-BE49-F238E27FC236}">
                <a16:creationId xmlns:a16="http://schemas.microsoft.com/office/drawing/2014/main" id="{95C90F97-E7B2-4CEC-AA6F-7CA465384366}"/>
              </a:ext>
            </a:extLst>
          </p:cNvPr>
          <p:cNvSpPr/>
          <p:nvPr/>
        </p:nvSpPr>
        <p:spPr>
          <a:xfrm>
            <a:off x="111760" y="1615916"/>
            <a:ext cx="5080000" cy="4886484"/>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“Ben bir muallim olarak gönderildim” ve “Kim benim sünnetimden, yani hayat tarzımdan, izlediğim yol ve yöntemden yüz çevirirse benden değildir!” </a:t>
            </a:r>
            <a:r>
              <a:rPr lang="tr-TR" sz="2000" dirty="0"/>
              <a:t>Hadis-i Şerif </a:t>
            </a:r>
            <a:endParaRPr lang="tr-TR" sz="3600" dirty="0"/>
          </a:p>
        </p:txBody>
      </p:sp>
      <p:pic>
        <p:nvPicPr>
          <p:cNvPr id="3" name="Resim 2">
            <a:extLst>
              <a:ext uri="{FF2B5EF4-FFF2-40B4-BE49-F238E27FC236}">
                <a16:creationId xmlns:a16="http://schemas.microsoft.com/office/drawing/2014/main" id="{59A6C132-7EAE-44E4-BFA9-B7BC118DB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6721" y="1615916"/>
            <a:ext cx="6573520" cy="4886484"/>
          </a:xfrm>
          <a:prstGeom prst="rect">
            <a:avLst/>
          </a:prstGeom>
        </p:spPr>
      </p:pic>
    </p:spTree>
    <p:extLst>
      <p:ext uri="{BB962C8B-B14F-4D97-AF65-F5344CB8AC3E}">
        <p14:creationId xmlns:p14="http://schemas.microsoft.com/office/powerpoint/2010/main" val="354631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Yuvarlatılmış Dikdörtgen 2">
            <a:extLst>
              <a:ext uri="{FF2B5EF4-FFF2-40B4-BE49-F238E27FC236}">
                <a16:creationId xmlns:a16="http://schemas.microsoft.com/office/drawing/2014/main" id="{8632B3E4-EEBB-4F14-98FE-AAD0F8885926}"/>
              </a:ext>
            </a:extLst>
          </p:cNvPr>
          <p:cNvSpPr/>
          <p:nvPr/>
        </p:nvSpPr>
        <p:spPr>
          <a:xfrm>
            <a:off x="1147444" y="157480"/>
            <a:ext cx="9703436" cy="8686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000" dirty="0"/>
              <a:t>Peygamber Efendimiz (</a:t>
            </a:r>
            <a:r>
              <a:rPr lang="tr-TR" sz="3000" dirty="0" err="1"/>
              <a:t>s.a.v</a:t>
            </a:r>
            <a:r>
              <a:rPr lang="tr-TR" sz="3000" dirty="0"/>
              <a:t>.) akla ve istişareye önem verirdi.</a:t>
            </a:r>
          </a:p>
        </p:txBody>
      </p:sp>
      <p:sp>
        <p:nvSpPr>
          <p:cNvPr id="6" name="Yuvarlatılmış Dikdörtgen 2">
            <a:extLst>
              <a:ext uri="{FF2B5EF4-FFF2-40B4-BE49-F238E27FC236}">
                <a16:creationId xmlns:a16="http://schemas.microsoft.com/office/drawing/2014/main" id="{95C90F97-E7B2-4CEC-AA6F-7CA465384366}"/>
              </a:ext>
            </a:extLst>
          </p:cNvPr>
          <p:cNvSpPr/>
          <p:nvPr/>
        </p:nvSpPr>
        <p:spPr>
          <a:xfrm>
            <a:off x="1147444" y="5298440"/>
            <a:ext cx="9703436" cy="14020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Bedir savaşında ordunun konuşlanacağı yer bir sahabenin önerisine göre belirlenmiştir.</a:t>
            </a:r>
          </a:p>
        </p:txBody>
      </p:sp>
      <p:pic>
        <p:nvPicPr>
          <p:cNvPr id="2" name="Resim 1">
            <a:extLst>
              <a:ext uri="{FF2B5EF4-FFF2-40B4-BE49-F238E27FC236}">
                <a16:creationId xmlns:a16="http://schemas.microsoft.com/office/drawing/2014/main" id="{B959AC72-53F8-43CB-B050-7184724F010F}"/>
              </a:ext>
            </a:extLst>
          </p:cNvPr>
          <p:cNvPicPr>
            <a:picLocks noChangeAspect="1"/>
          </p:cNvPicPr>
          <p:nvPr/>
        </p:nvPicPr>
        <p:blipFill>
          <a:blip r:embed="rId3"/>
          <a:stretch>
            <a:fillRect/>
          </a:stretch>
        </p:blipFill>
        <p:spPr>
          <a:xfrm>
            <a:off x="1147444" y="1124575"/>
            <a:ext cx="9703436" cy="4016385"/>
          </a:xfrm>
          <a:prstGeom prst="rect">
            <a:avLst/>
          </a:prstGeom>
        </p:spPr>
      </p:pic>
    </p:spTree>
    <p:extLst>
      <p:ext uri="{BB962C8B-B14F-4D97-AF65-F5344CB8AC3E}">
        <p14:creationId xmlns:p14="http://schemas.microsoft.com/office/powerpoint/2010/main" val="291308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Yuvarlatılmış Dikdörtgen 2">
            <a:extLst>
              <a:ext uri="{FF2B5EF4-FFF2-40B4-BE49-F238E27FC236}">
                <a16:creationId xmlns:a16="http://schemas.microsoft.com/office/drawing/2014/main" id="{8632B3E4-EEBB-4F14-98FE-AAD0F8885926}"/>
              </a:ext>
            </a:extLst>
          </p:cNvPr>
          <p:cNvSpPr/>
          <p:nvPr/>
        </p:nvSpPr>
        <p:spPr>
          <a:xfrm>
            <a:off x="169187" y="248920"/>
            <a:ext cx="11853625" cy="81788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300" dirty="0"/>
              <a:t>Başkasının sırtından geçinmeyi hoş görmez, el emeğine önem verirdi.</a:t>
            </a:r>
          </a:p>
        </p:txBody>
      </p:sp>
      <p:pic>
        <p:nvPicPr>
          <p:cNvPr id="2" name="Resim 1">
            <a:extLst>
              <a:ext uri="{FF2B5EF4-FFF2-40B4-BE49-F238E27FC236}">
                <a16:creationId xmlns:a16="http://schemas.microsoft.com/office/drawing/2014/main" id="{49E82374-21A8-4DFC-8DD6-65428D071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1214120"/>
            <a:ext cx="8382000" cy="5445760"/>
          </a:xfrm>
          <a:prstGeom prst="rect">
            <a:avLst/>
          </a:prstGeom>
        </p:spPr>
      </p:pic>
    </p:spTree>
    <p:extLst>
      <p:ext uri="{BB962C8B-B14F-4D97-AF65-F5344CB8AC3E}">
        <p14:creationId xmlns:p14="http://schemas.microsoft.com/office/powerpoint/2010/main" val="136654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6" name="Yuvarlatılmış Dikdörtgen 2">
            <a:extLst>
              <a:ext uri="{FF2B5EF4-FFF2-40B4-BE49-F238E27FC236}">
                <a16:creationId xmlns:a16="http://schemas.microsoft.com/office/drawing/2014/main" id="{86D06F2A-92F4-4752-86E5-3A53F5EB1035}"/>
              </a:ext>
            </a:extLst>
          </p:cNvPr>
          <p:cNvSpPr/>
          <p:nvPr/>
        </p:nvSpPr>
        <p:spPr>
          <a:xfrm>
            <a:off x="101600" y="162560"/>
            <a:ext cx="5628640" cy="479552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Bizler, Peygamber </a:t>
            </a:r>
            <a:r>
              <a:rPr lang="tr-TR" sz="3600" dirty="0" err="1"/>
              <a:t>Efendimiz’in</a:t>
            </a:r>
            <a:r>
              <a:rPr lang="tr-TR" sz="3600" dirty="0"/>
              <a:t> (</a:t>
            </a:r>
            <a:r>
              <a:rPr lang="tr-TR" sz="3600" dirty="0" err="1"/>
              <a:t>s.a.v</a:t>
            </a:r>
            <a:r>
              <a:rPr lang="tr-TR" sz="3600" dirty="0"/>
              <a:t>.) hem insani hem de peygamberlik yönünü iyi bilmeliyiz. Bu konuda kaynağımız </a:t>
            </a:r>
            <a:r>
              <a:rPr lang="tr-TR" sz="3600" dirty="0" err="1"/>
              <a:t>Kur’ân</a:t>
            </a:r>
            <a:r>
              <a:rPr lang="tr-TR" sz="3600" dirty="0"/>
              <a:t> olmalı. Peygamberi (</a:t>
            </a:r>
            <a:r>
              <a:rPr lang="tr-TR" sz="3600" dirty="0" err="1"/>
              <a:t>s.a.v</a:t>
            </a:r>
            <a:r>
              <a:rPr lang="tr-TR" sz="3600" dirty="0"/>
              <a:t>.) doğru anlamalıyız. </a:t>
            </a:r>
          </a:p>
        </p:txBody>
      </p:sp>
      <p:sp>
        <p:nvSpPr>
          <p:cNvPr id="7" name="Yuvarlatılmış Dikdörtgen 2">
            <a:extLst>
              <a:ext uri="{FF2B5EF4-FFF2-40B4-BE49-F238E27FC236}">
                <a16:creationId xmlns:a16="http://schemas.microsoft.com/office/drawing/2014/main" id="{9D470E8A-24DB-4D0A-927A-3AA61DAD020A}"/>
              </a:ext>
            </a:extLst>
          </p:cNvPr>
          <p:cNvSpPr/>
          <p:nvPr/>
        </p:nvSpPr>
        <p:spPr>
          <a:xfrm>
            <a:off x="101600" y="5120640"/>
            <a:ext cx="11897360" cy="15748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Hz. Muhammed (</a:t>
            </a:r>
            <a:r>
              <a:rPr lang="tr-TR" sz="3200" dirty="0" err="1"/>
              <a:t>s.a.v</a:t>
            </a:r>
            <a:r>
              <a:rPr lang="tr-TR" sz="3200" dirty="0"/>
              <a:t>.) konusunda her türlü hurafe ve yanlış inanıştan uzak durarak onun gerçek hayatını kendimize örnek almalıyız.</a:t>
            </a:r>
          </a:p>
        </p:txBody>
      </p:sp>
      <p:pic>
        <p:nvPicPr>
          <p:cNvPr id="2" name="Resim 1">
            <a:extLst>
              <a:ext uri="{FF2B5EF4-FFF2-40B4-BE49-F238E27FC236}">
                <a16:creationId xmlns:a16="http://schemas.microsoft.com/office/drawing/2014/main" id="{304338DF-8E70-4722-9741-33565984FF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1839" y="162560"/>
            <a:ext cx="6167121" cy="4795520"/>
          </a:xfrm>
          <a:prstGeom prst="rect">
            <a:avLst/>
          </a:prstGeom>
        </p:spPr>
      </p:pic>
    </p:spTree>
    <p:extLst>
      <p:ext uri="{BB962C8B-B14F-4D97-AF65-F5344CB8AC3E}">
        <p14:creationId xmlns:p14="http://schemas.microsoft.com/office/powerpoint/2010/main" val="163692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6" name="Dikdörtgen 5">
            <a:extLst>
              <a:ext uri="{FF2B5EF4-FFF2-40B4-BE49-F238E27FC236}">
                <a16:creationId xmlns:a16="http://schemas.microsoft.com/office/drawing/2014/main" id="{9C19CE05-BAC5-4FD0-A2BF-766020B39A9B}"/>
              </a:ext>
            </a:extLst>
          </p:cNvPr>
          <p:cNvSpPr/>
          <p:nvPr/>
        </p:nvSpPr>
        <p:spPr>
          <a:xfrm>
            <a:off x="762000" y="2194560"/>
            <a:ext cx="9977120" cy="2862322"/>
          </a:xfrm>
          <a:prstGeom prst="rect">
            <a:avLst/>
          </a:prstGeom>
          <a:ln w="76200">
            <a:solidFill>
              <a:schemeClr val="accent2">
                <a:lumMod val="50000"/>
              </a:schemeClr>
            </a:solid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6000" dirty="0">
                <a:ea typeface="Shaikh Hamdullah Mushaf" panose="03020500000000020004" pitchFamily="66" charset="-78"/>
                <a:cs typeface="Shaikh Hamdullah Mushaf" panose="03020500000000020004" pitchFamily="66" charset="-78"/>
              </a:rPr>
              <a:t>Ey Rabbim bizlere İslâm'ı hakkıyla anlamayı, anlatmayı ve temsil etmeyi nasip eyle…</a:t>
            </a:r>
          </a:p>
        </p:txBody>
      </p:sp>
    </p:spTree>
    <p:extLst>
      <p:ext uri="{BB962C8B-B14F-4D97-AF65-F5344CB8AC3E}">
        <p14:creationId xmlns:p14="http://schemas.microsoft.com/office/powerpoint/2010/main" val="241121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23.11.2019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BEC2091-15ED-412C-87B9-EFB25541E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2" y="1316896"/>
            <a:ext cx="11029615" cy="3678303"/>
          </a:xfrm>
        </p:spPr>
        <p:txBody>
          <a:bodyPr>
            <a:normAutofit/>
          </a:bodyPr>
          <a:lstStyle/>
          <a:p>
            <a:r>
              <a:rPr lang="tr-TR" sz="6000" dirty="0">
                <a:solidFill>
                  <a:schemeClr val="bg1"/>
                </a:solidFill>
              </a:rPr>
              <a:t>Peygamberimizin temsil görevini ayetlerle açıklar.</a:t>
            </a:r>
          </a:p>
        </p:txBody>
      </p:sp>
    </p:spTree>
    <p:extLst>
      <p:ext uri="{BB962C8B-B14F-4D97-AF65-F5344CB8AC3E}">
        <p14:creationId xmlns:p14="http://schemas.microsoft.com/office/powerpoint/2010/main" val="404400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DC40A3C-655F-4442-85CB-8A1A794AA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14" name="Picture 2" descr="Ä°lgili resim">
            <a:extLst>
              <a:ext uri="{FF2B5EF4-FFF2-40B4-BE49-F238E27FC236}">
                <a16:creationId xmlns:a16="http://schemas.microsoft.com/office/drawing/2014/main" id="{C85D5B41-E473-4626-B791-80FAA09750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84452" y="403941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15" name="Bulut Belirtme Çizgisi 5">
            <a:extLst>
              <a:ext uri="{FF2B5EF4-FFF2-40B4-BE49-F238E27FC236}">
                <a16:creationId xmlns:a16="http://schemas.microsoft.com/office/drawing/2014/main" id="{9C2A2EFD-CB12-42DF-B9E2-E8957CF2E533}"/>
              </a:ext>
            </a:extLst>
          </p:cNvPr>
          <p:cNvSpPr/>
          <p:nvPr/>
        </p:nvSpPr>
        <p:spPr>
          <a:xfrm>
            <a:off x="130003" y="579120"/>
            <a:ext cx="5677593" cy="2695029"/>
          </a:xfrm>
          <a:prstGeom prst="cloudCallout">
            <a:avLst>
              <a:gd name="adj1" fmla="val 38307"/>
              <a:gd name="adj2" fmla="val 73336"/>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Bu kelimeye benzer kavramlar hatırlıyor musunuz?</a:t>
            </a:r>
          </a:p>
        </p:txBody>
      </p:sp>
      <p:sp>
        <p:nvSpPr>
          <p:cNvPr id="16" name="Bulut Belirtme Çizgisi 5">
            <a:extLst>
              <a:ext uri="{FF2B5EF4-FFF2-40B4-BE49-F238E27FC236}">
                <a16:creationId xmlns:a16="http://schemas.microsoft.com/office/drawing/2014/main" id="{308239CF-F03B-43B8-867F-4DB14011B283}"/>
              </a:ext>
            </a:extLst>
          </p:cNvPr>
          <p:cNvSpPr/>
          <p:nvPr/>
        </p:nvSpPr>
        <p:spPr>
          <a:xfrm>
            <a:off x="6844174" y="412149"/>
            <a:ext cx="5217823" cy="2300749"/>
          </a:xfrm>
          <a:prstGeom prst="cloudCallout">
            <a:avLst>
              <a:gd name="adj1" fmla="val -36203"/>
              <a:gd name="adj2" fmla="val 69403"/>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ea typeface="Shaikh Hamdullah Mushaf" panose="03020500000000020004" pitchFamily="66" charset="-78"/>
                <a:cs typeface="Shaikh Hamdullah Mushaf" panose="03020500000000020004" pitchFamily="66" charset="-78"/>
              </a:rPr>
              <a:t>Temsil ne demektir?</a:t>
            </a:r>
          </a:p>
        </p:txBody>
      </p:sp>
    </p:spTree>
    <p:extLst>
      <p:ext uri="{BB962C8B-B14F-4D97-AF65-F5344CB8AC3E}">
        <p14:creationId xmlns:p14="http://schemas.microsoft.com/office/powerpoint/2010/main" val="15241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3" name="Sağ Ok 1">
            <a:extLst>
              <a:ext uri="{FF2B5EF4-FFF2-40B4-BE49-F238E27FC236}">
                <a16:creationId xmlns:a16="http://schemas.microsoft.com/office/drawing/2014/main" id="{389573A2-4F93-4DD6-AFBC-3611F0406E03}"/>
              </a:ext>
            </a:extLst>
          </p:cNvPr>
          <p:cNvSpPr/>
          <p:nvPr/>
        </p:nvSpPr>
        <p:spPr>
          <a:xfrm rot="3107348">
            <a:off x="590578" y="294640"/>
            <a:ext cx="2753343" cy="2969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Temsil</a:t>
            </a:r>
          </a:p>
        </p:txBody>
      </p:sp>
      <p:sp>
        <p:nvSpPr>
          <p:cNvPr id="4" name="Yuvarlatılmış Dikdörtgen 2">
            <a:extLst>
              <a:ext uri="{FF2B5EF4-FFF2-40B4-BE49-F238E27FC236}">
                <a16:creationId xmlns:a16="http://schemas.microsoft.com/office/drawing/2014/main" id="{FA4C4D09-ED22-4B7A-BD80-E25F826FAB07}"/>
              </a:ext>
            </a:extLst>
          </p:cNvPr>
          <p:cNvSpPr/>
          <p:nvPr/>
        </p:nvSpPr>
        <p:spPr>
          <a:xfrm>
            <a:off x="863600" y="3429000"/>
            <a:ext cx="7863840" cy="290576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Tüm peygamberlerin olduğu gibi Peygamberimizin de (</a:t>
            </a:r>
            <a:r>
              <a:rPr lang="tr-TR" sz="3600" dirty="0" err="1"/>
              <a:t>s.a.v</a:t>
            </a:r>
            <a:r>
              <a:rPr lang="tr-TR" sz="3600" dirty="0"/>
              <a:t>.) görevi Allah’ın (</a:t>
            </a:r>
            <a:r>
              <a:rPr lang="tr-TR" sz="3600" dirty="0" err="1"/>
              <a:t>c.c</a:t>
            </a:r>
            <a:r>
              <a:rPr lang="tr-TR" sz="3600" dirty="0"/>
              <a:t>.) dinini insanlara en güzel şekilde tebliğ etme ve onu kendi hayatında uygulamaktır. Temsil etmektir.  </a:t>
            </a:r>
          </a:p>
        </p:txBody>
      </p:sp>
    </p:spTree>
    <p:extLst>
      <p:ext uri="{BB962C8B-B14F-4D97-AF65-F5344CB8AC3E}">
        <p14:creationId xmlns:p14="http://schemas.microsoft.com/office/powerpoint/2010/main" val="358642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3C474567-123F-41AF-88DC-1F799EE923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3" name="Dikdörtgen 2">
            <a:extLst>
              <a:ext uri="{FF2B5EF4-FFF2-40B4-BE49-F238E27FC236}">
                <a16:creationId xmlns:a16="http://schemas.microsoft.com/office/drawing/2014/main" id="{3C9BC0C5-8A38-4D04-9C26-4365320DE643}"/>
              </a:ext>
            </a:extLst>
          </p:cNvPr>
          <p:cNvSpPr/>
          <p:nvPr/>
        </p:nvSpPr>
        <p:spPr>
          <a:xfrm>
            <a:off x="5923281" y="440860"/>
            <a:ext cx="6096000" cy="3785652"/>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قُلْ اِنَّـمَٓا اَنَا۬ بَشَرٌ مِثْلُكُمْ يُوحٰٓى اِلَيَّ اَنَّـمَٓا اِلٰهُكُمْ اِلٰهٌ وَاحِدٌۚ فَمَنْ كَانَ يَرْجُوا لِقَٓاءَ رَبِّه۪ فَلْيَعْمَلْ عَمَلاً صَالِحاً وَلَا يُشْرِكْ بِعِبَادَةِ رَبِّه۪ٓ اَحَداً ﴿١١٠﴾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Yuvarlatılmış Dikdörtgen 2">
            <a:extLst>
              <a:ext uri="{FF2B5EF4-FFF2-40B4-BE49-F238E27FC236}">
                <a16:creationId xmlns:a16="http://schemas.microsoft.com/office/drawing/2014/main" id="{DE00466B-404C-4D21-8F3C-9C14633298DA}"/>
              </a:ext>
            </a:extLst>
          </p:cNvPr>
          <p:cNvSpPr/>
          <p:nvPr/>
        </p:nvSpPr>
        <p:spPr>
          <a:xfrm>
            <a:off x="172719" y="440860"/>
            <a:ext cx="5577843" cy="3785652"/>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Nitekim </a:t>
            </a:r>
            <a:r>
              <a:rPr lang="tr-TR" sz="4000" dirty="0" err="1"/>
              <a:t>Peygamberimiz’i</a:t>
            </a:r>
            <a:r>
              <a:rPr lang="tr-TR" sz="4000" dirty="0"/>
              <a:t> (</a:t>
            </a:r>
            <a:r>
              <a:rPr lang="tr-TR" sz="4000" dirty="0" err="1"/>
              <a:t>s.a.v</a:t>
            </a:r>
            <a:r>
              <a:rPr lang="tr-TR" sz="4000" dirty="0"/>
              <a:t>.) diğer insanlardan ayıran en önemli özellik onun vahiyle hareket etmesidir.</a:t>
            </a:r>
          </a:p>
        </p:txBody>
      </p:sp>
      <p:sp>
        <p:nvSpPr>
          <p:cNvPr id="6" name="Yuvarlatılmış Dikdörtgen 2">
            <a:extLst>
              <a:ext uri="{FF2B5EF4-FFF2-40B4-BE49-F238E27FC236}">
                <a16:creationId xmlns:a16="http://schemas.microsoft.com/office/drawing/2014/main" id="{C5911B59-3F9B-4222-B7E9-CFE45F43B48B}"/>
              </a:ext>
            </a:extLst>
          </p:cNvPr>
          <p:cNvSpPr/>
          <p:nvPr/>
        </p:nvSpPr>
        <p:spPr>
          <a:xfrm>
            <a:off x="172719" y="4524314"/>
            <a:ext cx="11846562" cy="217424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De ki: Ben, yalnızca sizin gibi bir beşerim. (Şu var ki) bana, İlâh'ınızın, sadece bir İlâh olduğu vahyolunuyor. Artık her kim Rabbine kavuşmayı umuyorsa, iyi iş yapsın ve Rabbine ibadette hiçbir şeyi ortak koşmasın. </a:t>
            </a:r>
            <a:r>
              <a:rPr lang="tr-TR" sz="2000" dirty="0"/>
              <a:t>(</a:t>
            </a:r>
            <a:r>
              <a:rPr lang="tr-TR" sz="2000" dirty="0" err="1"/>
              <a:t>Kehf</a:t>
            </a:r>
            <a:r>
              <a:rPr lang="tr-TR" sz="2000" dirty="0"/>
              <a:t>, 110) </a:t>
            </a:r>
            <a:endParaRPr lang="tr-TR" sz="3200" dirty="0"/>
          </a:p>
        </p:txBody>
      </p:sp>
    </p:spTree>
    <p:extLst>
      <p:ext uri="{BB962C8B-B14F-4D97-AF65-F5344CB8AC3E}">
        <p14:creationId xmlns:p14="http://schemas.microsoft.com/office/powerpoint/2010/main" val="294806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C27ADDD-B90D-4A9A-82CF-C3FB5362F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Yuvarlatılmış Dikdörtgen 2">
            <a:extLst>
              <a:ext uri="{FF2B5EF4-FFF2-40B4-BE49-F238E27FC236}">
                <a16:creationId xmlns:a16="http://schemas.microsoft.com/office/drawing/2014/main" id="{231244F2-BEBC-4EA4-BA84-D48DE2A3E115}"/>
              </a:ext>
            </a:extLst>
          </p:cNvPr>
          <p:cNvSpPr/>
          <p:nvPr/>
        </p:nvSpPr>
        <p:spPr>
          <a:xfrm>
            <a:off x="426720" y="3718560"/>
            <a:ext cx="5537200" cy="258064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000" dirty="0"/>
              <a:t>İbrahim’de ve onunla beraber olanlarda, sizin için gerçekten güzel bir örnek vardır. </a:t>
            </a:r>
            <a:r>
              <a:rPr lang="tr-TR" sz="2800" dirty="0"/>
              <a:t>(</a:t>
            </a:r>
            <a:r>
              <a:rPr lang="tr-TR" sz="2800" dirty="0" err="1"/>
              <a:t>Mümtehine</a:t>
            </a:r>
            <a:r>
              <a:rPr lang="tr-TR" sz="2800" dirty="0"/>
              <a:t>, 4)</a:t>
            </a:r>
            <a:endParaRPr lang="tr-TR" sz="4000" dirty="0"/>
          </a:p>
        </p:txBody>
      </p:sp>
      <p:sp>
        <p:nvSpPr>
          <p:cNvPr id="7" name="Dikdörtgen 6">
            <a:extLst>
              <a:ext uri="{FF2B5EF4-FFF2-40B4-BE49-F238E27FC236}">
                <a16:creationId xmlns:a16="http://schemas.microsoft.com/office/drawing/2014/main" id="{C08E44DD-3900-4B59-99C7-163531C56B7A}"/>
              </a:ext>
            </a:extLst>
          </p:cNvPr>
          <p:cNvSpPr/>
          <p:nvPr/>
        </p:nvSpPr>
        <p:spPr>
          <a:xfrm>
            <a:off x="426720" y="762000"/>
            <a:ext cx="5466080" cy="1569660"/>
          </a:xfrm>
          <a:prstGeom prst="rect">
            <a:avLst/>
          </a:prstGeom>
          <a:ln w="76200">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ar-AE"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قَدْ كَانَتْ لَكُمْ اُسْوَةٌ حَسَنَةٌ ف۪ٓي اِبْرٰه۪يمَ وَالَّذ۪ينَ مَعَهُۚ ﴿٤﴾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2" name="Resim 1">
            <a:extLst>
              <a:ext uri="{FF2B5EF4-FFF2-40B4-BE49-F238E27FC236}">
                <a16:creationId xmlns:a16="http://schemas.microsoft.com/office/drawing/2014/main" id="{D00917E9-1DB7-4CDB-AE2F-562F985315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3800" y="762000"/>
            <a:ext cx="5537200" cy="5537200"/>
          </a:xfrm>
          <a:prstGeom prst="rect">
            <a:avLst/>
          </a:prstGeom>
        </p:spPr>
      </p:pic>
    </p:spTree>
    <p:extLst>
      <p:ext uri="{BB962C8B-B14F-4D97-AF65-F5344CB8AC3E}">
        <p14:creationId xmlns:p14="http://schemas.microsoft.com/office/powerpoint/2010/main" val="18371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C27ADDD-B90D-4A9A-82CF-C3FB5362F6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Yuvarlatılmış Dikdörtgen 2">
            <a:extLst>
              <a:ext uri="{FF2B5EF4-FFF2-40B4-BE49-F238E27FC236}">
                <a16:creationId xmlns:a16="http://schemas.microsoft.com/office/drawing/2014/main" id="{231244F2-BEBC-4EA4-BA84-D48DE2A3E115}"/>
              </a:ext>
            </a:extLst>
          </p:cNvPr>
          <p:cNvSpPr/>
          <p:nvPr/>
        </p:nvSpPr>
        <p:spPr>
          <a:xfrm>
            <a:off x="91440" y="1643380"/>
            <a:ext cx="5496560" cy="3429000"/>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Peygamber Efendimiz (</a:t>
            </a:r>
            <a:r>
              <a:rPr lang="tr-TR" sz="3200" dirty="0" err="1"/>
              <a:t>s.a.v</a:t>
            </a:r>
            <a:r>
              <a:rPr lang="tr-TR" sz="3200" dirty="0"/>
              <a:t>.) insanlara ibadetlerin nasıl yapılacağını, dinin nasıl yaşanacağını öğretti, yaşantısıyla ve güzel ahlakıyla herkese örnek oldu. </a:t>
            </a:r>
          </a:p>
        </p:txBody>
      </p:sp>
      <p:pic>
        <p:nvPicPr>
          <p:cNvPr id="2" name="Resim 1">
            <a:extLst>
              <a:ext uri="{FF2B5EF4-FFF2-40B4-BE49-F238E27FC236}">
                <a16:creationId xmlns:a16="http://schemas.microsoft.com/office/drawing/2014/main" id="{AEAC2A14-C95C-4EE3-832C-0ED911B078FE}"/>
              </a:ext>
            </a:extLst>
          </p:cNvPr>
          <p:cNvPicPr>
            <a:picLocks noChangeAspect="1"/>
          </p:cNvPicPr>
          <p:nvPr/>
        </p:nvPicPr>
        <p:blipFill>
          <a:blip r:embed="rId3"/>
          <a:stretch>
            <a:fillRect/>
          </a:stretch>
        </p:blipFill>
        <p:spPr>
          <a:xfrm>
            <a:off x="5923280" y="1643380"/>
            <a:ext cx="6096000" cy="3429000"/>
          </a:xfrm>
          <a:prstGeom prst="rect">
            <a:avLst/>
          </a:prstGeom>
        </p:spPr>
      </p:pic>
    </p:spTree>
    <p:extLst>
      <p:ext uri="{BB962C8B-B14F-4D97-AF65-F5344CB8AC3E}">
        <p14:creationId xmlns:p14="http://schemas.microsoft.com/office/powerpoint/2010/main" val="85767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Resim 2">
            <a:extLst>
              <a:ext uri="{FF2B5EF4-FFF2-40B4-BE49-F238E27FC236}">
                <a16:creationId xmlns:a16="http://schemas.microsoft.com/office/drawing/2014/main" id="{87A16DC8-771E-419B-A382-F3A3425C46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54200" y="823276"/>
            <a:ext cx="6858000" cy="5760085"/>
          </a:xfrm>
          <a:prstGeom prst="rect">
            <a:avLst/>
          </a:prstGeom>
        </p:spPr>
      </p:pic>
    </p:spTree>
    <p:extLst>
      <p:ext uri="{BB962C8B-B14F-4D97-AF65-F5344CB8AC3E}">
        <p14:creationId xmlns:p14="http://schemas.microsoft.com/office/powerpoint/2010/main" val="386848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904A947-2153-4E3B-BDCC-93743484E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pic>
        <p:nvPicPr>
          <p:cNvPr id="2" name="Resim 1">
            <a:extLst>
              <a:ext uri="{FF2B5EF4-FFF2-40B4-BE49-F238E27FC236}">
                <a16:creationId xmlns:a16="http://schemas.microsoft.com/office/drawing/2014/main" id="{780F0DB3-657B-40E3-BE98-769E63B17870}"/>
              </a:ext>
            </a:extLst>
          </p:cNvPr>
          <p:cNvPicPr>
            <a:picLocks noChangeAspect="1"/>
          </p:cNvPicPr>
          <p:nvPr/>
        </p:nvPicPr>
        <p:blipFill>
          <a:blip r:embed="rId3"/>
          <a:stretch>
            <a:fillRect/>
          </a:stretch>
        </p:blipFill>
        <p:spPr>
          <a:xfrm>
            <a:off x="1609407" y="1358186"/>
            <a:ext cx="8973185" cy="3982481"/>
          </a:xfrm>
          <a:prstGeom prst="rect">
            <a:avLst/>
          </a:prstGeom>
        </p:spPr>
      </p:pic>
    </p:spTree>
    <p:extLst>
      <p:ext uri="{BB962C8B-B14F-4D97-AF65-F5344CB8AC3E}">
        <p14:creationId xmlns:p14="http://schemas.microsoft.com/office/powerpoint/2010/main" val="10052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7048</TotalTime>
  <Words>489</Words>
  <Application>Microsoft Office PowerPoint</Application>
  <PresentationFormat>Geniş ekran</PresentationFormat>
  <Paragraphs>27</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Calibri</vt:lpstr>
      <vt:lpstr>Gill Sans MT</vt:lpstr>
      <vt:lpstr>Shaikh Hamdullah Mushaf</vt:lpstr>
      <vt:lpstr>Wingdings 2</vt:lpstr>
      <vt:lpstr>Kar Payı</vt:lpstr>
      <vt:lpstr>PEYGAMBERİMİZİN TEMSİL GÖREVİ</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DELL</cp:lastModifiedBy>
  <cp:revision>471</cp:revision>
  <dcterms:created xsi:type="dcterms:W3CDTF">2019-07-15T06:01:13Z</dcterms:created>
  <dcterms:modified xsi:type="dcterms:W3CDTF">2019-12-07T10:01:45Z</dcterms:modified>
</cp:coreProperties>
</file>