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708" r:id="rId2"/>
    <p:sldId id="308" r:id="rId3"/>
    <p:sldId id="315" r:id="rId4"/>
    <p:sldId id="693" r:id="rId5"/>
    <p:sldId id="665" r:id="rId6"/>
    <p:sldId id="691" r:id="rId7"/>
    <p:sldId id="698" r:id="rId8"/>
    <p:sldId id="692" r:id="rId9"/>
    <p:sldId id="696" r:id="rId10"/>
    <p:sldId id="686" r:id="rId11"/>
    <p:sldId id="699" r:id="rId12"/>
    <p:sldId id="664" r:id="rId13"/>
    <p:sldId id="701" r:id="rId14"/>
    <p:sldId id="703" r:id="rId15"/>
    <p:sldId id="704" r:id="rId16"/>
    <p:sldId id="705" r:id="rId17"/>
    <p:sldId id="700" r:id="rId18"/>
    <p:sldId id="706" r:id="rId19"/>
    <p:sldId id="687" r:id="rId20"/>
    <p:sldId id="707" r:id="rId21"/>
    <p:sldId id="260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ullah Yalçın" initials="NY" lastIdx="4" clrIdx="0">
    <p:extLst>
      <p:ext uri="{19B8F6BF-5375-455C-9EA6-DF929625EA0E}">
        <p15:presenceInfo xmlns:p15="http://schemas.microsoft.com/office/powerpoint/2012/main" userId="aff33922cbf709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F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88000" autoAdjust="0"/>
  </p:normalViewPr>
  <p:slideViewPr>
    <p:cSldViewPr snapToGrid="0">
      <p:cViewPr varScale="1">
        <p:scale>
          <a:sx n="75" d="100"/>
          <a:sy n="75" d="100"/>
        </p:scale>
        <p:origin x="108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26814-B6E1-4DC9-9021-E076748476D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9749BA9-35AF-4836-A037-5EECBE07315D}">
      <dgm:prSet phldrT="[Metin]" custT="1"/>
      <dgm:spPr/>
      <dgm:t>
        <a:bodyPr/>
        <a:lstStyle/>
        <a:p>
          <a:r>
            <a:rPr lang="tr-TR" sz="2000" dirty="0"/>
            <a:t>HZ. EBUBEKİR</a:t>
          </a:r>
        </a:p>
      </dgm:t>
    </dgm:pt>
    <dgm:pt modelId="{5FAC2BD3-3834-449E-8A21-F2AF2CB19F53}" type="parTrans" cxnId="{FCAE2886-089E-4701-B011-A215CA9E2E5A}">
      <dgm:prSet/>
      <dgm:spPr/>
      <dgm:t>
        <a:bodyPr/>
        <a:lstStyle/>
        <a:p>
          <a:endParaRPr lang="tr-TR"/>
        </a:p>
      </dgm:t>
    </dgm:pt>
    <dgm:pt modelId="{E1694826-E654-417D-9EAC-10FECFEA6B73}" type="sibTrans" cxnId="{FCAE2886-089E-4701-B011-A215CA9E2E5A}">
      <dgm:prSet/>
      <dgm:spPr/>
      <dgm:t>
        <a:bodyPr/>
        <a:lstStyle/>
        <a:p>
          <a:endParaRPr lang="tr-TR"/>
        </a:p>
      </dgm:t>
    </dgm:pt>
    <dgm:pt modelId="{CBEB4FA7-F7C3-44CF-9CF4-35B62BC9F2AB}">
      <dgm:prSet phldrT="[Metin]" custT="1"/>
      <dgm:spPr/>
      <dgm:t>
        <a:bodyPr/>
        <a:lstStyle/>
        <a:p>
          <a:r>
            <a:rPr lang="tr-TR" sz="2000" dirty="0"/>
            <a:t>573’te Mekke’de doğdu</a:t>
          </a:r>
        </a:p>
      </dgm:t>
    </dgm:pt>
    <dgm:pt modelId="{6382402F-9C1F-469B-A4CE-266B7F0EF592}" type="parTrans" cxnId="{861BDE81-82BD-43FA-8176-67A54B688C89}">
      <dgm:prSet custT="1"/>
      <dgm:spPr/>
      <dgm:t>
        <a:bodyPr/>
        <a:lstStyle/>
        <a:p>
          <a:endParaRPr lang="tr-TR" sz="1600"/>
        </a:p>
      </dgm:t>
    </dgm:pt>
    <dgm:pt modelId="{D4932829-E466-4270-B051-800C801E84AE}" type="sibTrans" cxnId="{861BDE81-82BD-43FA-8176-67A54B688C89}">
      <dgm:prSet/>
      <dgm:spPr/>
      <dgm:t>
        <a:bodyPr/>
        <a:lstStyle/>
        <a:p>
          <a:endParaRPr lang="tr-TR"/>
        </a:p>
      </dgm:t>
    </dgm:pt>
    <dgm:pt modelId="{9C51FECF-117D-4E07-B24A-85C795EECCF2}">
      <dgm:prSet phldrT="[Metin]" custT="1"/>
      <dgm:spPr/>
      <dgm:t>
        <a:bodyPr/>
        <a:lstStyle/>
        <a:p>
          <a:r>
            <a:rPr lang="tr-TR" sz="2000" dirty="0" err="1"/>
            <a:t>Kureyş’in</a:t>
          </a:r>
          <a:r>
            <a:rPr lang="tr-TR" sz="2000" dirty="0"/>
            <a:t> </a:t>
          </a:r>
          <a:r>
            <a:rPr lang="tr-TR" sz="2000" dirty="0" err="1"/>
            <a:t>Teymoğulları</a:t>
          </a:r>
          <a:r>
            <a:rPr lang="tr-TR" sz="2000" dirty="0"/>
            <a:t> koluna mensup</a:t>
          </a:r>
        </a:p>
      </dgm:t>
    </dgm:pt>
    <dgm:pt modelId="{F74B7DF6-6598-4D9D-AA6B-A344CD4627DD}" type="parTrans" cxnId="{415552AC-C8F6-4A8E-A65D-F88D76994561}">
      <dgm:prSet custT="1"/>
      <dgm:spPr/>
      <dgm:t>
        <a:bodyPr/>
        <a:lstStyle/>
        <a:p>
          <a:endParaRPr lang="tr-TR" sz="1600"/>
        </a:p>
      </dgm:t>
    </dgm:pt>
    <dgm:pt modelId="{D4C89778-07AB-4369-9A26-DD01A13FF353}" type="sibTrans" cxnId="{415552AC-C8F6-4A8E-A65D-F88D76994561}">
      <dgm:prSet/>
      <dgm:spPr/>
      <dgm:t>
        <a:bodyPr/>
        <a:lstStyle/>
        <a:p>
          <a:endParaRPr lang="tr-TR"/>
        </a:p>
      </dgm:t>
    </dgm:pt>
    <dgm:pt modelId="{05433093-9467-4E3B-A1F5-A0C0EB436803}">
      <dgm:prSet phldrT="[Metin]" custT="1"/>
      <dgm:spPr/>
      <dgm:t>
        <a:bodyPr/>
        <a:lstStyle/>
        <a:p>
          <a:r>
            <a:rPr lang="tr-TR" sz="2800" dirty="0"/>
            <a:t>Babası Ebu </a:t>
          </a:r>
          <a:r>
            <a:rPr lang="tr-TR" sz="2800" dirty="0" err="1"/>
            <a:t>Kuhafe</a:t>
          </a:r>
          <a:endParaRPr lang="tr-TR" sz="2800" dirty="0"/>
        </a:p>
      </dgm:t>
    </dgm:pt>
    <dgm:pt modelId="{5FE04D20-C65F-482A-9B7E-CF29EB2DD05C}" type="parTrans" cxnId="{5B2FCBA0-947E-46B5-8210-FB81AC8D23FD}">
      <dgm:prSet custT="1"/>
      <dgm:spPr/>
      <dgm:t>
        <a:bodyPr/>
        <a:lstStyle/>
        <a:p>
          <a:endParaRPr lang="tr-TR" sz="1600"/>
        </a:p>
      </dgm:t>
    </dgm:pt>
    <dgm:pt modelId="{35A7C843-8F0B-418D-87D7-4F3794313D35}" type="sibTrans" cxnId="{5B2FCBA0-947E-46B5-8210-FB81AC8D23FD}">
      <dgm:prSet/>
      <dgm:spPr/>
      <dgm:t>
        <a:bodyPr/>
        <a:lstStyle/>
        <a:p>
          <a:endParaRPr lang="tr-TR"/>
        </a:p>
      </dgm:t>
    </dgm:pt>
    <dgm:pt modelId="{84C2677F-FD8E-410B-8F29-62F896838E6F}">
      <dgm:prSet phldrT="[Metin]" custT="1"/>
      <dgm:spPr/>
      <dgm:t>
        <a:bodyPr/>
        <a:lstStyle/>
        <a:p>
          <a:r>
            <a:rPr lang="tr-TR" sz="2000" dirty="0"/>
            <a:t>Annesi </a:t>
          </a:r>
          <a:r>
            <a:rPr lang="tr-TR" sz="2000" dirty="0" err="1"/>
            <a:t>Ümmü’l-Hayr</a:t>
          </a:r>
          <a:r>
            <a:rPr lang="tr-TR" sz="2000" dirty="0"/>
            <a:t> Selma </a:t>
          </a:r>
          <a:r>
            <a:rPr lang="tr-TR" sz="2000" dirty="0" err="1"/>
            <a:t>binti</a:t>
          </a:r>
          <a:r>
            <a:rPr lang="tr-TR" sz="2000" dirty="0"/>
            <a:t> </a:t>
          </a:r>
          <a:r>
            <a:rPr lang="tr-TR" sz="2000" dirty="0" err="1"/>
            <a:t>Sahr</a:t>
          </a:r>
          <a:endParaRPr lang="tr-TR" sz="2000" dirty="0"/>
        </a:p>
      </dgm:t>
    </dgm:pt>
    <dgm:pt modelId="{2ECB5DDE-D149-43E9-9E63-CAE1AE697A71}" type="parTrans" cxnId="{1017E4D8-2218-4E43-BFE5-EEB08358339B}">
      <dgm:prSet custT="1"/>
      <dgm:spPr/>
      <dgm:t>
        <a:bodyPr/>
        <a:lstStyle/>
        <a:p>
          <a:endParaRPr lang="tr-TR" sz="1600"/>
        </a:p>
      </dgm:t>
    </dgm:pt>
    <dgm:pt modelId="{87FDCF01-5FB6-444E-BF74-89EC199551A4}" type="sibTrans" cxnId="{1017E4D8-2218-4E43-BFE5-EEB08358339B}">
      <dgm:prSet/>
      <dgm:spPr/>
      <dgm:t>
        <a:bodyPr/>
        <a:lstStyle/>
        <a:p>
          <a:endParaRPr lang="tr-TR"/>
        </a:p>
      </dgm:t>
    </dgm:pt>
    <dgm:pt modelId="{E3306C6B-69A9-44F5-BC7B-D7AA90E42DDF}">
      <dgm:prSet custT="1"/>
      <dgm:spPr/>
      <dgm:t>
        <a:bodyPr/>
        <a:lstStyle/>
        <a:p>
          <a:r>
            <a:rPr lang="tr-TR" sz="1700" dirty="0"/>
            <a:t>Cehennemden azat edilen «Atik» lakabı</a:t>
          </a:r>
        </a:p>
      </dgm:t>
    </dgm:pt>
    <dgm:pt modelId="{4584FBCE-0C0B-4EB1-93C7-FD94D0343BB4}" type="parTrans" cxnId="{453046CA-AFD1-45C3-90A4-7B40AC9BD7E2}">
      <dgm:prSet custT="1"/>
      <dgm:spPr/>
      <dgm:t>
        <a:bodyPr/>
        <a:lstStyle/>
        <a:p>
          <a:endParaRPr lang="tr-TR" sz="1600"/>
        </a:p>
      </dgm:t>
    </dgm:pt>
    <dgm:pt modelId="{310B9902-9C5D-4FE3-A1C9-6D6D8BC5D5D2}" type="sibTrans" cxnId="{453046CA-AFD1-45C3-90A4-7B40AC9BD7E2}">
      <dgm:prSet/>
      <dgm:spPr/>
      <dgm:t>
        <a:bodyPr/>
        <a:lstStyle/>
        <a:p>
          <a:endParaRPr lang="tr-TR"/>
        </a:p>
      </dgm:t>
    </dgm:pt>
    <dgm:pt modelId="{65A674B7-1B99-4211-8E74-10E46F973EFA}" type="pres">
      <dgm:prSet presAssocID="{DE826814-B6E1-4DC9-9021-E076748476D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F65B350-CDF1-46D5-AB46-35FCE8B5440B}" type="pres">
      <dgm:prSet presAssocID="{39749BA9-35AF-4836-A037-5EECBE07315D}" presName="centerShape" presStyleLbl="node0" presStyleIdx="0" presStyleCnt="1"/>
      <dgm:spPr/>
    </dgm:pt>
    <dgm:pt modelId="{E95E786F-991C-4F3F-B76B-CBA12B8A24B6}" type="pres">
      <dgm:prSet presAssocID="{6382402F-9C1F-469B-A4CE-266B7F0EF592}" presName="parTrans" presStyleLbl="sibTrans2D1" presStyleIdx="0" presStyleCnt="5"/>
      <dgm:spPr/>
    </dgm:pt>
    <dgm:pt modelId="{28CD92F5-2C91-4FB9-A108-46725154C872}" type="pres">
      <dgm:prSet presAssocID="{6382402F-9C1F-469B-A4CE-266B7F0EF592}" presName="connectorText" presStyleLbl="sibTrans2D1" presStyleIdx="0" presStyleCnt="5"/>
      <dgm:spPr/>
    </dgm:pt>
    <dgm:pt modelId="{4C071297-DC63-45BB-B4E5-735E584300F9}" type="pres">
      <dgm:prSet presAssocID="{CBEB4FA7-F7C3-44CF-9CF4-35B62BC9F2AB}" presName="node" presStyleLbl="node1" presStyleIdx="0" presStyleCnt="5">
        <dgm:presLayoutVars>
          <dgm:bulletEnabled val="1"/>
        </dgm:presLayoutVars>
      </dgm:prSet>
      <dgm:spPr/>
    </dgm:pt>
    <dgm:pt modelId="{91B64BC4-67C8-49E9-9F76-E0D7C02123BB}" type="pres">
      <dgm:prSet presAssocID="{F74B7DF6-6598-4D9D-AA6B-A344CD4627DD}" presName="parTrans" presStyleLbl="sibTrans2D1" presStyleIdx="1" presStyleCnt="5"/>
      <dgm:spPr/>
    </dgm:pt>
    <dgm:pt modelId="{EF145451-0A2B-480D-A3D3-DAA318CA9BF4}" type="pres">
      <dgm:prSet presAssocID="{F74B7DF6-6598-4D9D-AA6B-A344CD4627DD}" presName="connectorText" presStyleLbl="sibTrans2D1" presStyleIdx="1" presStyleCnt="5"/>
      <dgm:spPr/>
    </dgm:pt>
    <dgm:pt modelId="{051C2913-2CB7-4F91-842E-80F5E0A22814}" type="pres">
      <dgm:prSet presAssocID="{9C51FECF-117D-4E07-B24A-85C795EECCF2}" presName="node" presStyleLbl="node1" presStyleIdx="1" presStyleCnt="5">
        <dgm:presLayoutVars>
          <dgm:bulletEnabled val="1"/>
        </dgm:presLayoutVars>
      </dgm:prSet>
      <dgm:spPr/>
    </dgm:pt>
    <dgm:pt modelId="{CA21C033-9A8E-40EB-8627-04B58B192F65}" type="pres">
      <dgm:prSet presAssocID="{5FE04D20-C65F-482A-9B7E-CF29EB2DD05C}" presName="parTrans" presStyleLbl="sibTrans2D1" presStyleIdx="2" presStyleCnt="5"/>
      <dgm:spPr/>
    </dgm:pt>
    <dgm:pt modelId="{D252C475-E175-4A9F-885E-0BD95D7623D1}" type="pres">
      <dgm:prSet presAssocID="{5FE04D20-C65F-482A-9B7E-CF29EB2DD05C}" presName="connectorText" presStyleLbl="sibTrans2D1" presStyleIdx="2" presStyleCnt="5"/>
      <dgm:spPr/>
    </dgm:pt>
    <dgm:pt modelId="{CD2E4FCF-D6C1-4156-8078-5393F6C34F00}" type="pres">
      <dgm:prSet presAssocID="{05433093-9467-4E3B-A1F5-A0C0EB436803}" presName="node" presStyleLbl="node1" presStyleIdx="2" presStyleCnt="5">
        <dgm:presLayoutVars>
          <dgm:bulletEnabled val="1"/>
        </dgm:presLayoutVars>
      </dgm:prSet>
      <dgm:spPr/>
    </dgm:pt>
    <dgm:pt modelId="{AC26131C-2E4C-428F-A5E9-6F3C10A0F2E5}" type="pres">
      <dgm:prSet presAssocID="{2ECB5DDE-D149-43E9-9E63-CAE1AE697A71}" presName="parTrans" presStyleLbl="sibTrans2D1" presStyleIdx="3" presStyleCnt="5"/>
      <dgm:spPr/>
    </dgm:pt>
    <dgm:pt modelId="{E7485459-F247-4583-AE23-6DA8B119806B}" type="pres">
      <dgm:prSet presAssocID="{2ECB5DDE-D149-43E9-9E63-CAE1AE697A71}" presName="connectorText" presStyleLbl="sibTrans2D1" presStyleIdx="3" presStyleCnt="5"/>
      <dgm:spPr/>
    </dgm:pt>
    <dgm:pt modelId="{EF5D02B1-ECA4-4BFD-AD0D-0FC016159284}" type="pres">
      <dgm:prSet presAssocID="{84C2677F-FD8E-410B-8F29-62F896838E6F}" presName="node" presStyleLbl="node1" presStyleIdx="3" presStyleCnt="5">
        <dgm:presLayoutVars>
          <dgm:bulletEnabled val="1"/>
        </dgm:presLayoutVars>
      </dgm:prSet>
      <dgm:spPr/>
    </dgm:pt>
    <dgm:pt modelId="{06EA19EA-64DB-40F9-9D65-F958095FB8F9}" type="pres">
      <dgm:prSet presAssocID="{4584FBCE-0C0B-4EB1-93C7-FD94D0343BB4}" presName="parTrans" presStyleLbl="sibTrans2D1" presStyleIdx="4" presStyleCnt="5"/>
      <dgm:spPr/>
    </dgm:pt>
    <dgm:pt modelId="{05DC5EC1-1822-4E84-A89B-3874462703F5}" type="pres">
      <dgm:prSet presAssocID="{4584FBCE-0C0B-4EB1-93C7-FD94D0343BB4}" presName="connectorText" presStyleLbl="sibTrans2D1" presStyleIdx="4" presStyleCnt="5"/>
      <dgm:spPr/>
    </dgm:pt>
    <dgm:pt modelId="{22D8840B-E15F-4051-8600-3B455EDB3174}" type="pres">
      <dgm:prSet presAssocID="{E3306C6B-69A9-44F5-BC7B-D7AA90E42DDF}" presName="node" presStyleLbl="node1" presStyleIdx="4" presStyleCnt="5">
        <dgm:presLayoutVars>
          <dgm:bulletEnabled val="1"/>
        </dgm:presLayoutVars>
      </dgm:prSet>
      <dgm:spPr/>
    </dgm:pt>
  </dgm:ptLst>
  <dgm:cxnLst>
    <dgm:cxn modelId="{5AD98502-E64F-4C94-A657-B904BF727FC6}" type="presOf" srcId="{E3306C6B-69A9-44F5-BC7B-D7AA90E42DDF}" destId="{22D8840B-E15F-4051-8600-3B455EDB3174}" srcOrd="0" destOrd="0" presId="urn:microsoft.com/office/officeart/2005/8/layout/radial5"/>
    <dgm:cxn modelId="{7E8E611E-9AF3-4AA3-B630-6F7963A7445C}" type="presOf" srcId="{5FE04D20-C65F-482A-9B7E-CF29EB2DD05C}" destId="{D252C475-E175-4A9F-885E-0BD95D7623D1}" srcOrd="1" destOrd="0" presId="urn:microsoft.com/office/officeart/2005/8/layout/radial5"/>
    <dgm:cxn modelId="{E8A79362-8E48-4F56-A70F-BB16E0928CD8}" type="presOf" srcId="{5FE04D20-C65F-482A-9B7E-CF29EB2DD05C}" destId="{CA21C033-9A8E-40EB-8627-04B58B192F65}" srcOrd="0" destOrd="0" presId="urn:microsoft.com/office/officeart/2005/8/layout/radial5"/>
    <dgm:cxn modelId="{54343666-41C2-4B3D-8A6A-9D29A4B27CEB}" type="presOf" srcId="{39749BA9-35AF-4836-A037-5EECBE07315D}" destId="{BF65B350-CDF1-46D5-AB46-35FCE8B5440B}" srcOrd="0" destOrd="0" presId="urn:microsoft.com/office/officeart/2005/8/layout/radial5"/>
    <dgm:cxn modelId="{5259106A-CB63-4BAF-AABE-F18207B6F4EC}" type="presOf" srcId="{F74B7DF6-6598-4D9D-AA6B-A344CD4627DD}" destId="{91B64BC4-67C8-49E9-9F76-E0D7C02123BB}" srcOrd="0" destOrd="0" presId="urn:microsoft.com/office/officeart/2005/8/layout/radial5"/>
    <dgm:cxn modelId="{78C9BF4D-4225-483D-B6AC-AB781E29AAC4}" type="presOf" srcId="{2ECB5DDE-D149-43E9-9E63-CAE1AE697A71}" destId="{E7485459-F247-4583-AE23-6DA8B119806B}" srcOrd="1" destOrd="0" presId="urn:microsoft.com/office/officeart/2005/8/layout/radial5"/>
    <dgm:cxn modelId="{A46D8652-83A8-4E07-922E-CB06DA2DBE67}" type="presOf" srcId="{CBEB4FA7-F7C3-44CF-9CF4-35B62BC9F2AB}" destId="{4C071297-DC63-45BB-B4E5-735E584300F9}" srcOrd="0" destOrd="0" presId="urn:microsoft.com/office/officeart/2005/8/layout/radial5"/>
    <dgm:cxn modelId="{861BDE81-82BD-43FA-8176-67A54B688C89}" srcId="{39749BA9-35AF-4836-A037-5EECBE07315D}" destId="{CBEB4FA7-F7C3-44CF-9CF4-35B62BC9F2AB}" srcOrd="0" destOrd="0" parTransId="{6382402F-9C1F-469B-A4CE-266B7F0EF592}" sibTransId="{D4932829-E466-4270-B051-800C801E84AE}"/>
    <dgm:cxn modelId="{FCAE2886-089E-4701-B011-A215CA9E2E5A}" srcId="{DE826814-B6E1-4DC9-9021-E076748476DF}" destId="{39749BA9-35AF-4836-A037-5EECBE07315D}" srcOrd="0" destOrd="0" parTransId="{5FAC2BD3-3834-449E-8A21-F2AF2CB19F53}" sibTransId="{E1694826-E654-417D-9EAC-10FECFEA6B73}"/>
    <dgm:cxn modelId="{34E3BA89-BCC9-4C72-85E7-373730D4C5A3}" type="presOf" srcId="{9C51FECF-117D-4E07-B24A-85C795EECCF2}" destId="{051C2913-2CB7-4F91-842E-80F5E0A22814}" srcOrd="0" destOrd="0" presId="urn:microsoft.com/office/officeart/2005/8/layout/radial5"/>
    <dgm:cxn modelId="{BEF0FC8F-6DD2-4E12-BF2F-3E6FFE21C015}" type="presOf" srcId="{84C2677F-FD8E-410B-8F29-62F896838E6F}" destId="{EF5D02B1-ECA4-4BFD-AD0D-0FC016159284}" srcOrd="0" destOrd="0" presId="urn:microsoft.com/office/officeart/2005/8/layout/radial5"/>
    <dgm:cxn modelId="{AB3EC49F-7E4D-49F8-83A1-60B5473D4E6E}" type="presOf" srcId="{6382402F-9C1F-469B-A4CE-266B7F0EF592}" destId="{28CD92F5-2C91-4FB9-A108-46725154C872}" srcOrd="1" destOrd="0" presId="urn:microsoft.com/office/officeart/2005/8/layout/radial5"/>
    <dgm:cxn modelId="{5B2FCBA0-947E-46B5-8210-FB81AC8D23FD}" srcId="{39749BA9-35AF-4836-A037-5EECBE07315D}" destId="{05433093-9467-4E3B-A1F5-A0C0EB436803}" srcOrd="2" destOrd="0" parTransId="{5FE04D20-C65F-482A-9B7E-CF29EB2DD05C}" sibTransId="{35A7C843-8F0B-418D-87D7-4F3794313D35}"/>
    <dgm:cxn modelId="{415552AC-C8F6-4A8E-A65D-F88D76994561}" srcId="{39749BA9-35AF-4836-A037-5EECBE07315D}" destId="{9C51FECF-117D-4E07-B24A-85C795EECCF2}" srcOrd="1" destOrd="0" parTransId="{F74B7DF6-6598-4D9D-AA6B-A344CD4627DD}" sibTransId="{D4C89778-07AB-4369-9A26-DD01A13FF353}"/>
    <dgm:cxn modelId="{F7328DB5-2AF8-4D2A-9D14-FEA64BBEED49}" type="presOf" srcId="{F74B7DF6-6598-4D9D-AA6B-A344CD4627DD}" destId="{EF145451-0A2B-480D-A3D3-DAA318CA9BF4}" srcOrd="1" destOrd="0" presId="urn:microsoft.com/office/officeart/2005/8/layout/radial5"/>
    <dgm:cxn modelId="{AC4816B6-4D25-4FC7-8F35-EBC164409DCA}" type="presOf" srcId="{4584FBCE-0C0B-4EB1-93C7-FD94D0343BB4}" destId="{06EA19EA-64DB-40F9-9D65-F958095FB8F9}" srcOrd="0" destOrd="0" presId="urn:microsoft.com/office/officeart/2005/8/layout/radial5"/>
    <dgm:cxn modelId="{17C905BA-C4BF-46D5-84DB-8BF43344FD00}" type="presOf" srcId="{6382402F-9C1F-469B-A4CE-266B7F0EF592}" destId="{E95E786F-991C-4F3F-B76B-CBA12B8A24B6}" srcOrd="0" destOrd="0" presId="urn:microsoft.com/office/officeart/2005/8/layout/radial5"/>
    <dgm:cxn modelId="{453046CA-AFD1-45C3-90A4-7B40AC9BD7E2}" srcId="{39749BA9-35AF-4836-A037-5EECBE07315D}" destId="{E3306C6B-69A9-44F5-BC7B-D7AA90E42DDF}" srcOrd="4" destOrd="0" parTransId="{4584FBCE-0C0B-4EB1-93C7-FD94D0343BB4}" sibTransId="{310B9902-9C5D-4FE3-A1C9-6D6D8BC5D5D2}"/>
    <dgm:cxn modelId="{1017E4D8-2218-4E43-BFE5-EEB08358339B}" srcId="{39749BA9-35AF-4836-A037-5EECBE07315D}" destId="{84C2677F-FD8E-410B-8F29-62F896838E6F}" srcOrd="3" destOrd="0" parTransId="{2ECB5DDE-D149-43E9-9E63-CAE1AE697A71}" sibTransId="{87FDCF01-5FB6-444E-BF74-89EC199551A4}"/>
    <dgm:cxn modelId="{2D3C2AE2-A20B-42DE-8359-A17196900814}" type="presOf" srcId="{4584FBCE-0C0B-4EB1-93C7-FD94D0343BB4}" destId="{05DC5EC1-1822-4E84-A89B-3874462703F5}" srcOrd="1" destOrd="0" presId="urn:microsoft.com/office/officeart/2005/8/layout/radial5"/>
    <dgm:cxn modelId="{64379CE2-B09A-4054-B669-ECE1FFFF8431}" type="presOf" srcId="{05433093-9467-4E3B-A1F5-A0C0EB436803}" destId="{CD2E4FCF-D6C1-4156-8078-5393F6C34F00}" srcOrd="0" destOrd="0" presId="urn:microsoft.com/office/officeart/2005/8/layout/radial5"/>
    <dgm:cxn modelId="{6F45C0E7-3729-40CE-B581-B55B5B05F515}" type="presOf" srcId="{DE826814-B6E1-4DC9-9021-E076748476DF}" destId="{65A674B7-1B99-4211-8E74-10E46F973EFA}" srcOrd="0" destOrd="0" presId="urn:microsoft.com/office/officeart/2005/8/layout/radial5"/>
    <dgm:cxn modelId="{A3B2C1E8-D6DD-4EB5-8DD2-78979B1B4A07}" type="presOf" srcId="{2ECB5DDE-D149-43E9-9E63-CAE1AE697A71}" destId="{AC26131C-2E4C-428F-A5E9-6F3C10A0F2E5}" srcOrd="0" destOrd="0" presId="urn:microsoft.com/office/officeart/2005/8/layout/radial5"/>
    <dgm:cxn modelId="{BDCCFC05-6B68-4AF0-8E7A-1FF5CFB557CD}" type="presParOf" srcId="{65A674B7-1B99-4211-8E74-10E46F973EFA}" destId="{BF65B350-CDF1-46D5-AB46-35FCE8B5440B}" srcOrd="0" destOrd="0" presId="urn:microsoft.com/office/officeart/2005/8/layout/radial5"/>
    <dgm:cxn modelId="{2E205F57-B29B-4C57-948A-66B0BA9358B1}" type="presParOf" srcId="{65A674B7-1B99-4211-8E74-10E46F973EFA}" destId="{E95E786F-991C-4F3F-B76B-CBA12B8A24B6}" srcOrd="1" destOrd="0" presId="urn:microsoft.com/office/officeart/2005/8/layout/radial5"/>
    <dgm:cxn modelId="{8E4DFCE0-B07E-403D-ADBD-828EA2A238D4}" type="presParOf" srcId="{E95E786F-991C-4F3F-B76B-CBA12B8A24B6}" destId="{28CD92F5-2C91-4FB9-A108-46725154C872}" srcOrd="0" destOrd="0" presId="urn:microsoft.com/office/officeart/2005/8/layout/radial5"/>
    <dgm:cxn modelId="{93E17380-4884-4845-A9EA-B03CD85787A9}" type="presParOf" srcId="{65A674B7-1B99-4211-8E74-10E46F973EFA}" destId="{4C071297-DC63-45BB-B4E5-735E584300F9}" srcOrd="2" destOrd="0" presId="urn:microsoft.com/office/officeart/2005/8/layout/radial5"/>
    <dgm:cxn modelId="{DD95D7CC-FFC3-4461-95A2-8C8C6B69E604}" type="presParOf" srcId="{65A674B7-1B99-4211-8E74-10E46F973EFA}" destId="{91B64BC4-67C8-49E9-9F76-E0D7C02123BB}" srcOrd="3" destOrd="0" presId="urn:microsoft.com/office/officeart/2005/8/layout/radial5"/>
    <dgm:cxn modelId="{AFD78CF2-91AD-42F4-A0F2-02F2137059B3}" type="presParOf" srcId="{91B64BC4-67C8-49E9-9F76-E0D7C02123BB}" destId="{EF145451-0A2B-480D-A3D3-DAA318CA9BF4}" srcOrd="0" destOrd="0" presId="urn:microsoft.com/office/officeart/2005/8/layout/radial5"/>
    <dgm:cxn modelId="{BE8C3DF7-F7CA-46EF-A14D-D006DF4EE914}" type="presParOf" srcId="{65A674B7-1B99-4211-8E74-10E46F973EFA}" destId="{051C2913-2CB7-4F91-842E-80F5E0A22814}" srcOrd="4" destOrd="0" presId="urn:microsoft.com/office/officeart/2005/8/layout/radial5"/>
    <dgm:cxn modelId="{F5AE8100-F0F2-4E2B-A92C-16687E5CAD51}" type="presParOf" srcId="{65A674B7-1B99-4211-8E74-10E46F973EFA}" destId="{CA21C033-9A8E-40EB-8627-04B58B192F65}" srcOrd="5" destOrd="0" presId="urn:microsoft.com/office/officeart/2005/8/layout/radial5"/>
    <dgm:cxn modelId="{3DD3A521-18B3-4915-8FE4-3AF0D0F094F5}" type="presParOf" srcId="{CA21C033-9A8E-40EB-8627-04B58B192F65}" destId="{D252C475-E175-4A9F-885E-0BD95D7623D1}" srcOrd="0" destOrd="0" presId="urn:microsoft.com/office/officeart/2005/8/layout/radial5"/>
    <dgm:cxn modelId="{6D66C515-F3A0-47D0-98CA-9F277D4CC6E4}" type="presParOf" srcId="{65A674B7-1B99-4211-8E74-10E46F973EFA}" destId="{CD2E4FCF-D6C1-4156-8078-5393F6C34F00}" srcOrd="6" destOrd="0" presId="urn:microsoft.com/office/officeart/2005/8/layout/radial5"/>
    <dgm:cxn modelId="{584EF055-8C35-41FF-B189-BC425D2456F5}" type="presParOf" srcId="{65A674B7-1B99-4211-8E74-10E46F973EFA}" destId="{AC26131C-2E4C-428F-A5E9-6F3C10A0F2E5}" srcOrd="7" destOrd="0" presId="urn:microsoft.com/office/officeart/2005/8/layout/radial5"/>
    <dgm:cxn modelId="{87CABC23-E52E-4346-B5D1-54349B868EF9}" type="presParOf" srcId="{AC26131C-2E4C-428F-A5E9-6F3C10A0F2E5}" destId="{E7485459-F247-4583-AE23-6DA8B119806B}" srcOrd="0" destOrd="0" presId="urn:microsoft.com/office/officeart/2005/8/layout/radial5"/>
    <dgm:cxn modelId="{B4C226E4-F539-4A06-A448-F5DAB38C6FF9}" type="presParOf" srcId="{65A674B7-1B99-4211-8E74-10E46F973EFA}" destId="{EF5D02B1-ECA4-4BFD-AD0D-0FC016159284}" srcOrd="8" destOrd="0" presId="urn:microsoft.com/office/officeart/2005/8/layout/radial5"/>
    <dgm:cxn modelId="{FD5A1156-AF63-4D5F-B228-3C043B872AA0}" type="presParOf" srcId="{65A674B7-1B99-4211-8E74-10E46F973EFA}" destId="{06EA19EA-64DB-40F9-9D65-F958095FB8F9}" srcOrd="9" destOrd="0" presId="urn:microsoft.com/office/officeart/2005/8/layout/radial5"/>
    <dgm:cxn modelId="{7BB9D55B-98A3-46C5-9C43-EEDC70A70B29}" type="presParOf" srcId="{06EA19EA-64DB-40F9-9D65-F958095FB8F9}" destId="{05DC5EC1-1822-4E84-A89B-3874462703F5}" srcOrd="0" destOrd="0" presId="urn:microsoft.com/office/officeart/2005/8/layout/radial5"/>
    <dgm:cxn modelId="{41C4B8EE-8BC2-4156-AD80-6C8D2AFC07B3}" type="presParOf" srcId="{65A674B7-1B99-4211-8E74-10E46F973EFA}" destId="{22D8840B-E15F-4051-8600-3B455EDB3174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5B350-CDF1-46D5-AB46-35FCE8B5440B}">
      <dsp:nvSpPr>
        <dsp:cNvPr id="0" name=""/>
        <dsp:cNvSpPr/>
      </dsp:nvSpPr>
      <dsp:spPr>
        <a:xfrm>
          <a:off x="5125640" y="2717936"/>
          <a:ext cx="1940718" cy="1940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HZ. EBUBEKİR</a:t>
          </a:r>
        </a:p>
      </dsp:txBody>
      <dsp:txXfrm>
        <a:off x="5409852" y="3002148"/>
        <a:ext cx="1372294" cy="1372294"/>
      </dsp:txXfrm>
    </dsp:sp>
    <dsp:sp modelId="{E95E786F-991C-4F3F-B76B-CBA12B8A24B6}">
      <dsp:nvSpPr>
        <dsp:cNvPr id="0" name=""/>
        <dsp:cNvSpPr/>
      </dsp:nvSpPr>
      <dsp:spPr>
        <a:xfrm rot="16200000">
          <a:off x="5890713" y="2012301"/>
          <a:ext cx="410573" cy="659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kern="1200"/>
        </a:p>
      </dsp:txBody>
      <dsp:txXfrm>
        <a:off x="5952299" y="2205856"/>
        <a:ext cx="287401" cy="395906"/>
      </dsp:txXfrm>
    </dsp:sp>
    <dsp:sp modelId="{4C071297-DC63-45BB-B4E5-735E584300F9}">
      <dsp:nvSpPr>
        <dsp:cNvPr id="0" name=""/>
        <dsp:cNvSpPr/>
      </dsp:nvSpPr>
      <dsp:spPr>
        <a:xfrm>
          <a:off x="5125640" y="2550"/>
          <a:ext cx="1940718" cy="1940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573’te Mekke’de doğdu</a:t>
          </a:r>
        </a:p>
      </dsp:txBody>
      <dsp:txXfrm>
        <a:off x="5409852" y="286762"/>
        <a:ext cx="1372294" cy="1372294"/>
      </dsp:txXfrm>
    </dsp:sp>
    <dsp:sp modelId="{91B64BC4-67C8-49E9-9F76-E0D7C02123BB}">
      <dsp:nvSpPr>
        <dsp:cNvPr id="0" name=""/>
        <dsp:cNvSpPr/>
      </dsp:nvSpPr>
      <dsp:spPr>
        <a:xfrm rot="20520000">
          <a:off x="7170904" y="2942414"/>
          <a:ext cx="410573" cy="659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kern="1200"/>
        </a:p>
      </dsp:txBody>
      <dsp:txXfrm>
        <a:off x="7173918" y="3093414"/>
        <a:ext cx="287401" cy="395906"/>
      </dsp:txXfrm>
    </dsp:sp>
    <dsp:sp modelId="{051C2913-2CB7-4F91-842E-80F5E0A22814}">
      <dsp:nvSpPr>
        <dsp:cNvPr id="0" name=""/>
        <dsp:cNvSpPr/>
      </dsp:nvSpPr>
      <dsp:spPr>
        <a:xfrm>
          <a:off x="7708126" y="1878836"/>
          <a:ext cx="1940718" cy="1940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 err="1"/>
            <a:t>Kureyş’in</a:t>
          </a:r>
          <a:r>
            <a:rPr lang="tr-TR" sz="2000" kern="1200" dirty="0"/>
            <a:t> </a:t>
          </a:r>
          <a:r>
            <a:rPr lang="tr-TR" sz="2000" kern="1200" dirty="0" err="1"/>
            <a:t>Teymoğulları</a:t>
          </a:r>
          <a:r>
            <a:rPr lang="tr-TR" sz="2000" kern="1200" dirty="0"/>
            <a:t> koluna mensup</a:t>
          </a:r>
        </a:p>
      </dsp:txBody>
      <dsp:txXfrm>
        <a:off x="7992338" y="2163048"/>
        <a:ext cx="1372294" cy="1372294"/>
      </dsp:txXfrm>
    </dsp:sp>
    <dsp:sp modelId="{CA21C033-9A8E-40EB-8627-04B58B192F65}">
      <dsp:nvSpPr>
        <dsp:cNvPr id="0" name=""/>
        <dsp:cNvSpPr/>
      </dsp:nvSpPr>
      <dsp:spPr>
        <a:xfrm rot="3240000">
          <a:off x="6681915" y="4447370"/>
          <a:ext cx="410573" cy="659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kern="1200"/>
        </a:p>
      </dsp:txBody>
      <dsp:txXfrm>
        <a:off x="6707302" y="4529515"/>
        <a:ext cx="287401" cy="395906"/>
      </dsp:txXfrm>
    </dsp:sp>
    <dsp:sp modelId="{CD2E4FCF-D6C1-4156-8078-5393F6C34F00}">
      <dsp:nvSpPr>
        <dsp:cNvPr id="0" name=""/>
        <dsp:cNvSpPr/>
      </dsp:nvSpPr>
      <dsp:spPr>
        <a:xfrm>
          <a:off x="6721704" y="4914730"/>
          <a:ext cx="1940718" cy="1940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Babası Ebu </a:t>
          </a:r>
          <a:r>
            <a:rPr lang="tr-TR" sz="2800" kern="1200" dirty="0" err="1"/>
            <a:t>Kuhafe</a:t>
          </a:r>
          <a:endParaRPr lang="tr-TR" sz="2800" kern="1200" dirty="0"/>
        </a:p>
      </dsp:txBody>
      <dsp:txXfrm>
        <a:off x="7005916" y="5198942"/>
        <a:ext cx="1372294" cy="1372294"/>
      </dsp:txXfrm>
    </dsp:sp>
    <dsp:sp modelId="{AC26131C-2E4C-428F-A5E9-6F3C10A0F2E5}">
      <dsp:nvSpPr>
        <dsp:cNvPr id="0" name=""/>
        <dsp:cNvSpPr/>
      </dsp:nvSpPr>
      <dsp:spPr>
        <a:xfrm rot="7560000">
          <a:off x="5099511" y="4447370"/>
          <a:ext cx="410573" cy="659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kern="1200"/>
        </a:p>
      </dsp:txBody>
      <dsp:txXfrm rot="10800000">
        <a:off x="5197296" y="4529515"/>
        <a:ext cx="287401" cy="395906"/>
      </dsp:txXfrm>
    </dsp:sp>
    <dsp:sp modelId="{EF5D02B1-ECA4-4BFD-AD0D-0FC016159284}">
      <dsp:nvSpPr>
        <dsp:cNvPr id="0" name=""/>
        <dsp:cNvSpPr/>
      </dsp:nvSpPr>
      <dsp:spPr>
        <a:xfrm>
          <a:off x="3529576" y="4914730"/>
          <a:ext cx="1940718" cy="1940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Annesi </a:t>
          </a:r>
          <a:r>
            <a:rPr lang="tr-TR" sz="2000" kern="1200" dirty="0" err="1"/>
            <a:t>Ümmü’l-Hayr</a:t>
          </a:r>
          <a:r>
            <a:rPr lang="tr-TR" sz="2000" kern="1200" dirty="0"/>
            <a:t> Selma </a:t>
          </a:r>
          <a:r>
            <a:rPr lang="tr-TR" sz="2000" kern="1200" dirty="0" err="1"/>
            <a:t>binti</a:t>
          </a:r>
          <a:r>
            <a:rPr lang="tr-TR" sz="2000" kern="1200" dirty="0"/>
            <a:t> </a:t>
          </a:r>
          <a:r>
            <a:rPr lang="tr-TR" sz="2000" kern="1200" dirty="0" err="1"/>
            <a:t>Sahr</a:t>
          </a:r>
          <a:endParaRPr lang="tr-TR" sz="2000" kern="1200" dirty="0"/>
        </a:p>
      </dsp:txBody>
      <dsp:txXfrm>
        <a:off x="3813788" y="5198942"/>
        <a:ext cx="1372294" cy="1372294"/>
      </dsp:txXfrm>
    </dsp:sp>
    <dsp:sp modelId="{06EA19EA-64DB-40F9-9D65-F958095FB8F9}">
      <dsp:nvSpPr>
        <dsp:cNvPr id="0" name=""/>
        <dsp:cNvSpPr/>
      </dsp:nvSpPr>
      <dsp:spPr>
        <a:xfrm rot="11880000">
          <a:off x="4610521" y="2942414"/>
          <a:ext cx="410573" cy="659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kern="1200"/>
        </a:p>
      </dsp:txBody>
      <dsp:txXfrm rot="10800000">
        <a:off x="4730679" y="3093414"/>
        <a:ext cx="287401" cy="395906"/>
      </dsp:txXfrm>
    </dsp:sp>
    <dsp:sp modelId="{22D8840B-E15F-4051-8600-3B455EDB3174}">
      <dsp:nvSpPr>
        <dsp:cNvPr id="0" name=""/>
        <dsp:cNvSpPr/>
      </dsp:nvSpPr>
      <dsp:spPr>
        <a:xfrm>
          <a:off x="2543154" y="1878836"/>
          <a:ext cx="1940718" cy="1940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Cehennemden azat edilen «Atik» lakabı</a:t>
          </a:r>
        </a:p>
      </dsp:txBody>
      <dsp:txXfrm>
        <a:off x="2827366" y="2163048"/>
        <a:ext cx="1372294" cy="1372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85490-303C-4848-B73A-065CB946B99C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FA7D9-4703-429B-B8BF-4F5A2B34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5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42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0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13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62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9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59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54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61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20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2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9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f4oQuYuLq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4BA4CD86-D41A-42C3-B9D7-8E56FF982B8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3" name="Alt Başlık 2">
            <a:extLst>
              <a:ext uri="{FF2B5EF4-FFF2-40B4-BE49-F238E27FC236}">
                <a16:creationId xmlns:a16="http://schemas.microsoft.com/office/drawing/2014/main" id="{43FA9456-91B8-44D1-A97D-9E3C1CA6D5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https://www.youtube.com/watch?v=Yf4oQuYuLq0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84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4EF1CCB5-C644-4B2C-9DDF-F60DCBD7E2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75567022-69B4-4935-BC45-AF4A87826A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121" y="2286000"/>
            <a:ext cx="5272590" cy="3992879"/>
          </a:xfrm>
          <a:prstGeom prst="rect">
            <a:avLst/>
          </a:prstGeom>
        </p:spPr>
      </p:pic>
      <p:sp>
        <p:nvSpPr>
          <p:cNvPr id="6" name="Dikdörtgen: Çapraz Köşeleri Yuvarlatılmış 5">
            <a:extLst>
              <a:ext uri="{FF2B5EF4-FFF2-40B4-BE49-F238E27FC236}">
                <a16:creationId xmlns:a16="http://schemas.microsoft.com/office/drawing/2014/main" id="{F451E0E5-1553-4E04-90B9-21A51FE3585A}"/>
              </a:ext>
            </a:extLst>
          </p:cNvPr>
          <p:cNvSpPr/>
          <p:nvPr/>
        </p:nvSpPr>
        <p:spPr>
          <a:xfrm>
            <a:off x="325121" y="352421"/>
            <a:ext cx="11541758" cy="149161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/>
              <a:t>Ticaretle uğraşırdı. Mekke’nin zenginlerindendi. Varlığının büyük bir kısmını İslam uğrunda harcadı.</a:t>
            </a:r>
          </a:p>
        </p:txBody>
      </p:sp>
    </p:spTree>
    <p:extLst>
      <p:ext uri="{BB962C8B-B14F-4D97-AF65-F5344CB8AC3E}">
        <p14:creationId xmlns:p14="http://schemas.microsoft.com/office/powerpoint/2010/main" val="355958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9449AEE2-0AD6-475D-AC0D-56F85FAE8F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Yuvarlatılmış Dikdörtgen 2">
            <a:extLst>
              <a:ext uri="{FF2B5EF4-FFF2-40B4-BE49-F238E27FC236}">
                <a16:creationId xmlns:a16="http://schemas.microsoft.com/office/drawing/2014/main" id="{2920CAC9-2921-4DCB-AFB7-950698501009}"/>
              </a:ext>
            </a:extLst>
          </p:cNvPr>
          <p:cNvSpPr/>
          <p:nvPr/>
        </p:nvSpPr>
        <p:spPr>
          <a:xfrm>
            <a:off x="132080" y="203200"/>
            <a:ext cx="11958320" cy="122936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Bizzat </a:t>
            </a:r>
            <a:r>
              <a:rPr lang="tr-TR" sz="40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Peygamberimiz’in</a:t>
            </a:r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 davetiyle Müslüman olmuştur.</a:t>
            </a:r>
          </a:p>
        </p:txBody>
      </p:sp>
      <p:sp>
        <p:nvSpPr>
          <p:cNvPr id="6" name="Dikdörtgen: Çapraz Köşeleri Yuvarlatılmış 5">
            <a:extLst>
              <a:ext uri="{FF2B5EF4-FFF2-40B4-BE49-F238E27FC236}">
                <a16:creationId xmlns:a16="http://schemas.microsoft.com/office/drawing/2014/main" id="{648E27A4-1AD0-4DE3-B91B-0AA914D5A301}"/>
              </a:ext>
            </a:extLst>
          </p:cNvPr>
          <p:cNvSpPr/>
          <p:nvPr/>
        </p:nvSpPr>
        <p:spPr>
          <a:xfrm>
            <a:off x="1747520" y="1625600"/>
            <a:ext cx="8727440" cy="711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Onun aracılığıyla Müslüman olanlar:</a:t>
            </a:r>
          </a:p>
        </p:txBody>
      </p:sp>
      <p:sp>
        <p:nvSpPr>
          <p:cNvPr id="7" name="Dikdörtgen: Çapraz Köşeleri Yuvarlatılmış 6">
            <a:extLst>
              <a:ext uri="{FF2B5EF4-FFF2-40B4-BE49-F238E27FC236}">
                <a16:creationId xmlns:a16="http://schemas.microsoft.com/office/drawing/2014/main" id="{3283C349-1F47-4B92-8DEE-FF4505032A5C}"/>
              </a:ext>
            </a:extLst>
          </p:cNvPr>
          <p:cNvSpPr/>
          <p:nvPr/>
        </p:nvSpPr>
        <p:spPr>
          <a:xfrm>
            <a:off x="132080" y="2529840"/>
            <a:ext cx="5577840" cy="1041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Hz. Osman (</a:t>
            </a:r>
            <a:r>
              <a:rPr lang="tr-TR" sz="3600" dirty="0" err="1"/>
              <a:t>r.a</a:t>
            </a:r>
            <a:r>
              <a:rPr lang="tr-TR" sz="3600" dirty="0"/>
              <a:t>.)</a:t>
            </a:r>
          </a:p>
        </p:txBody>
      </p:sp>
      <p:sp>
        <p:nvSpPr>
          <p:cNvPr id="8" name="Dikdörtgen: Çapraz Köşeleri Yuvarlatılmış 7">
            <a:extLst>
              <a:ext uri="{FF2B5EF4-FFF2-40B4-BE49-F238E27FC236}">
                <a16:creationId xmlns:a16="http://schemas.microsoft.com/office/drawing/2014/main" id="{8F0BFED2-3BC3-48E3-8FCE-716568361357}"/>
              </a:ext>
            </a:extLst>
          </p:cNvPr>
          <p:cNvSpPr/>
          <p:nvPr/>
        </p:nvSpPr>
        <p:spPr>
          <a:xfrm>
            <a:off x="132080" y="3764280"/>
            <a:ext cx="5577840" cy="1041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Hz. Talha b. Ubeydullah (</a:t>
            </a:r>
            <a:r>
              <a:rPr lang="tr-TR" sz="3600" dirty="0" err="1"/>
              <a:t>r.a</a:t>
            </a:r>
            <a:r>
              <a:rPr lang="tr-TR" sz="3600" dirty="0"/>
              <a:t>.)</a:t>
            </a:r>
          </a:p>
        </p:txBody>
      </p:sp>
      <p:sp>
        <p:nvSpPr>
          <p:cNvPr id="9" name="Dikdörtgen: Çapraz Köşeleri Yuvarlatılmış 8">
            <a:extLst>
              <a:ext uri="{FF2B5EF4-FFF2-40B4-BE49-F238E27FC236}">
                <a16:creationId xmlns:a16="http://schemas.microsoft.com/office/drawing/2014/main" id="{B8B26C48-44D7-46FB-9D74-7F65E3AAC563}"/>
              </a:ext>
            </a:extLst>
          </p:cNvPr>
          <p:cNvSpPr/>
          <p:nvPr/>
        </p:nvSpPr>
        <p:spPr>
          <a:xfrm>
            <a:off x="132080" y="4998720"/>
            <a:ext cx="5577840" cy="1041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Hz. </a:t>
            </a:r>
            <a:r>
              <a:rPr lang="tr-TR" sz="3600" dirty="0" err="1"/>
              <a:t>Sa’d</a:t>
            </a:r>
            <a:r>
              <a:rPr lang="tr-TR" sz="3600" dirty="0"/>
              <a:t> b. </a:t>
            </a:r>
            <a:r>
              <a:rPr lang="tr-TR" sz="3600" dirty="0" err="1"/>
              <a:t>Ebi</a:t>
            </a:r>
            <a:r>
              <a:rPr lang="tr-TR" sz="3600" dirty="0"/>
              <a:t> </a:t>
            </a:r>
            <a:r>
              <a:rPr lang="tr-TR" sz="3600" dirty="0" err="1"/>
              <a:t>Vakkas</a:t>
            </a:r>
            <a:r>
              <a:rPr lang="tr-TR" sz="3600" dirty="0"/>
              <a:t> (</a:t>
            </a:r>
            <a:r>
              <a:rPr lang="tr-TR" sz="3600" dirty="0" err="1"/>
              <a:t>r.a</a:t>
            </a:r>
            <a:r>
              <a:rPr lang="tr-TR" sz="3600" dirty="0"/>
              <a:t>.)</a:t>
            </a:r>
          </a:p>
        </p:txBody>
      </p:sp>
      <p:sp>
        <p:nvSpPr>
          <p:cNvPr id="10" name="Dikdörtgen: Çapraz Köşeleri Yuvarlatılmış 9">
            <a:extLst>
              <a:ext uri="{FF2B5EF4-FFF2-40B4-BE49-F238E27FC236}">
                <a16:creationId xmlns:a16="http://schemas.microsoft.com/office/drawing/2014/main" id="{4E28E6AB-A3E9-4F79-85C3-AA1D24BD8066}"/>
              </a:ext>
            </a:extLst>
          </p:cNvPr>
          <p:cNvSpPr/>
          <p:nvPr/>
        </p:nvSpPr>
        <p:spPr>
          <a:xfrm>
            <a:off x="132080" y="6230620"/>
            <a:ext cx="5577840" cy="627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Hz. </a:t>
            </a:r>
            <a:r>
              <a:rPr lang="tr-TR" sz="3600" dirty="0" err="1"/>
              <a:t>Zübeyr</a:t>
            </a:r>
            <a:r>
              <a:rPr lang="tr-TR" sz="3600" dirty="0"/>
              <a:t> b. </a:t>
            </a:r>
            <a:r>
              <a:rPr lang="tr-TR" sz="3600" dirty="0" err="1"/>
              <a:t>Avvam</a:t>
            </a:r>
            <a:r>
              <a:rPr lang="tr-TR" sz="3600" dirty="0"/>
              <a:t> (</a:t>
            </a:r>
            <a:r>
              <a:rPr lang="tr-TR" sz="3600" dirty="0" err="1"/>
              <a:t>r.a</a:t>
            </a:r>
            <a:r>
              <a:rPr lang="tr-TR" sz="36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0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6D71ED76-6D32-416B-B9A9-899D9C1D131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Yuvarlatılmış Dikdörtgen 2">
            <a:extLst>
              <a:ext uri="{FF2B5EF4-FFF2-40B4-BE49-F238E27FC236}">
                <a16:creationId xmlns:a16="http://schemas.microsoft.com/office/drawing/2014/main" id="{836E4EA0-2E89-4436-ACC2-6BA2649D407E}"/>
              </a:ext>
            </a:extLst>
          </p:cNvPr>
          <p:cNvSpPr/>
          <p:nvPr/>
        </p:nvSpPr>
        <p:spPr>
          <a:xfrm>
            <a:off x="101600" y="1818640"/>
            <a:ext cx="5506720" cy="442976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O cahiliye döneminde dahi putlara tapmamış, putlar adına kesilen kurban etini yememiştir. Cahiliye toplumunun bağımlı oldukları kötülüklere bulaşmamıştır. </a:t>
            </a:r>
          </a:p>
        </p:txBody>
      </p:sp>
    </p:spTree>
    <p:extLst>
      <p:ext uri="{BB962C8B-B14F-4D97-AF65-F5344CB8AC3E}">
        <p14:creationId xmlns:p14="http://schemas.microsoft.com/office/powerpoint/2010/main" val="125988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990D03D-813C-4466-9461-D0D99ED16E2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Yuvarlatılmış Dikdörtgen 2">
            <a:extLst>
              <a:ext uri="{FF2B5EF4-FFF2-40B4-BE49-F238E27FC236}">
                <a16:creationId xmlns:a16="http://schemas.microsoft.com/office/drawing/2014/main" id="{CEE2B945-DC62-4AC9-BC03-48CC19E085A0}"/>
              </a:ext>
            </a:extLst>
          </p:cNvPr>
          <p:cNvSpPr/>
          <p:nvPr/>
        </p:nvSpPr>
        <p:spPr>
          <a:xfrm>
            <a:off x="116840" y="304800"/>
            <a:ext cx="11958320" cy="155448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Çok güzel </a:t>
            </a:r>
            <a:r>
              <a:rPr lang="tr-TR" sz="40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Kur’ân</a:t>
            </a:r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 okurdu. Bu nedenle müşrikler onu engellemeye çalışmışlardır.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9E5A2E5D-650A-4611-83ED-E410D4290D12}"/>
              </a:ext>
            </a:extLst>
          </p:cNvPr>
          <p:cNvSpPr/>
          <p:nvPr/>
        </p:nvSpPr>
        <p:spPr>
          <a:xfrm>
            <a:off x="116840" y="2619702"/>
            <a:ext cx="5537200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4400" dirty="0"/>
              <a:t>“</a:t>
            </a:r>
            <a:r>
              <a:rPr lang="tr-TR" sz="4400" dirty="0" err="1"/>
              <a:t>Ebû</a:t>
            </a:r>
            <a:r>
              <a:rPr lang="tr-TR" sz="4400" dirty="0"/>
              <a:t> Bekir dışında İslâm’ı kime arz ettimse mutlaka bir duraksama yaşadı. Ancak o hiç tereddüt etmedi.”</a:t>
            </a:r>
          </a:p>
        </p:txBody>
      </p:sp>
    </p:spTree>
    <p:extLst>
      <p:ext uri="{BB962C8B-B14F-4D97-AF65-F5344CB8AC3E}">
        <p14:creationId xmlns:p14="http://schemas.microsoft.com/office/powerpoint/2010/main" val="425116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594D9753-2CFF-44F8-B337-B631953B63D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EDDB7628-7283-49FA-91E6-AF944E41988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40" y="1234440"/>
            <a:ext cx="5354320" cy="535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80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E226A56-57DD-4E4B-B08B-9FC36BC4B50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ikdörtgen 3">
            <a:extLst>
              <a:ext uri="{FF2B5EF4-FFF2-40B4-BE49-F238E27FC236}">
                <a16:creationId xmlns:a16="http://schemas.microsoft.com/office/drawing/2014/main" id="{2979DC23-668A-4D7F-8850-EF9A91BAB3B7}"/>
              </a:ext>
            </a:extLst>
          </p:cNvPr>
          <p:cNvSpPr/>
          <p:nvPr/>
        </p:nvSpPr>
        <p:spPr>
          <a:xfrm>
            <a:off x="1068225" y="2268974"/>
            <a:ext cx="5686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https://www.youtube.com/watch?v=hpF6oKp71Uo&amp;t=354s</a:t>
            </a:r>
          </a:p>
        </p:txBody>
      </p:sp>
    </p:spTree>
    <p:extLst>
      <p:ext uri="{BB962C8B-B14F-4D97-AF65-F5344CB8AC3E}">
        <p14:creationId xmlns:p14="http://schemas.microsoft.com/office/powerpoint/2010/main" val="2282325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12B96A31-8807-4F70-ACB3-0A8DA5C972E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Kaydırma: Dikey 5">
            <a:extLst>
              <a:ext uri="{FF2B5EF4-FFF2-40B4-BE49-F238E27FC236}">
                <a16:creationId xmlns:a16="http://schemas.microsoft.com/office/drawing/2014/main" id="{F32BA6AE-46FC-41AF-AF6C-F25B097187AE}"/>
              </a:ext>
            </a:extLst>
          </p:cNvPr>
          <p:cNvSpPr/>
          <p:nvPr/>
        </p:nvSpPr>
        <p:spPr>
          <a:xfrm>
            <a:off x="1798320" y="762000"/>
            <a:ext cx="7498080" cy="488696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200" dirty="0"/>
              <a:t>Baş danışman! </a:t>
            </a:r>
          </a:p>
          <a:p>
            <a:pPr algn="ctr"/>
            <a:r>
              <a:rPr lang="tr-TR" sz="7200" dirty="0"/>
              <a:t>İkinci adam!</a:t>
            </a:r>
          </a:p>
          <a:p>
            <a:pPr algn="ctr"/>
            <a:r>
              <a:rPr lang="tr-TR" sz="7200" dirty="0"/>
              <a:t>İlk Halife</a:t>
            </a:r>
          </a:p>
        </p:txBody>
      </p:sp>
    </p:spTree>
    <p:extLst>
      <p:ext uri="{BB962C8B-B14F-4D97-AF65-F5344CB8AC3E}">
        <p14:creationId xmlns:p14="http://schemas.microsoft.com/office/powerpoint/2010/main" val="3674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9449AEE2-0AD6-475D-AC0D-56F85FAE8F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Yuvarlatılmış Dikdörtgen 2">
            <a:extLst>
              <a:ext uri="{FF2B5EF4-FFF2-40B4-BE49-F238E27FC236}">
                <a16:creationId xmlns:a16="http://schemas.microsoft.com/office/drawing/2014/main" id="{2920CAC9-2921-4DCB-AFB7-950698501009}"/>
              </a:ext>
            </a:extLst>
          </p:cNvPr>
          <p:cNvSpPr/>
          <p:nvPr/>
        </p:nvSpPr>
        <p:spPr>
          <a:xfrm>
            <a:off x="132080" y="203200"/>
            <a:ext cx="11958320" cy="122936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İlk İcraatları</a:t>
            </a:r>
          </a:p>
        </p:txBody>
      </p:sp>
      <p:sp>
        <p:nvSpPr>
          <p:cNvPr id="6" name="Dikdörtgen: Çapraz Köşeleri Yuvarlatılmış 5">
            <a:extLst>
              <a:ext uri="{FF2B5EF4-FFF2-40B4-BE49-F238E27FC236}">
                <a16:creationId xmlns:a16="http://schemas.microsoft.com/office/drawing/2014/main" id="{648E27A4-1AD0-4DE3-B91B-0AA914D5A301}"/>
              </a:ext>
            </a:extLst>
          </p:cNvPr>
          <p:cNvSpPr/>
          <p:nvPr/>
        </p:nvSpPr>
        <p:spPr>
          <a:xfrm>
            <a:off x="132080" y="1625600"/>
            <a:ext cx="11958320" cy="711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Hz. </a:t>
            </a:r>
            <a:r>
              <a:rPr lang="tr-TR" sz="3600" dirty="0" err="1"/>
              <a:t>Üsame</a:t>
            </a:r>
            <a:r>
              <a:rPr lang="tr-TR" sz="3600" dirty="0"/>
              <a:t> (</a:t>
            </a:r>
            <a:r>
              <a:rPr lang="tr-TR" sz="3600" dirty="0" err="1"/>
              <a:t>r.a</a:t>
            </a:r>
            <a:r>
              <a:rPr lang="tr-TR" sz="3600" dirty="0"/>
              <a:t>.) komutasındaki orduyu sefere göndermek</a:t>
            </a:r>
          </a:p>
        </p:txBody>
      </p:sp>
      <p:sp>
        <p:nvSpPr>
          <p:cNvPr id="7" name="Dikdörtgen: Çapraz Köşeleri Yuvarlatılmış 6">
            <a:extLst>
              <a:ext uri="{FF2B5EF4-FFF2-40B4-BE49-F238E27FC236}">
                <a16:creationId xmlns:a16="http://schemas.microsoft.com/office/drawing/2014/main" id="{3283C349-1F47-4B92-8DEE-FF4505032A5C}"/>
              </a:ext>
            </a:extLst>
          </p:cNvPr>
          <p:cNvSpPr/>
          <p:nvPr/>
        </p:nvSpPr>
        <p:spPr>
          <a:xfrm>
            <a:off x="132080" y="2529840"/>
            <a:ext cx="5577840" cy="1041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err="1"/>
              <a:t>Ridde</a:t>
            </a:r>
            <a:r>
              <a:rPr lang="tr-TR" sz="3600" dirty="0"/>
              <a:t> olaylarını bastırmak</a:t>
            </a:r>
          </a:p>
        </p:txBody>
      </p:sp>
      <p:sp>
        <p:nvSpPr>
          <p:cNvPr id="8" name="Dikdörtgen: Çapraz Köşeleri Yuvarlatılmış 7">
            <a:extLst>
              <a:ext uri="{FF2B5EF4-FFF2-40B4-BE49-F238E27FC236}">
                <a16:creationId xmlns:a16="http://schemas.microsoft.com/office/drawing/2014/main" id="{8F0BFED2-3BC3-48E3-8FCE-716568361357}"/>
              </a:ext>
            </a:extLst>
          </p:cNvPr>
          <p:cNvSpPr/>
          <p:nvPr/>
        </p:nvSpPr>
        <p:spPr>
          <a:xfrm>
            <a:off x="132080" y="3764280"/>
            <a:ext cx="5577840" cy="28092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err="1"/>
              <a:t>Yemame</a:t>
            </a:r>
            <a:r>
              <a:rPr lang="tr-TR" sz="3200" dirty="0"/>
              <a:t> Savaşı sonrası Hz. Ömer’in tavsiyesiyle </a:t>
            </a:r>
            <a:r>
              <a:rPr lang="tr-TR" sz="3200" dirty="0" err="1"/>
              <a:t>Zeyd</a:t>
            </a:r>
            <a:r>
              <a:rPr lang="tr-TR" sz="3200" dirty="0"/>
              <a:t> b. Sabit başkanlığında </a:t>
            </a:r>
            <a:r>
              <a:rPr lang="tr-TR" sz="3200" dirty="0" err="1"/>
              <a:t>Kur’ân</a:t>
            </a:r>
            <a:r>
              <a:rPr lang="tr-TR" sz="3200" dirty="0"/>
              <a:t> sayfalarını bir araya getirmek. (Mushaf)</a:t>
            </a:r>
          </a:p>
        </p:txBody>
      </p:sp>
    </p:spTree>
    <p:extLst>
      <p:ext uri="{BB962C8B-B14F-4D97-AF65-F5344CB8AC3E}">
        <p14:creationId xmlns:p14="http://schemas.microsoft.com/office/powerpoint/2010/main" val="195772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7970148-B6D3-4383-8E93-8513D7C77581}"/>
              </a:ext>
            </a:extLst>
          </p:cNvPr>
          <p:cNvSpPr/>
          <p:nvPr/>
        </p:nvSpPr>
        <p:spPr>
          <a:xfrm>
            <a:off x="6096000" y="1443841"/>
            <a:ext cx="60655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Hz. Peygamber (</a:t>
            </a:r>
            <a:r>
              <a:rPr lang="tr-TR" dirty="0" err="1"/>
              <a:t>s.a.v</a:t>
            </a:r>
            <a:r>
              <a:rPr lang="tr-TR" dirty="0"/>
              <a:t>.) </a:t>
            </a:r>
            <a:r>
              <a:rPr lang="tr-TR" dirty="0" err="1"/>
              <a:t>vefât</a:t>
            </a:r>
            <a:endParaRPr lang="tr-TR" dirty="0"/>
          </a:p>
          <a:p>
            <a:r>
              <a:rPr lang="tr-TR" dirty="0"/>
              <a:t>ederken, hiç kimsenin, onun üzerinde bir çöp darbesi kadar</a:t>
            </a:r>
          </a:p>
          <a:p>
            <a:r>
              <a:rPr lang="tr-TR" dirty="0"/>
              <a:t>bile hakkı yoktu. Benimse, bir şeytanım vardır. Zaman</a:t>
            </a:r>
          </a:p>
          <a:p>
            <a:r>
              <a:rPr lang="tr-TR" dirty="0"/>
              <a:t>zaman bana galebe çalar. Ey insanlar! Siz, ne zaman biteceğini</a:t>
            </a:r>
          </a:p>
          <a:p>
            <a:r>
              <a:rPr lang="tr-TR" dirty="0"/>
              <a:t>bilmediğiniz bir ömür süresinde sabah ve akşamlarınızı</a:t>
            </a:r>
          </a:p>
          <a:p>
            <a:r>
              <a:rPr lang="tr-TR" dirty="0"/>
              <a:t>geçiriyorsunuz. Eğer bu süreyi </a:t>
            </a:r>
            <a:r>
              <a:rPr lang="tr-TR" dirty="0" err="1"/>
              <a:t>sâlih</a:t>
            </a:r>
            <a:r>
              <a:rPr lang="tr-TR" dirty="0"/>
              <a:t> amellerle geçirebilirseniz,</a:t>
            </a:r>
          </a:p>
          <a:p>
            <a:r>
              <a:rPr lang="tr-TR" dirty="0"/>
              <a:t>bunu yapın. Ecel gelmeden, elinizdeki fırsat</a:t>
            </a:r>
          </a:p>
          <a:p>
            <a:r>
              <a:rPr lang="tr-TR" dirty="0"/>
              <a:t>kaçmadan, </a:t>
            </a:r>
            <a:r>
              <a:rPr lang="tr-TR" dirty="0" err="1"/>
              <a:t>sâlih</a:t>
            </a:r>
            <a:r>
              <a:rPr lang="tr-TR" dirty="0"/>
              <a:t> amel yapmakta acele ediniz. Çünkü ecelini</a:t>
            </a:r>
          </a:p>
          <a:p>
            <a:r>
              <a:rPr lang="tr-TR" dirty="0"/>
              <a:t>unutan, amelini başkasına bırakan kimseler vardır. Sakın</a:t>
            </a:r>
          </a:p>
          <a:p>
            <a:r>
              <a:rPr lang="tr-TR" dirty="0"/>
              <a:t>onlar gibi olmayın. Çok acele edin. Çünkü arkanızdan</a:t>
            </a:r>
          </a:p>
          <a:p>
            <a:r>
              <a:rPr lang="tr-TR" dirty="0"/>
              <a:t>gelen ve size yetişmek isteyen bir şey vardır ki, o da çok</a:t>
            </a:r>
          </a:p>
          <a:p>
            <a:r>
              <a:rPr lang="tr-TR" dirty="0"/>
              <a:t>hızlı gelen ecelinizdir. Ölümden korkun. Yaşayanlara değil,</a:t>
            </a:r>
          </a:p>
          <a:p>
            <a:r>
              <a:rPr lang="tr-TR" dirty="0"/>
              <a:t>öldükten sonra arkada bırakacakları güzel şeylere </a:t>
            </a:r>
            <a:r>
              <a:rPr lang="tr-TR" dirty="0" err="1"/>
              <a:t>gıbta</a:t>
            </a:r>
            <a:endParaRPr lang="tr-TR" dirty="0"/>
          </a:p>
          <a:p>
            <a:r>
              <a:rPr lang="tr-TR" dirty="0"/>
              <a:t>edin.”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2A038E4-2358-41E4-A901-2D880DD9799C}"/>
              </a:ext>
            </a:extLst>
          </p:cNvPr>
          <p:cNvSpPr/>
          <p:nvPr/>
        </p:nvSpPr>
        <p:spPr>
          <a:xfrm>
            <a:off x="19304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Hz. </a:t>
            </a:r>
            <a:r>
              <a:rPr lang="tr-TR" dirty="0" err="1"/>
              <a:t>Ebûbekir</a:t>
            </a:r>
            <a:r>
              <a:rPr lang="tr-TR" dirty="0"/>
              <a:t> (</a:t>
            </a:r>
            <a:r>
              <a:rPr lang="tr-TR" dirty="0" err="1"/>
              <a:t>r.a</a:t>
            </a:r>
            <a:r>
              <a:rPr lang="tr-TR" dirty="0"/>
              <a:t>.) halife seçildiği zaman </a:t>
            </a:r>
            <a:r>
              <a:rPr lang="tr-TR" dirty="0" err="1"/>
              <a:t>Allâh’a</a:t>
            </a:r>
            <a:r>
              <a:rPr lang="tr-TR" dirty="0"/>
              <a:t> </a:t>
            </a:r>
            <a:r>
              <a:rPr lang="tr-TR" dirty="0" err="1"/>
              <a:t>hamdu</a:t>
            </a:r>
            <a:endParaRPr lang="tr-TR" dirty="0"/>
          </a:p>
          <a:p>
            <a:r>
              <a:rPr lang="tr-TR" dirty="0"/>
              <a:t>sena ettikten sonra şöyle buyurdu: “Ben sizin en hayırlınız</a:t>
            </a:r>
          </a:p>
          <a:p>
            <a:r>
              <a:rPr lang="tr-TR" dirty="0"/>
              <a:t>olmadığım halde sizin başınıza halife seçildim. Ancak</a:t>
            </a:r>
          </a:p>
          <a:p>
            <a:r>
              <a:rPr lang="tr-TR" dirty="0" err="1"/>
              <a:t>Kur’ân</a:t>
            </a:r>
            <a:r>
              <a:rPr lang="tr-TR" dirty="0"/>
              <a:t> nazil olmuş, Hz. Peygamber (</a:t>
            </a:r>
            <a:r>
              <a:rPr lang="tr-TR" dirty="0" err="1"/>
              <a:t>s.a.v</a:t>
            </a:r>
            <a:r>
              <a:rPr lang="tr-TR" dirty="0"/>
              <a:t>.) dinin hükümlerini</a:t>
            </a:r>
          </a:p>
          <a:p>
            <a:r>
              <a:rPr lang="tr-TR" dirty="0"/>
              <a:t>açıklamıştır. Sizin en zayıfınız, hakkı alınıncaya kadar</a:t>
            </a:r>
          </a:p>
          <a:p>
            <a:r>
              <a:rPr lang="tr-TR" dirty="0"/>
              <a:t>benim yanımda kuvvetlidir. Ey insanlar! Ben ancak Hz.</a:t>
            </a:r>
          </a:p>
          <a:p>
            <a:r>
              <a:rPr lang="tr-TR" dirty="0"/>
              <a:t>Peygamber (</a:t>
            </a:r>
            <a:r>
              <a:rPr lang="tr-TR" dirty="0" err="1"/>
              <a:t>s.a.v</a:t>
            </a:r>
            <a:r>
              <a:rPr lang="tr-TR" dirty="0"/>
              <a:t>.)’in yoluna uyarım. Kendiliğimden </a:t>
            </a:r>
            <a:r>
              <a:rPr lang="tr-TR" dirty="0" err="1"/>
              <a:t>birşey</a:t>
            </a:r>
            <a:endParaRPr lang="tr-TR" dirty="0"/>
          </a:p>
          <a:p>
            <a:r>
              <a:rPr lang="tr-TR" dirty="0" err="1"/>
              <a:t>icad</a:t>
            </a:r>
            <a:r>
              <a:rPr lang="tr-TR" dirty="0"/>
              <a:t> edici değilim. Eğer iyilik yaparsam bana yardımcı</a:t>
            </a:r>
          </a:p>
          <a:p>
            <a:r>
              <a:rPr lang="tr-TR" dirty="0"/>
              <a:t>olun. Eğer sırat-ı müstakimden kayarsam beni düzeltiniz.</a:t>
            </a:r>
          </a:p>
          <a:p>
            <a:r>
              <a:rPr lang="tr-TR" dirty="0"/>
              <a:t>Ben bu sözümü söyler, hem kendim için hem de sizler için</a:t>
            </a:r>
          </a:p>
          <a:p>
            <a:r>
              <a:rPr lang="tr-TR" dirty="0" err="1"/>
              <a:t>Allâh’ın</a:t>
            </a:r>
            <a:r>
              <a:rPr lang="tr-TR" dirty="0"/>
              <a:t> affını </a:t>
            </a:r>
            <a:r>
              <a:rPr lang="tr-TR" dirty="0" err="1"/>
              <a:t>taleb</a:t>
            </a:r>
            <a:r>
              <a:rPr lang="tr-TR" dirty="0"/>
              <a:t> ederim.”</a:t>
            </a:r>
          </a:p>
          <a:p>
            <a:r>
              <a:rPr lang="tr-TR" dirty="0"/>
              <a:t>Hz. Peygamber (</a:t>
            </a:r>
            <a:r>
              <a:rPr lang="tr-TR" dirty="0" err="1"/>
              <a:t>s.a.v</a:t>
            </a:r>
            <a:r>
              <a:rPr lang="tr-TR" dirty="0"/>
              <a:t>.)’in </a:t>
            </a:r>
            <a:r>
              <a:rPr lang="tr-TR" dirty="0" err="1"/>
              <a:t>irtihâlinin</a:t>
            </a:r>
            <a:r>
              <a:rPr lang="tr-TR" dirty="0"/>
              <a:t> ertesi günü Hz.</a:t>
            </a:r>
          </a:p>
          <a:p>
            <a:r>
              <a:rPr lang="tr-TR" dirty="0" err="1"/>
              <a:t>Ebûbekir</a:t>
            </a:r>
            <a:r>
              <a:rPr lang="tr-TR" dirty="0"/>
              <a:t> (</a:t>
            </a:r>
            <a:r>
              <a:rPr lang="tr-TR" dirty="0" err="1"/>
              <a:t>r.a</a:t>
            </a:r>
            <a:r>
              <a:rPr lang="tr-TR" dirty="0"/>
              <a:t>.) kalkıp </a:t>
            </a:r>
            <a:r>
              <a:rPr lang="tr-TR" dirty="0" err="1"/>
              <a:t>Allâh’a</a:t>
            </a:r>
            <a:r>
              <a:rPr lang="tr-TR" dirty="0"/>
              <a:t> </a:t>
            </a:r>
            <a:r>
              <a:rPr lang="tr-TR" dirty="0" err="1"/>
              <a:t>hamd</a:t>
            </a:r>
            <a:r>
              <a:rPr lang="tr-TR" dirty="0"/>
              <a:t> ve sena ettikten sonra</a:t>
            </a:r>
          </a:p>
          <a:p>
            <a:r>
              <a:rPr lang="tr-TR" dirty="0"/>
              <a:t>şöyle buyurdu: “Ey insanlar! Ben de sizin gibi bir insanım.</a:t>
            </a:r>
          </a:p>
          <a:p>
            <a:r>
              <a:rPr lang="tr-TR" dirty="0"/>
              <a:t>Bilmiyorum, belki Hz. Peygamber (</a:t>
            </a:r>
            <a:r>
              <a:rPr lang="tr-TR" dirty="0" err="1"/>
              <a:t>s.a.v</a:t>
            </a:r>
            <a:r>
              <a:rPr lang="tr-TR" dirty="0"/>
              <a:t>.)’in yapabildiği</a:t>
            </a:r>
          </a:p>
          <a:p>
            <a:r>
              <a:rPr lang="tr-TR" dirty="0"/>
              <a:t>şeyleri bana da teklif edeceksiniz. Halbuki </a:t>
            </a:r>
            <a:r>
              <a:rPr lang="tr-TR" dirty="0" err="1"/>
              <a:t>Allâhü</a:t>
            </a:r>
            <a:r>
              <a:rPr lang="tr-TR" dirty="0"/>
              <a:t> </a:t>
            </a:r>
            <a:r>
              <a:rPr lang="tr-TR" dirty="0" err="1"/>
              <a:t>Te‘âlâ</a:t>
            </a:r>
            <a:r>
              <a:rPr lang="tr-TR" dirty="0"/>
              <a:t>,</a:t>
            </a:r>
          </a:p>
          <a:p>
            <a:r>
              <a:rPr lang="tr-TR" dirty="0"/>
              <a:t>Hz. Muhammed (</a:t>
            </a:r>
            <a:r>
              <a:rPr lang="tr-TR" dirty="0" err="1"/>
              <a:t>s.a.v</a:t>
            </a:r>
            <a:r>
              <a:rPr lang="tr-TR" dirty="0"/>
              <a:t>.)’i alemlerden üstün kılmış ve onu</a:t>
            </a:r>
          </a:p>
          <a:p>
            <a:r>
              <a:rPr lang="tr-TR" dirty="0"/>
              <a:t>afetlerden korumuştu. Ben ise ancak Hz. Muhammed</a:t>
            </a:r>
          </a:p>
          <a:p>
            <a:r>
              <a:rPr lang="tr-TR" dirty="0"/>
              <a:t>(</a:t>
            </a:r>
            <a:r>
              <a:rPr lang="tr-TR" dirty="0" err="1"/>
              <a:t>s.a.v</a:t>
            </a:r>
            <a:r>
              <a:rPr lang="tr-TR" dirty="0"/>
              <a:t>.)’e tabi olan birisiyim. </a:t>
            </a:r>
          </a:p>
        </p:txBody>
      </p:sp>
    </p:spTree>
    <p:extLst>
      <p:ext uri="{BB962C8B-B14F-4D97-AF65-F5344CB8AC3E}">
        <p14:creationId xmlns:p14="http://schemas.microsoft.com/office/powerpoint/2010/main" val="353783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7BF13CB-E442-463F-AB26-1BA8EED3FB2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Yuvarlatılmış Dikdörtgen 2">
            <a:extLst>
              <a:ext uri="{FF2B5EF4-FFF2-40B4-BE49-F238E27FC236}">
                <a16:creationId xmlns:a16="http://schemas.microsoft.com/office/drawing/2014/main" id="{BB760599-9CD8-4A70-B006-A0D398B06137}"/>
              </a:ext>
            </a:extLst>
          </p:cNvPr>
          <p:cNvSpPr/>
          <p:nvPr/>
        </p:nvSpPr>
        <p:spPr>
          <a:xfrm>
            <a:off x="132080" y="203200"/>
            <a:ext cx="7680960" cy="301752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634 yılında 63 yaşında vefat etti. Cenaze namazını Hz. Ömer kıldırdıktan sonra Peygamber </a:t>
            </a:r>
            <a:r>
              <a:rPr lang="tr-TR" sz="40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Efendimiz’in</a:t>
            </a:r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 yanına defnedildi.</a:t>
            </a:r>
          </a:p>
        </p:txBody>
      </p:sp>
    </p:spTree>
    <p:extLst>
      <p:ext uri="{BB962C8B-B14F-4D97-AF65-F5344CB8AC3E}">
        <p14:creationId xmlns:p14="http://schemas.microsoft.com/office/powerpoint/2010/main" val="152572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02F92E55-2473-4744-AACB-F7A6634A8C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1" y="2037080"/>
            <a:ext cx="12191999" cy="1475013"/>
          </a:xfrm>
        </p:spPr>
        <p:txBody>
          <a:bodyPr>
            <a:noAutofit/>
          </a:bodyPr>
          <a:lstStyle/>
          <a:p>
            <a:pPr algn="ctr"/>
            <a:r>
              <a:rPr lang="tr-TR" sz="11500" cap="none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HZ. EBUBEKİR (R.A.)</a:t>
            </a:r>
          </a:p>
        </p:txBody>
      </p:sp>
    </p:spTree>
    <p:extLst>
      <p:ext uri="{BB962C8B-B14F-4D97-AF65-F5344CB8AC3E}">
        <p14:creationId xmlns:p14="http://schemas.microsoft.com/office/powerpoint/2010/main" val="32248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7BF13CB-E442-463F-AB26-1BA8EED3FB2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Yuvarlatılmış Dikdörtgen 2">
            <a:extLst>
              <a:ext uri="{FF2B5EF4-FFF2-40B4-BE49-F238E27FC236}">
                <a16:creationId xmlns:a16="http://schemas.microsoft.com/office/drawing/2014/main" id="{8ECC87DA-FA24-4EE3-A929-999E191FD311}"/>
              </a:ext>
            </a:extLst>
          </p:cNvPr>
          <p:cNvSpPr/>
          <p:nvPr/>
        </p:nvSpPr>
        <p:spPr>
          <a:xfrm>
            <a:off x="497840" y="1422400"/>
            <a:ext cx="10728960" cy="371856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Ya Rab! Bizleri bu güzel insanların yolundan ayırma…</a:t>
            </a:r>
          </a:p>
        </p:txBody>
      </p:sp>
    </p:spTree>
    <p:extLst>
      <p:ext uri="{BB962C8B-B14F-4D97-AF65-F5344CB8AC3E}">
        <p14:creationId xmlns:p14="http://schemas.microsoft.com/office/powerpoint/2010/main" val="380659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54956C0F-A427-493A-BF26-3D7E3591497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1899" y="1801227"/>
            <a:ext cx="9260627" cy="32555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Metin kutusu 2"/>
          <p:cNvSpPr txBox="1"/>
          <p:nvPr/>
        </p:nvSpPr>
        <p:spPr>
          <a:xfrm>
            <a:off x="9005454" y="5929747"/>
            <a:ext cx="3034145" cy="83099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04.01.2019</a:t>
            </a:r>
          </a:p>
          <a:p>
            <a:pPr algn="ctr"/>
            <a:r>
              <a:rPr lang="tr-TR" sz="2400" b="1" dirty="0"/>
              <a:t>Tekirdağ/Çerkezköy</a:t>
            </a:r>
          </a:p>
        </p:txBody>
      </p:sp>
    </p:spTree>
    <p:extLst>
      <p:ext uri="{BB962C8B-B14F-4D97-AF65-F5344CB8AC3E}">
        <p14:creationId xmlns:p14="http://schemas.microsoft.com/office/powerpoint/2010/main" val="41995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27160D54-708D-4FF4-8B41-32B7AC4E01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34072" y="885036"/>
            <a:ext cx="5982168" cy="1013800"/>
          </a:xfrm>
        </p:spPr>
        <p:txBody>
          <a:bodyPr>
            <a:normAutofit fontScale="90000"/>
          </a:bodyPr>
          <a:lstStyle/>
          <a:p>
            <a:r>
              <a:rPr lang="tr-TR" sz="4400" b="1" dirty="0">
                <a:solidFill>
                  <a:schemeClr val="accent2">
                    <a:lumMod val="50000"/>
                  </a:schemeClr>
                </a:solidFill>
              </a:rPr>
              <a:t>Neler öğreneceğiz?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1" y="1589848"/>
            <a:ext cx="11643359" cy="4383116"/>
          </a:xfrm>
        </p:spPr>
        <p:txBody>
          <a:bodyPr>
            <a:normAutofit/>
          </a:bodyPr>
          <a:lstStyle/>
          <a:p>
            <a:r>
              <a:rPr lang="tr-TR" sz="5400" dirty="0">
                <a:solidFill>
                  <a:schemeClr val="accent2">
                    <a:lumMod val="50000"/>
                  </a:schemeClr>
                </a:solidFill>
              </a:rPr>
              <a:t>Hz. Ebu Bekir’in kişiliğini ve İslam davetine katkılarını açıklar</a:t>
            </a:r>
          </a:p>
        </p:txBody>
      </p:sp>
    </p:spTree>
    <p:extLst>
      <p:ext uri="{BB962C8B-B14F-4D97-AF65-F5344CB8AC3E}">
        <p14:creationId xmlns:p14="http://schemas.microsoft.com/office/powerpoint/2010/main" val="404400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aydırma: Dikey 3">
            <a:extLst>
              <a:ext uri="{FF2B5EF4-FFF2-40B4-BE49-F238E27FC236}">
                <a16:creationId xmlns:a16="http://schemas.microsoft.com/office/drawing/2014/main" id="{6F6FCA5E-14C0-495B-877B-E96C4328BF83}"/>
              </a:ext>
            </a:extLst>
          </p:cNvPr>
          <p:cNvSpPr/>
          <p:nvPr/>
        </p:nvSpPr>
        <p:spPr>
          <a:xfrm>
            <a:off x="1117600" y="1056639"/>
            <a:ext cx="10160000" cy="5419481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3600" i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609ABEF-897C-4828-92F1-1B05B3FC1B1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025AAB66-6245-40A4-93A2-9EF28C4830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" y="1418980"/>
            <a:ext cx="540512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7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352240A5-D9E4-488C-9428-075D343DD47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üşünce Balonu: Bulut 1">
            <a:extLst>
              <a:ext uri="{FF2B5EF4-FFF2-40B4-BE49-F238E27FC236}">
                <a16:creationId xmlns:a16="http://schemas.microsoft.com/office/drawing/2014/main" id="{4AE1DBA4-627C-4B25-81D7-6B4D6F6CC633}"/>
              </a:ext>
            </a:extLst>
          </p:cNvPr>
          <p:cNvSpPr/>
          <p:nvPr/>
        </p:nvSpPr>
        <p:spPr>
          <a:xfrm>
            <a:off x="3596640" y="142240"/>
            <a:ext cx="7518400" cy="2275840"/>
          </a:xfrm>
          <a:prstGeom prst="cloudCallout">
            <a:avLst>
              <a:gd name="adj1" fmla="val -38527"/>
              <a:gd name="adj2" fmla="val 830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Hz. Ebubekir hakkında ne biliyorsunuz?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49B6EE6-ABF7-4608-B3C3-379B42AF8C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4720" y="3022600"/>
            <a:ext cx="2002242" cy="298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6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0AC02E00-F0D0-4C2B-A913-44ACE8F4980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Diyagram 3">
            <a:extLst>
              <a:ext uri="{FF2B5EF4-FFF2-40B4-BE49-F238E27FC236}">
                <a16:creationId xmlns:a16="http://schemas.microsoft.com/office/drawing/2014/main" id="{585F5F9C-971D-4F80-B9B3-847C3AB6D5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025063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210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65B350-CDF1-46D5-AB46-35FCE8B54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BF65B350-CDF1-46D5-AB46-35FCE8B544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BF65B350-CDF1-46D5-AB46-35FCE8B54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BF65B350-CDF1-46D5-AB46-35FCE8B54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5E786F-991C-4F3F-B76B-CBA12B8A2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E95E786F-991C-4F3F-B76B-CBA12B8A24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E95E786F-991C-4F3F-B76B-CBA12B8A2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E95E786F-991C-4F3F-B76B-CBA12B8A2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071297-DC63-45BB-B4E5-735E58430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4C071297-DC63-45BB-B4E5-735E584300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4C071297-DC63-45BB-B4E5-735E58430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4C071297-DC63-45BB-B4E5-735E58430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B64BC4-67C8-49E9-9F76-E0D7C0212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91B64BC4-67C8-49E9-9F76-E0D7C02123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91B64BC4-67C8-49E9-9F76-E0D7C0212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91B64BC4-67C8-49E9-9F76-E0D7C0212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1C2913-2CB7-4F91-842E-80F5E0A22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051C2913-2CB7-4F91-842E-80F5E0A228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051C2913-2CB7-4F91-842E-80F5E0A22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051C2913-2CB7-4F91-842E-80F5E0A22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21C033-9A8E-40EB-8627-04B58B192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CA21C033-9A8E-40EB-8627-04B58B192F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CA21C033-9A8E-40EB-8627-04B58B192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CA21C033-9A8E-40EB-8627-04B58B192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2E4FCF-D6C1-4156-8078-5393F6C34F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CD2E4FCF-D6C1-4156-8078-5393F6C34F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CD2E4FCF-D6C1-4156-8078-5393F6C34F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CD2E4FCF-D6C1-4156-8078-5393F6C34F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26131C-2E4C-428F-A5E9-6F3C10A0F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AC26131C-2E4C-428F-A5E9-6F3C10A0F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AC26131C-2E4C-428F-A5E9-6F3C10A0F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AC26131C-2E4C-428F-A5E9-6F3C10A0F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5D02B1-ECA4-4BFD-AD0D-0FC016159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EF5D02B1-ECA4-4BFD-AD0D-0FC0161592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EF5D02B1-ECA4-4BFD-AD0D-0FC016159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EF5D02B1-ECA4-4BFD-AD0D-0FC016159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19EA-64DB-40F9-9D65-F958095FB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06EA19EA-64DB-40F9-9D65-F958095FB8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06EA19EA-64DB-40F9-9D65-F958095FB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06EA19EA-64DB-40F9-9D65-F958095FB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8840B-E15F-4051-8600-3B455EDB3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22D8840B-E15F-4051-8600-3B455EDB31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22D8840B-E15F-4051-8600-3B455EDB3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22D8840B-E15F-4051-8600-3B455EDB3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6B6F05C7-D86A-49BA-8EE6-C8373349076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Ok: Aşağı 3">
            <a:extLst>
              <a:ext uri="{FF2B5EF4-FFF2-40B4-BE49-F238E27FC236}">
                <a16:creationId xmlns:a16="http://schemas.microsoft.com/office/drawing/2014/main" id="{9A4EB1CA-EC41-4A91-B03B-C01C135C7B01}"/>
              </a:ext>
            </a:extLst>
          </p:cNvPr>
          <p:cNvSpPr/>
          <p:nvPr/>
        </p:nvSpPr>
        <p:spPr>
          <a:xfrm>
            <a:off x="2921000" y="924560"/>
            <a:ext cx="6350000" cy="2011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/>
              <a:t>Hz. Ebubekir</a:t>
            </a:r>
          </a:p>
        </p:txBody>
      </p:sp>
      <p:sp>
        <p:nvSpPr>
          <p:cNvPr id="5" name="Dikdörtgen: Çapraz Köşeleri Yuvarlatılmış 4">
            <a:extLst>
              <a:ext uri="{FF2B5EF4-FFF2-40B4-BE49-F238E27FC236}">
                <a16:creationId xmlns:a16="http://schemas.microsoft.com/office/drawing/2014/main" id="{CF2E8327-088A-4357-A0B0-D7EF6D842449}"/>
              </a:ext>
            </a:extLst>
          </p:cNvPr>
          <p:cNvSpPr/>
          <p:nvPr/>
        </p:nvSpPr>
        <p:spPr>
          <a:xfrm>
            <a:off x="1737360" y="3159760"/>
            <a:ext cx="8717280" cy="24587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/>
              <a:t>İslam’dan önceki ismi </a:t>
            </a:r>
            <a:r>
              <a:rPr lang="tr-TR" sz="4800" dirty="0" err="1"/>
              <a:t>Abdülkâbe</a:t>
            </a:r>
            <a:r>
              <a:rPr lang="tr-TR" sz="4800" dirty="0"/>
              <a:t> iken Peygamberimiz ona Abdullah ismini vermiştir. </a:t>
            </a:r>
          </a:p>
        </p:txBody>
      </p:sp>
    </p:spTree>
    <p:extLst>
      <p:ext uri="{BB962C8B-B14F-4D97-AF65-F5344CB8AC3E}">
        <p14:creationId xmlns:p14="http://schemas.microsoft.com/office/powerpoint/2010/main" val="134638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6B6F05C7-D86A-49BA-8EE6-C8373349076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195A40AD-EA6B-445E-8891-BA5EC4D0D34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: Çapraz Köşeleri Yuvarlatılmış 4">
            <a:extLst>
              <a:ext uri="{FF2B5EF4-FFF2-40B4-BE49-F238E27FC236}">
                <a16:creationId xmlns:a16="http://schemas.microsoft.com/office/drawing/2014/main" id="{CF2E8327-088A-4357-A0B0-D7EF6D842449}"/>
              </a:ext>
            </a:extLst>
          </p:cNvPr>
          <p:cNvSpPr/>
          <p:nvPr/>
        </p:nvSpPr>
        <p:spPr>
          <a:xfrm>
            <a:off x="5476240" y="1463040"/>
            <a:ext cx="6563360" cy="32410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/>
              <a:t>Hz. Ebubekir nasıl «SIDDÎK» oldu?</a:t>
            </a:r>
          </a:p>
        </p:txBody>
      </p:sp>
    </p:spTree>
    <p:extLst>
      <p:ext uri="{BB962C8B-B14F-4D97-AF65-F5344CB8AC3E}">
        <p14:creationId xmlns:p14="http://schemas.microsoft.com/office/powerpoint/2010/main" val="7428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9449AEE2-0AD6-475D-AC0D-56F85FAE8F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1A81091D-A271-4726-AC1F-0BC29DCF0B6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Yuvarlatılmış Dikdörtgen 2">
            <a:extLst>
              <a:ext uri="{FF2B5EF4-FFF2-40B4-BE49-F238E27FC236}">
                <a16:creationId xmlns:a16="http://schemas.microsoft.com/office/drawing/2014/main" id="{2920CAC9-2921-4DCB-AFB7-950698501009}"/>
              </a:ext>
            </a:extLst>
          </p:cNvPr>
          <p:cNvSpPr/>
          <p:nvPr/>
        </p:nvSpPr>
        <p:spPr>
          <a:xfrm>
            <a:off x="497840" y="548640"/>
            <a:ext cx="11196320" cy="169164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«</a:t>
            </a:r>
            <a:r>
              <a:rPr lang="tr-TR" sz="48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İsrâ</a:t>
            </a:r>
            <a:r>
              <a:rPr lang="tr-TR" sz="48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» ve «Miraç» olayını tereddütsüz kabul edişi onu «</a:t>
            </a:r>
            <a:r>
              <a:rPr lang="tr-TR" sz="48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Sıddîk</a:t>
            </a:r>
            <a:r>
              <a:rPr lang="tr-TR" sz="48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» makamına yükseltmiştir. </a:t>
            </a:r>
          </a:p>
        </p:txBody>
      </p:sp>
    </p:spTree>
    <p:extLst>
      <p:ext uri="{BB962C8B-B14F-4D97-AF65-F5344CB8AC3E}">
        <p14:creationId xmlns:p14="http://schemas.microsoft.com/office/powerpoint/2010/main" val="60664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7976</TotalTime>
  <Words>677</Words>
  <Application>Microsoft Office PowerPoint</Application>
  <PresentationFormat>Geniş ekran</PresentationFormat>
  <Paragraphs>70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Calibri</vt:lpstr>
      <vt:lpstr>Gill Sans MT</vt:lpstr>
      <vt:lpstr>Wingdings 2</vt:lpstr>
      <vt:lpstr>Kar Payı</vt:lpstr>
      <vt:lpstr>PowerPoint Sunusu</vt:lpstr>
      <vt:lpstr>HZ. EBUBEKİR (R.A.)</vt:lpstr>
      <vt:lpstr>Neler öğreneceğiz?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İNANCI VE İNSAN</dc:title>
  <dc:creator>Nurullah Yalçın</dc:creator>
  <cp:lastModifiedBy>DELL</cp:lastModifiedBy>
  <cp:revision>531</cp:revision>
  <dcterms:created xsi:type="dcterms:W3CDTF">2019-07-15T06:01:13Z</dcterms:created>
  <dcterms:modified xsi:type="dcterms:W3CDTF">2020-01-05T21:12:21Z</dcterms:modified>
</cp:coreProperties>
</file>