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08" r:id="rId2"/>
    <p:sldId id="315" r:id="rId3"/>
    <p:sldId id="671" r:id="rId4"/>
    <p:sldId id="780" r:id="rId5"/>
    <p:sldId id="761" r:id="rId6"/>
    <p:sldId id="735" r:id="rId7"/>
    <p:sldId id="762" r:id="rId8"/>
    <p:sldId id="763" r:id="rId9"/>
    <p:sldId id="764" r:id="rId10"/>
    <p:sldId id="779" r:id="rId11"/>
    <p:sldId id="758" r:id="rId12"/>
    <p:sldId id="766" r:id="rId13"/>
    <p:sldId id="765" r:id="rId14"/>
    <p:sldId id="767" r:id="rId15"/>
    <p:sldId id="768" r:id="rId16"/>
    <p:sldId id="769" r:id="rId17"/>
    <p:sldId id="770" r:id="rId18"/>
    <p:sldId id="771" r:id="rId19"/>
    <p:sldId id="777" r:id="rId20"/>
    <p:sldId id="773" r:id="rId21"/>
    <p:sldId id="775" r:id="rId22"/>
    <p:sldId id="776" r:id="rId23"/>
    <p:sldId id="772" r:id="rId24"/>
    <p:sldId id="778" r:id="rId25"/>
    <p:sldId id="260"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DBB190-C936-461C-A0A2-6D5187EF56A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B9B9A412-6148-4772-9E2D-DBCAEBFF8A92}">
      <dgm:prSet phldrT="[Metin]" custT="1"/>
      <dgm:spPr/>
      <dgm:t>
        <a:bodyPr/>
        <a:lstStyle/>
        <a:p>
          <a:r>
            <a:rPr lang="tr-TR" sz="3200" dirty="0"/>
            <a:t>Hz. Ömer (</a:t>
          </a:r>
          <a:r>
            <a:rPr lang="tr-TR" sz="3200" dirty="0" err="1"/>
            <a:t>r.a</a:t>
          </a:r>
          <a:r>
            <a:rPr lang="tr-TR" sz="3200" dirty="0"/>
            <a:t>.)</a:t>
          </a:r>
        </a:p>
      </dgm:t>
    </dgm:pt>
    <dgm:pt modelId="{4F4C7A00-0B3E-462B-B2EB-241AFA482671}" type="parTrans" cxnId="{78272F66-8DDA-499F-8B02-86FFD3FFDE40}">
      <dgm:prSet/>
      <dgm:spPr/>
      <dgm:t>
        <a:bodyPr/>
        <a:lstStyle/>
        <a:p>
          <a:endParaRPr lang="tr-TR"/>
        </a:p>
      </dgm:t>
    </dgm:pt>
    <dgm:pt modelId="{18692245-BA04-40D2-BDCC-4D90C3E206C7}" type="sibTrans" cxnId="{78272F66-8DDA-499F-8B02-86FFD3FFDE40}">
      <dgm:prSet/>
      <dgm:spPr/>
      <dgm:t>
        <a:bodyPr/>
        <a:lstStyle/>
        <a:p>
          <a:endParaRPr lang="tr-TR"/>
        </a:p>
      </dgm:t>
    </dgm:pt>
    <dgm:pt modelId="{9B043AC9-90D1-406D-A59F-83A48B0C839A}">
      <dgm:prSet phldrT="[Metin]" custT="1"/>
      <dgm:spPr/>
      <dgm:t>
        <a:bodyPr/>
        <a:lstStyle/>
        <a:p>
          <a:r>
            <a:rPr lang="tr-TR" sz="2800" dirty="0"/>
            <a:t>Dört halifenin ikincisi</a:t>
          </a:r>
        </a:p>
      </dgm:t>
    </dgm:pt>
    <dgm:pt modelId="{6A19978F-BD7E-4A77-AB9A-05ADC4732BCA}" type="parTrans" cxnId="{2939E718-9FF8-4E17-A9B9-81AB2E468C5B}">
      <dgm:prSet/>
      <dgm:spPr/>
      <dgm:t>
        <a:bodyPr/>
        <a:lstStyle/>
        <a:p>
          <a:endParaRPr lang="tr-TR"/>
        </a:p>
      </dgm:t>
    </dgm:pt>
    <dgm:pt modelId="{E043D10E-DE3F-4459-A441-5631CE2F9753}" type="sibTrans" cxnId="{2939E718-9FF8-4E17-A9B9-81AB2E468C5B}">
      <dgm:prSet/>
      <dgm:spPr/>
      <dgm:t>
        <a:bodyPr/>
        <a:lstStyle/>
        <a:p>
          <a:endParaRPr lang="tr-TR"/>
        </a:p>
      </dgm:t>
    </dgm:pt>
    <dgm:pt modelId="{E8ADCEFF-F901-4F86-8399-91D8E3636998}">
      <dgm:prSet phldrT="[Metin]"/>
      <dgm:spPr/>
      <dgm:t>
        <a:bodyPr/>
        <a:lstStyle/>
        <a:p>
          <a:r>
            <a:rPr lang="tr-TR" dirty="0"/>
            <a:t>Fil olayından on üç sene sonra Mekke’de doğdu</a:t>
          </a:r>
        </a:p>
      </dgm:t>
    </dgm:pt>
    <dgm:pt modelId="{22469178-E2A0-43FF-8621-16D37545AADE}" type="parTrans" cxnId="{3C0740D5-BCB6-45C2-959B-44E43F7DF762}">
      <dgm:prSet/>
      <dgm:spPr/>
      <dgm:t>
        <a:bodyPr/>
        <a:lstStyle/>
        <a:p>
          <a:endParaRPr lang="tr-TR"/>
        </a:p>
      </dgm:t>
    </dgm:pt>
    <dgm:pt modelId="{A5D5D357-8A92-46DA-8EA0-C35511E73A54}" type="sibTrans" cxnId="{3C0740D5-BCB6-45C2-959B-44E43F7DF762}">
      <dgm:prSet/>
      <dgm:spPr/>
      <dgm:t>
        <a:bodyPr/>
        <a:lstStyle/>
        <a:p>
          <a:endParaRPr lang="tr-TR"/>
        </a:p>
      </dgm:t>
    </dgm:pt>
    <dgm:pt modelId="{0928DE72-C1F0-4A49-8A8F-2720FF320C63}">
      <dgm:prSet phldrT="[Metin]"/>
      <dgm:spPr/>
      <dgm:t>
        <a:bodyPr/>
        <a:lstStyle/>
        <a:p>
          <a:r>
            <a:rPr lang="tr-TR" dirty="0"/>
            <a:t>Mekke şehir devletinin büyükelçiliğini yaptı. </a:t>
          </a:r>
        </a:p>
      </dgm:t>
    </dgm:pt>
    <dgm:pt modelId="{0CF77556-A2BA-4117-85E8-040AE00A7273}" type="parTrans" cxnId="{2486AD71-7C78-4A2A-BAF8-8F329F1FB7D8}">
      <dgm:prSet/>
      <dgm:spPr/>
      <dgm:t>
        <a:bodyPr/>
        <a:lstStyle/>
        <a:p>
          <a:endParaRPr lang="tr-TR"/>
        </a:p>
      </dgm:t>
    </dgm:pt>
    <dgm:pt modelId="{ABE61A2F-DB31-4867-97E1-5B27106517F6}" type="sibTrans" cxnId="{2486AD71-7C78-4A2A-BAF8-8F329F1FB7D8}">
      <dgm:prSet/>
      <dgm:spPr/>
      <dgm:t>
        <a:bodyPr/>
        <a:lstStyle/>
        <a:p>
          <a:endParaRPr lang="tr-TR"/>
        </a:p>
      </dgm:t>
    </dgm:pt>
    <dgm:pt modelId="{A55FE07F-E319-42D9-B74D-64B600A5E706}">
      <dgm:prSet phldrT="[Metin]" custT="1"/>
      <dgm:spPr/>
      <dgm:t>
        <a:bodyPr/>
        <a:lstStyle/>
        <a:p>
          <a:r>
            <a:rPr lang="tr-TR" sz="2400" dirty="0"/>
            <a:t>Risalet'in 6. yılında Müslüman oldu.</a:t>
          </a:r>
        </a:p>
      </dgm:t>
    </dgm:pt>
    <dgm:pt modelId="{70CB4FC6-D605-4CBB-8A5C-5EE0AE2C3E0E}" type="parTrans" cxnId="{239AC079-EC78-4905-AF87-BE3262FCD202}">
      <dgm:prSet/>
      <dgm:spPr/>
      <dgm:t>
        <a:bodyPr/>
        <a:lstStyle/>
        <a:p>
          <a:endParaRPr lang="tr-TR"/>
        </a:p>
      </dgm:t>
    </dgm:pt>
    <dgm:pt modelId="{0345B8E7-412F-4EAA-B386-EEC20B9FE08D}" type="sibTrans" cxnId="{239AC079-EC78-4905-AF87-BE3262FCD202}">
      <dgm:prSet/>
      <dgm:spPr/>
      <dgm:t>
        <a:bodyPr/>
        <a:lstStyle/>
        <a:p>
          <a:endParaRPr lang="tr-TR"/>
        </a:p>
      </dgm:t>
    </dgm:pt>
    <dgm:pt modelId="{18AA020B-F04F-44DD-BFD8-5E35547C9BAD}">
      <dgm:prSet/>
      <dgm:spPr/>
      <dgm:t>
        <a:bodyPr/>
        <a:lstStyle/>
        <a:p>
          <a:r>
            <a:rPr lang="tr-TR" dirty="0"/>
            <a:t>Hak ile batılı ayıran anlamında «Faruk» lakabıyla anılmıştır</a:t>
          </a:r>
        </a:p>
      </dgm:t>
    </dgm:pt>
    <dgm:pt modelId="{7C357AD2-A7DE-4C74-A841-945237178DD1}" type="parTrans" cxnId="{5EBD2513-05C9-416A-A225-5652907AE3AC}">
      <dgm:prSet/>
      <dgm:spPr/>
      <dgm:t>
        <a:bodyPr/>
        <a:lstStyle/>
        <a:p>
          <a:endParaRPr lang="tr-TR"/>
        </a:p>
      </dgm:t>
    </dgm:pt>
    <dgm:pt modelId="{8386A522-3541-40FD-A5DF-DFFF1884913E}" type="sibTrans" cxnId="{5EBD2513-05C9-416A-A225-5652907AE3AC}">
      <dgm:prSet/>
      <dgm:spPr/>
      <dgm:t>
        <a:bodyPr/>
        <a:lstStyle/>
        <a:p>
          <a:endParaRPr lang="tr-TR"/>
        </a:p>
      </dgm:t>
    </dgm:pt>
    <dgm:pt modelId="{738EFCC2-536B-47A2-A730-039890260B70}" type="pres">
      <dgm:prSet presAssocID="{9FDBB190-C936-461C-A0A2-6D5187EF56A5}" presName="Name0" presStyleCnt="0">
        <dgm:presLayoutVars>
          <dgm:chMax val="1"/>
          <dgm:dir/>
          <dgm:animLvl val="ctr"/>
          <dgm:resizeHandles val="exact"/>
        </dgm:presLayoutVars>
      </dgm:prSet>
      <dgm:spPr/>
    </dgm:pt>
    <dgm:pt modelId="{EFCE4378-0D7C-48B6-9E2A-6979CB7E8AEB}" type="pres">
      <dgm:prSet presAssocID="{B9B9A412-6148-4772-9E2D-DBCAEBFF8A92}" presName="centerShape" presStyleLbl="node0" presStyleIdx="0" presStyleCnt="1" custScaleX="124915" custScaleY="107235"/>
      <dgm:spPr/>
    </dgm:pt>
    <dgm:pt modelId="{1E670FA4-68F4-4DB5-8DCE-444914001F12}" type="pres">
      <dgm:prSet presAssocID="{6A19978F-BD7E-4A77-AB9A-05ADC4732BCA}" presName="parTrans" presStyleLbl="sibTrans2D1" presStyleIdx="0" presStyleCnt="5"/>
      <dgm:spPr/>
    </dgm:pt>
    <dgm:pt modelId="{7E08ACFC-3844-46BF-B50D-4B3F9E4632C3}" type="pres">
      <dgm:prSet presAssocID="{6A19978F-BD7E-4A77-AB9A-05ADC4732BCA}" presName="connectorText" presStyleLbl="sibTrans2D1" presStyleIdx="0" presStyleCnt="5"/>
      <dgm:spPr/>
    </dgm:pt>
    <dgm:pt modelId="{298EB063-1065-4D6F-90CE-174FA3423B2A}" type="pres">
      <dgm:prSet presAssocID="{9B043AC9-90D1-406D-A59F-83A48B0C839A}" presName="node" presStyleLbl="node1" presStyleIdx="0" presStyleCnt="5" custScaleX="124915" custScaleY="107235">
        <dgm:presLayoutVars>
          <dgm:bulletEnabled val="1"/>
        </dgm:presLayoutVars>
      </dgm:prSet>
      <dgm:spPr/>
    </dgm:pt>
    <dgm:pt modelId="{873216BA-7E84-4210-9AC7-848B7166A2E5}" type="pres">
      <dgm:prSet presAssocID="{22469178-E2A0-43FF-8621-16D37545AADE}" presName="parTrans" presStyleLbl="sibTrans2D1" presStyleIdx="1" presStyleCnt="5"/>
      <dgm:spPr/>
    </dgm:pt>
    <dgm:pt modelId="{626D072B-C46E-48C4-B9B2-997444E775D2}" type="pres">
      <dgm:prSet presAssocID="{22469178-E2A0-43FF-8621-16D37545AADE}" presName="connectorText" presStyleLbl="sibTrans2D1" presStyleIdx="1" presStyleCnt="5"/>
      <dgm:spPr/>
    </dgm:pt>
    <dgm:pt modelId="{000B91A7-D7C1-4648-B963-418BA95B3B80}" type="pres">
      <dgm:prSet presAssocID="{E8ADCEFF-F901-4F86-8399-91D8E3636998}" presName="node" presStyleLbl="node1" presStyleIdx="1" presStyleCnt="5" custScaleX="124915" custScaleY="107235" custRadScaleRad="119260" custRadScaleInc="-8859">
        <dgm:presLayoutVars>
          <dgm:bulletEnabled val="1"/>
        </dgm:presLayoutVars>
      </dgm:prSet>
      <dgm:spPr/>
    </dgm:pt>
    <dgm:pt modelId="{48BA3D3C-0595-457E-AE4C-0C0F2B5CC455}" type="pres">
      <dgm:prSet presAssocID="{0CF77556-A2BA-4117-85E8-040AE00A7273}" presName="parTrans" presStyleLbl="sibTrans2D1" presStyleIdx="2" presStyleCnt="5"/>
      <dgm:spPr/>
    </dgm:pt>
    <dgm:pt modelId="{BB63EF68-26A9-42A2-B303-0C4B2CA4DD7D}" type="pres">
      <dgm:prSet presAssocID="{0CF77556-A2BA-4117-85E8-040AE00A7273}" presName="connectorText" presStyleLbl="sibTrans2D1" presStyleIdx="2" presStyleCnt="5"/>
      <dgm:spPr/>
    </dgm:pt>
    <dgm:pt modelId="{1662D751-2368-4A85-AF92-5EB0EA1FC5B8}" type="pres">
      <dgm:prSet presAssocID="{0928DE72-C1F0-4A49-8A8F-2720FF320C63}" presName="node" presStyleLbl="node1" presStyleIdx="2" presStyleCnt="5" custScaleX="155948" custScaleY="107235" custRadScaleRad="121508" custRadScaleInc="-38365">
        <dgm:presLayoutVars>
          <dgm:bulletEnabled val="1"/>
        </dgm:presLayoutVars>
      </dgm:prSet>
      <dgm:spPr/>
    </dgm:pt>
    <dgm:pt modelId="{D89D2FC5-81BC-46AE-9D2A-EDA510D970AC}" type="pres">
      <dgm:prSet presAssocID="{70CB4FC6-D605-4CBB-8A5C-5EE0AE2C3E0E}" presName="parTrans" presStyleLbl="sibTrans2D1" presStyleIdx="3" presStyleCnt="5"/>
      <dgm:spPr/>
    </dgm:pt>
    <dgm:pt modelId="{F1F183BA-58DE-4969-94B3-F5908795C957}" type="pres">
      <dgm:prSet presAssocID="{70CB4FC6-D605-4CBB-8A5C-5EE0AE2C3E0E}" presName="connectorText" presStyleLbl="sibTrans2D1" presStyleIdx="3" presStyleCnt="5"/>
      <dgm:spPr/>
    </dgm:pt>
    <dgm:pt modelId="{376399EB-6027-465D-AED3-1C00A925AAF2}" type="pres">
      <dgm:prSet presAssocID="{A55FE07F-E319-42D9-B74D-64B600A5E706}" presName="node" presStyleLbl="node1" presStyleIdx="3" presStyleCnt="5" custScaleX="145881" custScaleY="107235" custRadScaleRad="126812" custRadScaleInc="48003">
        <dgm:presLayoutVars>
          <dgm:bulletEnabled val="1"/>
        </dgm:presLayoutVars>
      </dgm:prSet>
      <dgm:spPr/>
    </dgm:pt>
    <dgm:pt modelId="{E107916E-FB78-490A-967F-0689EDF17760}" type="pres">
      <dgm:prSet presAssocID="{7C357AD2-A7DE-4C74-A841-945237178DD1}" presName="parTrans" presStyleLbl="sibTrans2D1" presStyleIdx="4" presStyleCnt="5"/>
      <dgm:spPr/>
    </dgm:pt>
    <dgm:pt modelId="{768A68B9-EAD4-4FCC-96A1-7C4777C93CCB}" type="pres">
      <dgm:prSet presAssocID="{7C357AD2-A7DE-4C74-A841-945237178DD1}" presName="connectorText" presStyleLbl="sibTrans2D1" presStyleIdx="4" presStyleCnt="5"/>
      <dgm:spPr/>
    </dgm:pt>
    <dgm:pt modelId="{6C321F4F-60BC-44D5-B826-85039DD23C9E}" type="pres">
      <dgm:prSet presAssocID="{18AA020B-F04F-44DD-BFD8-5E35547C9BAD}" presName="node" presStyleLbl="node1" presStyleIdx="4" presStyleCnt="5" custScaleX="170268" custScaleY="112405" custRadScaleRad="129616" custRadScaleInc="8325">
        <dgm:presLayoutVars>
          <dgm:bulletEnabled val="1"/>
        </dgm:presLayoutVars>
      </dgm:prSet>
      <dgm:spPr/>
    </dgm:pt>
  </dgm:ptLst>
  <dgm:cxnLst>
    <dgm:cxn modelId="{5EBD2513-05C9-416A-A225-5652907AE3AC}" srcId="{B9B9A412-6148-4772-9E2D-DBCAEBFF8A92}" destId="{18AA020B-F04F-44DD-BFD8-5E35547C9BAD}" srcOrd="4" destOrd="0" parTransId="{7C357AD2-A7DE-4C74-A841-945237178DD1}" sibTransId="{8386A522-3541-40FD-A5DF-DFFF1884913E}"/>
    <dgm:cxn modelId="{44F74017-D62B-4B94-B939-C0930607CE5B}" type="presOf" srcId="{22469178-E2A0-43FF-8621-16D37545AADE}" destId="{873216BA-7E84-4210-9AC7-848B7166A2E5}" srcOrd="0" destOrd="0" presId="urn:microsoft.com/office/officeart/2005/8/layout/radial5"/>
    <dgm:cxn modelId="{2939E718-9FF8-4E17-A9B9-81AB2E468C5B}" srcId="{B9B9A412-6148-4772-9E2D-DBCAEBFF8A92}" destId="{9B043AC9-90D1-406D-A59F-83A48B0C839A}" srcOrd="0" destOrd="0" parTransId="{6A19978F-BD7E-4A77-AB9A-05ADC4732BCA}" sibTransId="{E043D10E-DE3F-4459-A441-5631CE2F9753}"/>
    <dgm:cxn modelId="{072E8520-A9F9-46CC-9FD0-A8B00801BD83}" type="presOf" srcId="{70CB4FC6-D605-4CBB-8A5C-5EE0AE2C3E0E}" destId="{D89D2FC5-81BC-46AE-9D2A-EDA510D970AC}" srcOrd="0" destOrd="0" presId="urn:microsoft.com/office/officeart/2005/8/layout/radial5"/>
    <dgm:cxn modelId="{6FF3C928-DDD7-4AD8-9F61-6C04C7EF7BF5}" type="presOf" srcId="{A55FE07F-E319-42D9-B74D-64B600A5E706}" destId="{376399EB-6027-465D-AED3-1C00A925AAF2}" srcOrd="0" destOrd="0" presId="urn:microsoft.com/office/officeart/2005/8/layout/radial5"/>
    <dgm:cxn modelId="{950F5233-D1D4-4A49-A74D-B23F25C41E87}" type="presOf" srcId="{0928DE72-C1F0-4A49-8A8F-2720FF320C63}" destId="{1662D751-2368-4A85-AF92-5EB0EA1FC5B8}" srcOrd="0" destOrd="0" presId="urn:microsoft.com/office/officeart/2005/8/layout/radial5"/>
    <dgm:cxn modelId="{78272F66-8DDA-499F-8B02-86FFD3FFDE40}" srcId="{9FDBB190-C936-461C-A0A2-6D5187EF56A5}" destId="{B9B9A412-6148-4772-9E2D-DBCAEBFF8A92}" srcOrd="0" destOrd="0" parTransId="{4F4C7A00-0B3E-462B-B2EB-241AFA482671}" sibTransId="{18692245-BA04-40D2-BDCC-4D90C3E206C7}"/>
    <dgm:cxn modelId="{6C0E9067-A2CA-4AE9-A0C7-0B5A71E8B3C7}" type="presOf" srcId="{9B043AC9-90D1-406D-A59F-83A48B0C839A}" destId="{298EB063-1065-4D6F-90CE-174FA3423B2A}" srcOrd="0" destOrd="0" presId="urn:microsoft.com/office/officeart/2005/8/layout/radial5"/>
    <dgm:cxn modelId="{2486AD71-7C78-4A2A-BAF8-8F329F1FB7D8}" srcId="{B9B9A412-6148-4772-9E2D-DBCAEBFF8A92}" destId="{0928DE72-C1F0-4A49-8A8F-2720FF320C63}" srcOrd="2" destOrd="0" parTransId="{0CF77556-A2BA-4117-85E8-040AE00A7273}" sibTransId="{ABE61A2F-DB31-4867-97E1-5B27106517F6}"/>
    <dgm:cxn modelId="{FF5DC054-6744-415D-A9A0-8BD222F674FF}" type="presOf" srcId="{0CF77556-A2BA-4117-85E8-040AE00A7273}" destId="{BB63EF68-26A9-42A2-B303-0C4B2CA4DD7D}" srcOrd="1" destOrd="0" presId="urn:microsoft.com/office/officeart/2005/8/layout/radial5"/>
    <dgm:cxn modelId="{EEC59058-B8D0-47DE-BACB-54D602637D19}" type="presOf" srcId="{6A19978F-BD7E-4A77-AB9A-05ADC4732BCA}" destId="{7E08ACFC-3844-46BF-B50D-4B3F9E4632C3}" srcOrd="1" destOrd="0" presId="urn:microsoft.com/office/officeart/2005/8/layout/radial5"/>
    <dgm:cxn modelId="{239AC079-EC78-4905-AF87-BE3262FCD202}" srcId="{B9B9A412-6148-4772-9E2D-DBCAEBFF8A92}" destId="{A55FE07F-E319-42D9-B74D-64B600A5E706}" srcOrd="3" destOrd="0" parTransId="{70CB4FC6-D605-4CBB-8A5C-5EE0AE2C3E0E}" sibTransId="{0345B8E7-412F-4EAA-B386-EEC20B9FE08D}"/>
    <dgm:cxn modelId="{C0F74389-02B3-4022-A11B-EF7BC5CA706E}" type="presOf" srcId="{7C357AD2-A7DE-4C74-A841-945237178DD1}" destId="{768A68B9-EAD4-4FCC-96A1-7C4777C93CCB}" srcOrd="1" destOrd="0" presId="urn:microsoft.com/office/officeart/2005/8/layout/radial5"/>
    <dgm:cxn modelId="{6E5C0096-B378-4DE7-8298-1AAF4B5C80DE}" type="presOf" srcId="{9FDBB190-C936-461C-A0A2-6D5187EF56A5}" destId="{738EFCC2-536B-47A2-A730-039890260B70}" srcOrd="0" destOrd="0" presId="urn:microsoft.com/office/officeart/2005/8/layout/radial5"/>
    <dgm:cxn modelId="{7CA77699-F1E1-4D1C-BD9B-780C343FB837}" type="presOf" srcId="{B9B9A412-6148-4772-9E2D-DBCAEBFF8A92}" destId="{EFCE4378-0D7C-48B6-9E2A-6979CB7E8AEB}" srcOrd="0" destOrd="0" presId="urn:microsoft.com/office/officeart/2005/8/layout/radial5"/>
    <dgm:cxn modelId="{8F71F49C-8938-4453-A6A5-C1140D725BDA}" type="presOf" srcId="{6A19978F-BD7E-4A77-AB9A-05ADC4732BCA}" destId="{1E670FA4-68F4-4DB5-8DCE-444914001F12}" srcOrd="0" destOrd="0" presId="urn:microsoft.com/office/officeart/2005/8/layout/radial5"/>
    <dgm:cxn modelId="{7C83D39F-E269-4ED2-B53E-D1113F75E130}" type="presOf" srcId="{22469178-E2A0-43FF-8621-16D37545AADE}" destId="{626D072B-C46E-48C4-B9B2-997444E775D2}" srcOrd="1" destOrd="0" presId="urn:microsoft.com/office/officeart/2005/8/layout/radial5"/>
    <dgm:cxn modelId="{0FEBCDBF-7170-4964-BD7B-5F8E1AD3C9E0}" type="presOf" srcId="{0CF77556-A2BA-4117-85E8-040AE00A7273}" destId="{48BA3D3C-0595-457E-AE4C-0C0F2B5CC455}" srcOrd="0" destOrd="0" presId="urn:microsoft.com/office/officeart/2005/8/layout/radial5"/>
    <dgm:cxn modelId="{3C0740D5-BCB6-45C2-959B-44E43F7DF762}" srcId="{B9B9A412-6148-4772-9E2D-DBCAEBFF8A92}" destId="{E8ADCEFF-F901-4F86-8399-91D8E3636998}" srcOrd="1" destOrd="0" parTransId="{22469178-E2A0-43FF-8621-16D37545AADE}" sibTransId="{A5D5D357-8A92-46DA-8EA0-C35511E73A54}"/>
    <dgm:cxn modelId="{3DB6E5E2-8DDE-4AA9-B515-C149D1E02C57}" type="presOf" srcId="{18AA020B-F04F-44DD-BFD8-5E35547C9BAD}" destId="{6C321F4F-60BC-44D5-B826-85039DD23C9E}" srcOrd="0" destOrd="0" presId="urn:microsoft.com/office/officeart/2005/8/layout/radial5"/>
    <dgm:cxn modelId="{F270C4E4-757D-4793-8749-29437A8AD7E6}" type="presOf" srcId="{E8ADCEFF-F901-4F86-8399-91D8E3636998}" destId="{000B91A7-D7C1-4648-B963-418BA95B3B80}" srcOrd="0" destOrd="0" presId="urn:microsoft.com/office/officeart/2005/8/layout/radial5"/>
    <dgm:cxn modelId="{A3FA5DF5-68FC-42F9-8BA7-9A6D7C01E8B1}" type="presOf" srcId="{7C357AD2-A7DE-4C74-A841-945237178DD1}" destId="{E107916E-FB78-490A-967F-0689EDF17760}" srcOrd="0" destOrd="0" presId="urn:microsoft.com/office/officeart/2005/8/layout/radial5"/>
    <dgm:cxn modelId="{1D088DFD-0DEE-4001-A750-8AA4C99D66CE}" type="presOf" srcId="{70CB4FC6-D605-4CBB-8A5C-5EE0AE2C3E0E}" destId="{F1F183BA-58DE-4969-94B3-F5908795C957}" srcOrd="1" destOrd="0" presId="urn:microsoft.com/office/officeart/2005/8/layout/radial5"/>
    <dgm:cxn modelId="{24F97FAD-6A54-4D5A-BEC8-230A4DC9CC05}" type="presParOf" srcId="{738EFCC2-536B-47A2-A730-039890260B70}" destId="{EFCE4378-0D7C-48B6-9E2A-6979CB7E8AEB}" srcOrd="0" destOrd="0" presId="urn:microsoft.com/office/officeart/2005/8/layout/radial5"/>
    <dgm:cxn modelId="{007FCD72-EA1E-4869-AED8-A3A2C61EA51A}" type="presParOf" srcId="{738EFCC2-536B-47A2-A730-039890260B70}" destId="{1E670FA4-68F4-4DB5-8DCE-444914001F12}" srcOrd="1" destOrd="0" presId="urn:microsoft.com/office/officeart/2005/8/layout/radial5"/>
    <dgm:cxn modelId="{60323BA3-2908-4034-B3FE-63E4123B24F3}" type="presParOf" srcId="{1E670FA4-68F4-4DB5-8DCE-444914001F12}" destId="{7E08ACFC-3844-46BF-B50D-4B3F9E4632C3}" srcOrd="0" destOrd="0" presId="urn:microsoft.com/office/officeart/2005/8/layout/radial5"/>
    <dgm:cxn modelId="{F64B2144-C265-4DA1-AA7E-502F361C8A99}" type="presParOf" srcId="{738EFCC2-536B-47A2-A730-039890260B70}" destId="{298EB063-1065-4D6F-90CE-174FA3423B2A}" srcOrd="2" destOrd="0" presId="urn:microsoft.com/office/officeart/2005/8/layout/radial5"/>
    <dgm:cxn modelId="{0B1A9E55-57B7-43B2-850E-E2E42203D6C7}" type="presParOf" srcId="{738EFCC2-536B-47A2-A730-039890260B70}" destId="{873216BA-7E84-4210-9AC7-848B7166A2E5}" srcOrd="3" destOrd="0" presId="urn:microsoft.com/office/officeart/2005/8/layout/radial5"/>
    <dgm:cxn modelId="{529C64C1-D660-4CE9-B4FB-D3265E44952A}" type="presParOf" srcId="{873216BA-7E84-4210-9AC7-848B7166A2E5}" destId="{626D072B-C46E-48C4-B9B2-997444E775D2}" srcOrd="0" destOrd="0" presId="urn:microsoft.com/office/officeart/2005/8/layout/radial5"/>
    <dgm:cxn modelId="{36F00D5F-6974-4214-80B1-4B5A09BA0532}" type="presParOf" srcId="{738EFCC2-536B-47A2-A730-039890260B70}" destId="{000B91A7-D7C1-4648-B963-418BA95B3B80}" srcOrd="4" destOrd="0" presId="urn:microsoft.com/office/officeart/2005/8/layout/radial5"/>
    <dgm:cxn modelId="{313C3B5E-F86D-40E0-986E-AA20D84EB1EA}" type="presParOf" srcId="{738EFCC2-536B-47A2-A730-039890260B70}" destId="{48BA3D3C-0595-457E-AE4C-0C0F2B5CC455}" srcOrd="5" destOrd="0" presId="urn:microsoft.com/office/officeart/2005/8/layout/radial5"/>
    <dgm:cxn modelId="{14C452A3-5D9E-485F-8F35-A5913427E155}" type="presParOf" srcId="{48BA3D3C-0595-457E-AE4C-0C0F2B5CC455}" destId="{BB63EF68-26A9-42A2-B303-0C4B2CA4DD7D}" srcOrd="0" destOrd="0" presId="urn:microsoft.com/office/officeart/2005/8/layout/radial5"/>
    <dgm:cxn modelId="{B8AEA5C7-43C5-45C9-A0A6-4BE134204B1E}" type="presParOf" srcId="{738EFCC2-536B-47A2-A730-039890260B70}" destId="{1662D751-2368-4A85-AF92-5EB0EA1FC5B8}" srcOrd="6" destOrd="0" presId="urn:microsoft.com/office/officeart/2005/8/layout/radial5"/>
    <dgm:cxn modelId="{C3BC3CC2-E320-4921-8735-0532852B1D2C}" type="presParOf" srcId="{738EFCC2-536B-47A2-A730-039890260B70}" destId="{D89D2FC5-81BC-46AE-9D2A-EDA510D970AC}" srcOrd="7" destOrd="0" presId="urn:microsoft.com/office/officeart/2005/8/layout/radial5"/>
    <dgm:cxn modelId="{5EBB4082-FE8A-4D60-BB16-E93052EBADAB}" type="presParOf" srcId="{D89D2FC5-81BC-46AE-9D2A-EDA510D970AC}" destId="{F1F183BA-58DE-4969-94B3-F5908795C957}" srcOrd="0" destOrd="0" presId="urn:microsoft.com/office/officeart/2005/8/layout/radial5"/>
    <dgm:cxn modelId="{E6883FC0-170B-43B0-9B43-D8E9C236FAA4}" type="presParOf" srcId="{738EFCC2-536B-47A2-A730-039890260B70}" destId="{376399EB-6027-465D-AED3-1C00A925AAF2}" srcOrd="8" destOrd="0" presId="urn:microsoft.com/office/officeart/2005/8/layout/radial5"/>
    <dgm:cxn modelId="{906C0AC6-1A93-4AF1-9E25-50B9CC362752}" type="presParOf" srcId="{738EFCC2-536B-47A2-A730-039890260B70}" destId="{E107916E-FB78-490A-967F-0689EDF17760}" srcOrd="9" destOrd="0" presId="urn:microsoft.com/office/officeart/2005/8/layout/radial5"/>
    <dgm:cxn modelId="{7298B2E1-C3F1-4946-9910-F87A117B3024}" type="presParOf" srcId="{E107916E-FB78-490A-967F-0689EDF17760}" destId="{768A68B9-EAD4-4FCC-96A1-7C4777C93CCB}" srcOrd="0" destOrd="0" presId="urn:microsoft.com/office/officeart/2005/8/layout/radial5"/>
    <dgm:cxn modelId="{6AD651C9-CBB7-4077-8869-D4A3B614AC9E}" type="presParOf" srcId="{738EFCC2-536B-47A2-A730-039890260B70}" destId="{6C321F4F-60BC-44D5-B826-85039DD23C9E}"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E4378-0D7C-48B6-9E2A-6979CB7E8AEB}">
      <dsp:nvSpPr>
        <dsp:cNvPr id="0" name=""/>
        <dsp:cNvSpPr/>
      </dsp:nvSpPr>
      <dsp:spPr>
        <a:xfrm>
          <a:off x="5103919" y="2647731"/>
          <a:ext cx="2424248" cy="208112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Hz. Ömer (</a:t>
          </a:r>
          <a:r>
            <a:rPr lang="tr-TR" sz="3200" kern="1200" dirty="0" err="1"/>
            <a:t>r.a</a:t>
          </a:r>
          <a:r>
            <a:rPr lang="tr-TR" sz="3200" kern="1200" dirty="0"/>
            <a:t>.)</a:t>
          </a:r>
        </a:p>
      </dsp:txBody>
      <dsp:txXfrm>
        <a:off x="5458942" y="2952505"/>
        <a:ext cx="1714202" cy="1471581"/>
      </dsp:txXfrm>
    </dsp:sp>
    <dsp:sp modelId="{1E670FA4-68F4-4DB5-8DCE-444914001F12}">
      <dsp:nvSpPr>
        <dsp:cNvPr id="0" name=""/>
        <dsp:cNvSpPr/>
      </dsp:nvSpPr>
      <dsp:spPr>
        <a:xfrm rot="16200000">
          <a:off x="6147965" y="2010194"/>
          <a:ext cx="336155"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a:p>
      </dsp:txBody>
      <dsp:txXfrm>
        <a:off x="6198388" y="2192586"/>
        <a:ext cx="235309" cy="395906"/>
      </dsp:txXfrm>
    </dsp:sp>
    <dsp:sp modelId="{298EB063-1065-4D6F-90CE-174FA3423B2A}">
      <dsp:nvSpPr>
        <dsp:cNvPr id="0" name=""/>
        <dsp:cNvSpPr/>
      </dsp:nvSpPr>
      <dsp:spPr>
        <a:xfrm>
          <a:off x="5103919" y="-67654"/>
          <a:ext cx="2424248" cy="208112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Dört halifenin ikincisi</a:t>
          </a:r>
        </a:p>
      </dsp:txBody>
      <dsp:txXfrm>
        <a:off x="5458942" y="237120"/>
        <a:ext cx="1714202" cy="1471581"/>
      </dsp:txXfrm>
    </dsp:sp>
    <dsp:sp modelId="{873216BA-7E84-4210-9AC7-848B7166A2E5}">
      <dsp:nvSpPr>
        <dsp:cNvPr id="0" name=""/>
        <dsp:cNvSpPr/>
      </dsp:nvSpPr>
      <dsp:spPr>
        <a:xfrm rot="20328646">
          <a:off x="7583391" y="2777830"/>
          <a:ext cx="460432"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a:p>
      </dsp:txBody>
      <dsp:txXfrm>
        <a:off x="7588060" y="2934763"/>
        <a:ext cx="322302" cy="395906"/>
      </dsp:txXfrm>
    </dsp:sp>
    <dsp:sp modelId="{000B91A7-D7C1-4648-B963-418BA95B3B80}">
      <dsp:nvSpPr>
        <dsp:cNvPr id="0" name=""/>
        <dsp:cNvSpPr/>
      </dsp:nvSpPr>
      <dsp:spPr>
        <a:xfrm>
          <a:off x="8123348" y="1477224"/>
          <a:ext cx="2424248" cy="208112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tr-TR" sz="2100" kern="1200" dirty="0"/>
            <a:t>Fil olayından on üç sene sonra Mekke’de doğdu</a:t>
          </a:r>
        </a:p>
      </dsp:txBody>
      <dsp:txXfrm>
        <a:off x="8478371" y="1781998"/>
        <a:ext cx="1714202" cy="1471581"/>
      </dsp:txXfrm>
    </dsp:sp>
    <dsp:sp modelId="{48BA3D3C-0595-457E-AE4C-0C0F2B5CC455}">
      <dsp:nvSpPr>
        <dsp:cNvPr id="0" name=""/>
        <dsp:cNvSpPr/>
      </dsp:nvSpPr>
      <dsp:spPr>
        <a:xfrm rot="2411316">
          <a:off x="7276869" y="4375473"/>
          <a:ext cx="486470"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a:p>
      </dsp:txBody>
      <dsp:txXfrm>
        <a:off x="7294096" y="4460354"/>
        <a:ext cx="340529" cy="395906"/>
      </dsp:txXfrm>
    </dsp:sp>
    <dsp:sp modelId="{1662D751-2368-4A85-AF92-5EB0EA1FC5B8}">
      <dsp:nvSpPr>
        <dsp:cNvPr id="0" name=""/>
        <dsp:cNvSpPr/>
      </dsp:nvSpPr>
      <dsp:spPr>
        <a:xfrm>
          <a:off x="7323288" y="4776860"/>
          <a:ext cx="3026512" cy="208112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tr-TR" sz="2100" kern="1200" dirty="0"/>
            <a:t>Mekke şehir devletinin büyükelçiliğini yaptı. </a:t>
          </a:r>
        </a:p>
      </dsp:txBody>
      <dsp:txXfrm>
        <a:off x="7766510" y="5081634"/>
        <a:ext cx="2140068" cy="1471581"/>
      </dsp:txXfrm>
    </dsp:sp>
    <dsp:sp modelId="{D89D2FC5-81BC-46AE-9D2A-EDA510D970AC}">
      <dsp:nvSpPr>
        <dsp:cNvPr id="0" name=""/>
        <dsp:cNvSpPr/>
      </dsp:nvSpPr>
      <dsp:spPr>
        <a:xfrm rot="8596865">
          <a:off x="4706519" y="4348916"/>
          <a:ext cx="563048"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a:p>
      </dsp:txBody>
      <dsp:txXfrm rot="10800000">
        <a:off x="4858675" y="4430389"/>
        <a:ext cx="394134" cy="395906"/>
      </dsp:txXfrm>
    </dsp:sp>
    <dsp:sp modelId="{376399EB-6027-465D-AED3-1C00A925AAF2}">
      <dsp:nvSpPr>
        <dsp:cNvPr id="0" name=""/>
        <dsp:cNvSpPr/>
      </dsp:nvSpPr>
      <dsp:spPr>
        <a:xfrm>
          <a:off x="2140290" y="4706526"/>
          <a:ext cx="2831139" cy="208112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Risalet'in 6. yılında Müslüman oldu.</a:t>
          </a:r>
        </a:p>
      </dsp:txBody>
      <dsp:txXfrm>
        <a:off x="2554901" y="5011300"/>
        <a:ext cx="2001917" cy="1471581"/>
      </dsp:txXfrm>
    </dsp:sp>
    <dsp:sp modelId="{E107916E-FB78-490A-967F-0689EDF17760}">
      <dsp:nvSpPr>
        <dsp:cNvPr id="0" name=""/>
        <dsp:cNvSpPr/>
      </dsp:nvSpPr>
      <dsp:spPr>
        <a:xfrm rot="12059820">
          <a:off x="4632114" y="2793884"/>
          <a:ext cx="426307"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a:p>
      </dsp:txBody>
      <dsp:txXfrm rot="10800000">
        <a:off x="4755760" y="2948766"/>
        <a:ext cx="298415" cy="395906"/>
      </dsp:txXfrm>
    </dsp:sp>
    <dsp:sp modelId="{6C321F4F-60BC-44D5-B826-85039DD23C9E}">
      <dsp:nvSpPr>
        <dsp:cNvPr id="0" name=""/>
        <dsp:cNvSpPr/>
      </dsp:nvSpPr>
      <dsp:spPr>
        <a:xfrm>
          <a:off x="1377959" y="1336433"/>
          <a:ext cx="3304423" cy="21814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tr-TR" sz="2100" kern="1200" dirty="0"/>
            <a:t>Hak ile batılı ayıran anlamında «Faruk» lakabıyla anılmıştır</a:t>
          </a:r>
        </a:p>
      </dsp:txBody>
      <dsp:txXfrm>
        <a:off x="1861881" y="1655901"/>
        <a:ext cx="2336579" cy="154252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22.03.2020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22.03.2020</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22.03.2020</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22.03.2020</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22.03.2020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22.03.2020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22.03.2020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22.03.2020</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22.03.2020</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7unEMRugpkU?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lpkZnDXTgfA?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2iHN0c5Aap4?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260869"/>
            <a:ext cx="12191999" cy="1475013"/>
          </a:xfrm>
        </p:spPr>
        <p:txBody>
          <a:bodyPr>
            <a:noAutofit/>
          </a:bodyPr>
          <a:lstStyle/>
          <a:p>
            <a:pPr algn="ctr"/>
            <a:r>
              <a:rPr lang="tr-TR" sz="11500" cap="none" dirty="0">
                <a:ln w="0"/>
                <a:solidFill>
                  <a:schemeClr val="accent1">
                    <a:lumMod val="90000"/>
                    <a:lumOff val="10000"/>
                  </a:schemeClr>
                </a:solidFill>
                <a:effectLst>
                  <a:outerShdw blurRad="38100" dist="19050" dir="2700000" algn="tl" rotWithShape="0">
                    <a:schemeClr val="dk1">
                      <a:alpha val="40000"/>
                    </a:schemeClr>
                  </a:outerShdw>
                </a:effectLst>
              </a:rPr>
              <a:t>HZ. ÖMER (R.A.)</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D312816-A75B-4BB1-B428-18142B982229}"/>
              </a:ext>
            </a:extLst>
          </p:cNvPr>
          <p:cNvPicPr>
            <a:picLocks noChangeAspect="1"/>
          </p:cNvPicPr>
          <p:nvPr/>
        </p:nvPicPr>
        <p:blipFill>
          <a:blip r:embed="rId2"/>
          <a:stretch>
            <a:fillRect/>
          </a:stretch>
        </p:blipFill>
        <p:spPr>
          <a:xfrm>
            <a:off x="0" y="754888"/>
            <a:ext cx="12192000" cy="5348224"/>
          </a:xfrm>
          <a:prstGeom prst="rect">
            <a:avLst/>
          </a:prstGeom>
        </p:spPr>
      </p:pic>
    </p:spTree>
    <p:extLst>
      <p:ext uri="{BB962C8B-B14F-4D97-AF65-F5344CB8AC3E}">
        <p14:creationId xmlns:p14="http://schemas.microsoft.com/office/powerpoint/2010/main" val="38918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ğ Ok 1">
            <a:extLst>
              <a:ext uri="{FF2B5EF4-FFF2-40B4-BE49-F238E27FC236}">
                <a16:creationId xmlns:a16="http://schemas.microsoft.com/office/drawing/2014/main" id="{49374DA2-615B-4047-A97B-00B202418EC4}"/>
              </a:ext>
            </a:extLst>
          </p:cNvPr>
          <p:cNvSpPr/>
          <p:nvPr/>
        </p:nvSpPr>
        <p:spPr>
          <a:xfrm rot="5400000">
            <a:off x="5820506" y="-2157883"/>
            <a:ext cx="1110343" cy="5777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800" dirty="0"/>
              <a:t>Hz. Ömer’in </a:t>
            </a:r>
            <a:r>
              <a:rPr lang="tr-TR" sz="2800" dirty="0" err="1"/>
              <a:t>Muvafakâtları</a:t>
            </a:r>
            <a:endParaRPr lang="tr-TR" sz="2800" dirty="0"/>
          </a:p>
        </p:txBody>
      </p:sp>
      <p:sp>
        <p:nvSpPr>
          <p:cNvPr id="4" name="Dikdörtgen: Köşeleri Yuvarlatılmış 3">
            <a:extLst>
              <a:ext uri="{FF2B5EF4-FFF2-40B4-BE49-F238E27FC236}">
                <a16:creationId xmlns:a16="http://schemas.microsoft.com/office/drawing/2014/main" id="{6C169032-4B89-4BCD-A264-1D101F14E35C}"/>
              </a:ext>
            </a:extLst>
          </p:cNvPr>
          <p:cNvSpPr/>
          <p:nvPr/>
        </p:nvSpPr>
        <p:spPr>
          <a:xfrm>
            <a:off x="937008" y="1541372"/>
            <a:ext cx="10264391" cy="9881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200" dirty="0"/>
              <a:t>Şarabın kesin bir biçimde haram kılınması (Maide, 90-91)</a:t>
            </a:r>
          </a:p>
        </p:txBody>
      </p:sp>
      <p:sp>
        <p:nvSpPr>
          <p:cNvPr id="5" name="Dikdörtgen: Köşeleri Yuvarlatılmış 4">
            <a:extLst>
              <a:ext uri="{FF2B5EF4-FFF2-40B4-BE49-F238E27FC236}">
                <a16:creationId xmlns:a16="http://schemas.microsoft.com/office/drawing/2014/main" id="{2BBF0510-5277-4F00-AA5D-A9366E351433}"/>
              </a:ext>
            </a:extLst>
          </p:cNvPr>
          <p:cNvSpPr/>
          <p:nvPr/>
        </p:nvSpPr>
        <p:spPr>
          <a:xfrm>
            <a:off x="937008" y="3224954"/>
            <a:ext cx="10264391" cy="113015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3600" dirty="0"/>
              <a:t>Peygamber hanımlarının erkeklerle perde arkasından konuşmasının daha uygun olacağı (</a:t>
            </a:r>
            <a:r>
              <a:rPr lang="tr-TR" sz="3600" dirty="0" err="1"/>
              <a:t>Ahzâb</a:t>
            </a:r>
            <a:r>
              <a:rPr lang="tr-TR" sz="3600" dirty="0"/>
              <a:t>, 53)</a:t>
            </a:r>
          </a:p>
        </p:txBody>
      </p:sp>
      <p:sp>
        <p:nvSpPr>
          <p:cNvPr id="6" name="Dikdörtgen: Köşeleri Yuvarlatılmış 5">
            <a:extLst>
              <a:ext uri="{FF2B5EF4-FFF2-40B4-BE49-F238E27FC236}">
                <a16:creationId xmlns:a16="http://schemas.microsoft.com/office/drawing/2014/main" id="{9A0A91B2-DD0A-4628-9A11-CFB36C974FFF}"/>
              </a:ext>
            </a:extLst>
          </p:cNvPr>
          <p:cNvSpPr/>
          <p:nvPr/>
        </p:nvSpPr>
        <p:spPr>
          <a:xfrm>
            <a:off x="937007" y="5050574"/>
            <a:ext cx="10264391" cy="1303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Baş münafık Abdullah b. </a:t>
            </a:r>
            <a:r>
              <a:rPr lang="tr-TR" sz="3600" dirty="0" err="1"/>
              <a:t>Übey</a:t>
            </a:r>
            <a:r>
              <a:rPr lang="tr-TR" sz="3600" dirty="0"/>
              <a:t> b. </a:t>
            </a:r>
            <a:r>
              <a:rPr lang="tr-TR" sz="3600" dirty="0" err="1"/>
              <a:t>Selûl’un</a:t>
            </a:r>
            <a:r>
              <a:rPr lang="tr-TR" sz="3600" dirty="0"/>
              <a:t> cenaze namazının kılınmaması gerektiği (</a:t>
            </a:r>
            <a:r>
              <a:rPr lang="tr-TR" sz="3600" dirty="0" err="1"/>
              <a:t>Tevbe</a:t>
            </a:r>
            <a:r>
              <a:rPr lang="tr-TR" sz="3600" dirty="0"/>
              <a:t>, 84)</a:t>
            </a:r>
          </a:p>
        </p:txBody>
      </p:sp>
    </p:spTree>
    <p:extLst>
      <p:ext uri="{BB962C8B-B14F-4D97-AF65-F5344CB8AC3E}">
        <p14:creationId xmlns:p14="http://schemas.microsoft.com/office/powerpoint/2010/main" val="33968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2">
            <a:extLst>
              <a:ext uri="{FF2B5EF4-FFF2-40B4-BE49-F238E27FC236}">
                <a16:creationId xmlns:a16="http://schemas.microsoft.com/office/drawing/2014/main" id="{8D3C2F7C-3503-4025-B9AE-A4B240D66B6D}"/>
              </a:ext>
            </a:extLst>
          </p:cNvPr>
          <p:cNvSpPr/>
          <p:nvPr/>
        </p:nvSpPr>
        <p:spPr>
          <a:xfrm>
            <a:off x="901003" y="180871"/>
            <a:ext cx="10389994" cy="243170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Hz. Ömer (</a:t>
            </a:r>
            <a:r>
              <a:rPr lang="tr-TR" sz="3600" dirty="0" err="1"/>
              <a:t>r.a</a:t>
            </a:r>
            <a:r>
              <a:rPr lang="tr-TR" sz="3600" dirty="0"/>
              <a:t>.) Bedir, </a:t>
            </a:r>
            <a:r>
              <a:rPr lang="tr-TR" sz="3600" dirty="0" err="1"/>
              <a:t>Uhud</a:t>
            </a:r>
            <a:r>
              <a:rPr lang="tr-TR" sz="3600" dirty="0"/>
              <a:t>, Hendek Savaşları ile Hayber vb. gazvelerin hepsine ve çok sayıda </a:t>
            </a:r>
            <a:r>
              <a:rPr lang="tr-TR" sz="3600" dirty="0" err="1"/>
              <a:t>seriyyeye</a:t>
            </a:r>
            <a:r>
              <a:rPr lang="tr-TR" sz="3600" dirty="0"/>
              <a:t> katılmış, bazılarında komutan olarak görev yapmıştır.</a:t>
            </a:r>
          </a:p>
        </p:txBody>
      </p:sp>
      <p:pic>
        <p:nvPicPr>
          <p:cNvPr id="2" name="Resim 1">
            <a:extLst>
              <a:ext uri="{FF2B5EF4-FFF2-40B4-BE49-F238E27FC236}">
                <a16:creationId xmlns:a16="http://schemas.microsoft.com/office/drawing/2014/main" id="{932FB64F-228A-4CBC-8B65-4C013FD7C8DE}"/>
              </a:ext>
            </a:extLst>
          </p:cNvPr>
          <p:cNvPicPr>
            <a:picLocks noChangeAspect="1"/>
          </p:cNvPicPr>
          <p:nvPr/>
        </p:nvPicPr>
        <p:blipFill>
          <a:blip r:embed="rId2"/>
          <a:stretch>
            <a:fillRect/>
          </a:stretch>
        </p:blipFill>
        <p:spPr>
          <a:xfrm>
            <a:off x="901002" y="2868812"/>
            <a:ext cx="10389995" cy="3989188"/>
          </a:xfrm>
          <a:prstGeom prst="rect">
            <a:avLst/>
          </a:prstGeom>
        </p:spPr>
      </p:pic>
    </p:spTree>
    <p:extLst>
      <p:ext uri="{BB962C8B-B14F-4D97-AF65-F5344CB8AC3E}">
        <p14:creationId xmlns:p14="http://schemas.microsoft.com/office/powerpoint/2010/main" val="2055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3AF101D7-E07E-417B-9991-96FC9CF65239}"/>
              </a:ext>
            </a:extLst>
          </p:cNvPr>
          <p:cNvSpPr/>
          <p:nvPr/>
        </p:nvSpPr>
        <p:spPr>
          <a:xfrm>
            <a:off x="110532" y="1373273"/>
            <a:ext cx="5754356" cy="4605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Sert ve net mizaçlı olan Hz. Ömer (</a:t>
            </a:r>
            <a:r>
              <a:rPr lang="tr-TR" sz="3600" dirty="0" err="1"/>
              <a:t>r.a</a:t>
            </a:r>
            <a:r>
              <a:rPr lang="tr-TR" sz="3600" dirty="0"/>
              <a:t>.) </a:t>
            </a:r>
            <a:r>
              <a:rPr lang="tr-TR" sz="3600" dirty="0" err="1"/>
              <a:t>Hudeybiye</a:t>
            </a:r>
            <a:r>
              <a:rPr lang="tr-TR" sz="3600" dirty="0"/>
              <a:t> anlaşmasına karşı çıkmış, Peygamber </a:t>
            </a:r>
            <a:r>
              <a:rPr lang="tr-TR" sz="3600" dirty="0" err="1"/>
              <a:t>Efendimiz’in</a:t>
            </a:r>
            <a:r>
              <a:rPr lang="tr-TR" sz="3600" dirty="0"/>
              <a:t> (</a:t>
            </a:r>
            <a:r>
              <a:rPr lang="tr-TR" sz="3600" dirty="0" err="1"/>
              <a:t>s.a.v</a:t>
            </a:r>
            <a:r>
              <a:rPr lang="tr-TR" sz="3600" dirty="0"/>
              <a:t>.) ısrarı ve Hz. Ebubekir’in konuşmasıyla tavrını değiştirmiştir. </a:t>
            </a:r>
          </a:p>
        </p:txBody>
      </p:sp>
      <p:pic>
        <p:nvPicPr>
          <p:cNvPr id="3" name="Resim 2">
            <a:extLst>
              <a:ext uri="{FF2B5EF4-FFF2-40B4-BE49-F238E27FC236}">
                <a16:creationId xmlns:a16="http://schemas.microsoft.com/office/drawing/2014/main" id="{5B527821-A2C2-4A24-B9B2-71D73E7C60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27114" y="1373273"/>
            <a:ext cx="5673737" cy="4605495"/>
          </a:xfrm>
          <a:prstGeom prst="rect">
            <a:avLst/>
          </a:prstGeom>
        </p:spPr>
      </p:pic>
    </p:spTree>
    <p:extLst>
      <p:ext uri="{BB962C8B-B14F-4D97-AF65-F5344CB8AC3E}">
        <p14:creationId xmlns:p14="http://schemas.microsoft.com/office/powerpoint/2010/main" val="169143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3DB66FD-DE9C-405D-B915-A4120B6F56F8}"/>
              </a:ext>
            </a:extLst>
          </p:cNvPr>
          <p:cNvPicPr>
            <a:picLocks noChangeAspect="1"/>
          </p:cNvPicPr>
          <p:nvPr/>
        </p:nvPicPr>
        <p:blipFill>
          <a:blip r:embed="rId2"/>
          <a:stretch>
            <a:fillRect/>
          </a:stretch>
        </p:blipFill>
        <p:spPr>
          <a:xfrm>
            <a:off x="1951848" y="3768133"/>
            <a:ext cx="8288301" cy="2934118"/>
          </a:xfrm>
          <a:prstGeom prst="rect">
            <a:avLst/>
          </a:prstGeom>
        </p:spPr>
      </p:pic>
      <p:sp>
        <p:nvSpPr>
          <p:cNvPr id="3" name="Dikdörtgen: Köşeleri Yuvarlatılmış 2">
            <a:extLst>
              <a:ext uri="{FF2B5EF4-FFF2-40B4-BE49-F238E27FC236}">
                <a16:creationId xmlns:a16="http://schemas.microsoft.com/office/drawing/2014/main" id="{D0D85AC9-52A2-4DE9-BB81-FE3395EBECB7}"/>
              </a:ext>
            </a:extLst>
          </p:cNvPr>
          <p:cNvSpPr/>
          <p:nvPr/>
        </p:nvSpPr>
        <p:spPr>
          <a:xfrm>
            <a:off x="1951848" y="1363224"/>
            <a:ext cx="8288301" cy="2065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err="1"/>
              <a:t>Kur’ân’ı</a:t>
            </a:r>
            <a:r>
              <a:rPr lang="tr-TR" sz="4000" dirty="0"/>
              <a:t> Kerîm Hz. Ömer’in (</a:t>
            </a:r>
            <a:r>
              <a:rPr lang="tr-TR" sz="4000" dirty="0" err="1"/>
              <a:t>r.a</a:t>
            </a:r>
            <a:r>
              <a:rPr lang="tr-TR" sz="4000" dirty="0"/>
              <a:t>.) teklifi üzerine bir araya getirilmiştir.</a:t>
            </a:r>
          </a:p>
        </p:txBody>
      </p:sp>
    </p:spTree>
    <p:extLst>
      <p:ext uri="{BB962C8B-B14F-4D97-AF65-F5344CB8AC3E}">
        <p14:creationId xmlns:p14="http://schemas.microsoft.com/office/powerpoint/2010/main" val="207630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37CD2940-CBCC-472E-BF68-C84569781B04}"/>
              </a:ext>
            </a:extLst>
          </p:cNvPr>
          <p:cNvSpPr/>
          <p:nvPr/>
        </p:nvSpPr>
        <p:spPr>
          <a:xfrm>
            <a:off x="144027" y="1120395"/>
            <a:ext cx="6079253" cy="2878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Hz. Ebubekir’e (</a:t>
            </a:r>
            <a:r>
              <a:rPr lang="tr-TR" sz="3600" dirty="0" err="1"/>
              <a:t>r.a</a:t>
            </a:r>
            <a:r>
              <a:rPr lang="tr-TR" sz="3600" dirty="0"/>
              <a:t>.) danışmanlık yaptı. Aynı zamanda kadılık görevini de yürüttü. O hastalandığında imamete geçti.</a:t>
            </a:r>
          </a:p>
        </p:txBody>
      </p:sp>
      <p:sp>
        <p:nvSpPr>
          <p:cNvPr id="3" name="Dikdörtgen: Köşeleri Yuvarlatılmış 2">
            <a:extLst>
              <a:ext uri="{FF2B5EF4-FFF2-40B4-BE49-F238E27FC236}">
                <a16:creationId xmlns:a16="http://schemas.microsoft.com/office/drawing/2014/main" id="{A5F373B9-038C-4C18-B340-8DC856CF1934}"/>
              </a:ext>
            </a:extLst>
          </p:cNvPr>
          <p:cNvSpPr/>
          <p:nvPr/>
        </p:nvSpPr>
        <p:spPr>
          <a:xfrm>
            <a:off x="144027" y="4488268"/>
            <a:ext cx="6079253" cy="1663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a:t>Hz. Ebubekir’in (</a:t>
            </a:r>
            <a:r>
              <a:rPr lang="tr-TR" sz="3300" dirty="0" err="1"/>
              <a:t>r.a</a:t>
            </a:r>
            <a:r>
              <a:rPr lang="tr-TR" sz="3300" dirty="0"/>
              <a:t>.) teklif ve tavsiyesi üzerine ikinci halife oldu.</a:t>
            </a:r>
          </a:p>
        </p:txBody>
      </p:sp>
      <p:pic>
        <p:nvPicPr>
          <p:cNvPr id="4" name="Resim 3">
            <a:extLst>
              <a:ext uri="{FF2B5EF4-FFF2-40B4-BE49-F238E27FC236}">
                <a16:creationId xmlns:a16="http://schemas.microsoft.com/office/drawing/2014/main" id="{81B4B3AA-0E63-452A-B84E-EEFB97A94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1283" y="1120395"/>
            <a:ext cx="5344248" cy="5031709"/>
          </a:xfrm>
          <a:prstGeom prst="rect">
            <a:avLst/>
          </a:prstGeom>
        </p:spPr>
      </p:pic>
    </p:spTree>
    <p:extLst>
      <p:ext uri="{BB962C8B-B14F-4D97-AF65-F5344CB8AC3E}">
        <p14:creationId xmlns:p14="http://schemas.microsoft.com/office/powerpoint/2010/main" val="159593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E60137C-3E32-41E8-BD1E-A778882FFE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89325"/>
            <a:ext cx="3969099" cy="2627958"/>
          </a:xfrm>
          <a:prstGeom prst="rect">
            <a:avLst/>
          </a:prstGeom>
        </p:spPr>
      </p:pic>
      <p:sp>
        <p:nvSpPr>
          <p:cNvPr id="3" name="Dikdörtgen: Köşeleri Yuvarlatılmış 2">
            <a:extLst>
              <a:ext uri="{FF2B5EF4-FFF2-40B4-BE49-F238E27FC236}">
                <a16:creationId xmlns:a16="http://schemas.microsoft.com/office/drawing/2014/main" id="{2EDFD440-3F23-4F67-88FF-A646946ACB78}"/>
              </a:ext>
            </a:extLst>
          </p:cNvPr>
          <p:cNvSpPr/>
          <p:nvPr/>
        </p:nvSpPr>
        <p:spPr>
          <a:xfrm>
            <a:off x="4396152" y="0"/>
            <a:ext cx="4325816" cy="73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Hz. Ömer döneminde</a:t>
            </a:r>
          </a:p>
        </p:txBody>
      </p:sp>
      <p:sp>
        <p:nvSpPr>
          <p:cNvPr id="4" name="Dikdörtgen: Köşeleri Yuvarlatılmış 3">
            <a:extLst>
              <a:ext uri="{FF2B5EF4-FFF2-40B4-BE49-F238E27FC236}">
                <a16:creationId xmlns:a16="http://schemas.microsoft.com/office/drawing/2014/main" id="{2169AB12-1B21-4DBD-86C8-46B12611A45F}"/>
              </a:ext>
            </a:extLst>
          </p:cNvPr>
          <p:cNvSpPr/>
          <p:nvPr/>
        </p:nvSpPr>
        <p:spPr>
          <a:xfrm>
            <a:off x="1099175" y="112047"/>
            <a:ext cx="1804238" cy="73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Mısır</a:t>
            </a:r>
          </a:p>
        </p:txBody>
      </p:sp>
      <p:pic>
        <p:nvPicPr>
          <p:cNvPr id="5" name="Resim 4">
            <a:extLst>
              <a:ext uri="{FF2B5EF4-FFF2-40B4-BE49-F238E27FC236}">
                <a16:creationId xmlns:a16="http://schemas.microsoft.com/office/drawing/2014/main" id="{FECE265F-4EAF-42CA-BEB9-46395D7788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4789" y="1618214"/>
            <a:ext cx="3813070" cy="1899069"/>
          </a:xfrm>
          <a:prstGeom prst="rect">
            <a:avLst/>
          </a:prstGeom>
        </p:spPr>
      </p:pic>
      <p:sp>
        <p:nvSpPr>
          <p:cNvPr id="6" name="Dikdörtgen: Köşeleri Yuvarlatılmış 5">
            <a:extLst>
              <a:ext uri="{FF2B5EF4-FFF2-40B4-BE49-F238E27FC236}">
                <a16:creationId xmlns:a16="http://schemas.microsoft.com/office/drawing/2014/main" id="{58DDC449-5168-4A96-A322-A97A595147D2}"/>
              </a:ext>
            </a:extLst>
          </p:cNvPr>
          <p:cNvSpPr/>
          <p:nvPr/>
        </p:nvSpPr>
        <p:spPr>
          <a:xfrm>
            <a:off x="5193881" y="786922"/>
            <a:ext cx="1804238" cy="73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Suriye</a:t>
            </a:r>
          </a:p>
        </p:txBody>
      </p:sp>
      <p:pic>
        <p:nvPicPr>
          <p:cNvPr id="7" name="Resim 6">
            <a:extLst>
              <a:ext uri="{FF2B5EF4-FFF2-40B4-BE49-F238E27FC236}">
                <a16:creationId xmlns:a16="http://schemas.microsoft.com/office/drawing/2014/main" id="{42FA3415-11EF-42CD-9B8A-BF14E64A2B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6933" y="889325"/>
            <a:ext cx="4042787" cy="2627958"/>
          </a:xfrm>
          <a:prstGeom prst="rect">
            <a:avLst/>
          </a:prstGeom>
        </p:spPr>
      </p:pic>
      <p:sp>
        <p:nvSpPr>
          <p:cNvPr id="8" name="Dikdörtgen: Köşeleri Yuvarlatılmış 7">
            <a:extLst>
              <a:ext uri="{FF2B5EF4-FFF2-40B4-BE49-F238E27FC236}">
                <a16:creationId xmlns:a16="http://schemas.microsoft.com/office/drawing/2014/main" id="{42751AD0-B378-4F91-A2AC-4443C9277991}"/>
              </a:ext>
            </a:extLst>
          </p:cNvPr>
          <p:cNvSpPr/>
          <p:nvPr/>
        </p:nvSpPr>
        <p:spPr>
          <a:xfrm>
            <a:off x="9559890" y="103634"/>
            <a:ext cx="1804238" cy="73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Irak</a:t>
            </a:r>
          </a:p>
        </p:txBody>
      </p:sp>
      <p:pic>
        <p:nvPicPr>
          <p:cNvPr id="9" name="Resim 8">
            <a:extLst>
              <a:ext uri="{FF2B5EF4-FFF2-40B4-BE49-F238E27FC236}">
                <a16:creationId xmlns:a16="http://schemas.microsoft.com/office/drawing/2014/main" id="{23BDD8F8-EF32-4CAF-97FB-179D5AA4C5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4782" y="4338310"/>
            <a:ext cx="4633846" cy="2506910"/>
          </a:xfrm>
          <a:prstGeom prst="rect">
            <a:avLst/>
          </a:prstGeom>
        </p:spPr>
      </p:pic>
      <p:sp>
        <p:nvSpPr>
          <p:cNvPr id="11" name="Dikdörtgen: Köşeleri Yuvarlatılmış 10">
            <a:extLst>
              <a:ext uri="{FF2B5EF4-FFF2-40B4-BE49-F238E27FC236}">
                <a16:creationId xmlns:a16="http://schemas.microsoft.com/office/drawing/2014/main" id="{F54C38D9-1E3D-45D7-B500-BCAA362EDC2F}"/>
              </a:ext>
            </a:extLst>
          </p:cNvPr>
          <p:cNvSpPr/>
          <p:nvPr/>
        </p:nvSpPr>
        <p:spPr>
          <a:xfrm>
            <a:off x="3066980" y="3561032"/>
            <a:ext cx="1804238" cy="73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İran</a:t>
            </a:r>
          </a:p>
        </p:txBody>
      </p:sp>
      <p:pic>
        <p:nvPicPr>
          <p:cNvPr id="10" name="Resim 9">
            <a:extLst>
              <a:ext uri="{FF2B5EF4-FFF2-40B4-BE49-F238E27FC236}">
                <a16:creationId xmlns:a16="http://schemas.microsoft.com/office/drawing/2014/main" id="{7F1A7B47-23E2-484C-BB77-DB72C3006B87}"/>
              </a:ext>
            </a:extLst>
          </p:cNvPr>
          <p:cNvPicPr>
            <a:picLocks noChangeAspect="1"/>
          </p:cNvPicPr>
          <p:nvPr/>
        </p:nvPicPr>
        <p:blipFill>
          <a:blip r:embed="rId6"/>
          <a:stretch>
            <a:fillRect/>
          </a:stretch>
        </p:blipFill>
        <p:spPr>
          <a:xfrm>
            <a:off x="6998119" y="4463450"/>
            <a:ext cx="4545170" cy="2298483"/>
          </a:xfrm>
          <a:prstGeom prst="rect">
            <a:avLst/>
          </a:prstGeom>
        </p:spPr>
      </p:pic>
      <p:sp>
        <p:nvSpPr>
          <p:cNvPr id="13" name="Dikdörtgen: Köşeleri Yuvarlatılmış 12">
            <a:extLst>
              <a:ext uri="{FF2B5EF4-FFF2-40B4-BE49-F238E27FC236}">
                <a16:creationId xmlns:a16="http://schemas.microsoft.com/office/drawing/2014/main" id="{DD8B1F3F-D141-4DB8-9872-E52F94FEF752}"/>
              </a:ext>
            </a:extLst>
          </p:cNvPr>
          <p:cNvSpPr/>
          <p:nvPr/>
        </p:nvSpPr>
        <p:spPr>
          <a:xfrm>
            <a:off x="8368585" y="3595092"/>
            <a:ext cx="1961120" cy="73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Horasan</a:t>
            </a:r>
          </a:p>
        </p:txBody>
      </p:sp>
      <p:sp>
        <p:nvSpPr>
          <p:cNvPr id="14" name="Dikdörtgen: Köşeleri Yuvarlatılmış 13">
            <a:extLst>
              <a:ext uri="{FF2B5EF4-FFF2-40B4-BE49-F238E27FC236}">
                <a16:creationId xmlns:a16="http://schemas.microsoft.com/office/drawing/2014/main" id="{F960ED78-E1D1-46E6-834C-3C103E9271EA}"/>
              </a:ext>
            </a:extLst>
          </p:cNvPr>
          <p:cNvSpPr/>
          <p:nvPr/>
        </p:nvSpPr>
        <p:spPr>
          <a:xfrm rot="16200000">
            <a:off x="5375250" y="5245926"/>
            <a:ext cx="2106246" cy="73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fethedildi</a:t>
            </a:r>
          </a:p>
        </p:txBody>
      </p:sp>
    </p:spTree>
    <p:extLst>
      <p:ext uri="{BB962C8B-B14F-4D97-AF65-F5344CB8AC3E}">
        <p14:creationId xmlns:p14="http://schemas.microsoft.com/office/powerpoint/2010/main" val="176139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inVertical)">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6938826-94DF-4F56-9066-4DE26D15D1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2274" y="790052"/>
            <a:ext cx="4159725" cy="3190350"/>
          </a:xfrm>
          <a:prstGeom prst="rect">
            <a:avLst/>
          </a:prstGeom>
        </p:spPr>
      </p:pic>
      <p:pic>
        <p:nvPicPr>
          <p:cNvPr id="5" name="Resim 4">
            <a:extLst>
              <a:ext uri="{FF2B5EF4-FFF2-40B4-BE49-F238E27FC236}">
                <a16:creationId xmlns:a16="http://schemas.microsoft.com/office/drawing/2014/main" id="{F15074FD-7725-4EAB-BA79-5CF8EB6BB1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33529"/>
            <a:ext cx="4403292" cy="3190350"/>
          </a:xfrm>
          <a:prstGeom prst="rect">
            <a:avLst/>
          </a:prstGeom>
        </p:spPr>
      </p:pic>
      <p:sp>
        <p:nvSpPr>
          <p:cNvPr id="6" name="Dikdörtgen: Köşeleri Yuvarlatılmış 5">
            <a:extLst>
              <a:ext uri="{FF2B5EF4-FFF2-40B4-BE49-F238E27FC236}">
                <a16:creationId xmlns:a16="http://schemas.microsoft.com/office/drawing/2014/main" id="{6BDE100C-C293-4FA2-B808-AA44932CC5F5}"/>
              </a:ext>
            </a:extLst>
          </p:cNvPr>
          <p:cNvSpPr/>
          <p:nvPr/>
        </p:nvSpPr>
        <p:spPr>
          <a:xfrm>
            <a:off x="1365460" y="0"/>
            <a:ext cx="1804238" cy="73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Basra</a:t>
            </a:r>
          </a:p>
        </p:txBody>
      </p:sp>
      <p:sp>
        <p:nvSpPr>
          <p:cNvPr id="7" name="Dikdörtgen: Köşeleri Yuvarlatılmış 6">
            <a:extLst>
              <a:ext uri="{FF2B5EF4-FFF2-40B4-BE49-F238E27FC236}">
                <a16:creationId xmlns:a16="http://schemas.microsoft.com/office/drawing/2014/main" id="{C7DDF615-394D-49ED-B495-BF2CCD9F07D9}"/>
              </a:ext>
            </a:extLst>
          </p:cNvPr>
          <p:cNvSpPr/>
          <p:nvPr/>
        </p:nvSpPr>
        <p:spPr>
          <a:xfrm>
            <a:off x="9210017" y="-1"/>
            <a:ext cx="1804238" cy="73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Kufe</a:t>
            </a:r>
            <a:endParaRPr lang="tr-TR" sz="3600" dirty="0"/>
          </a:p>
        </p:txBody>
      </p:sp>
      <p:pic>
        <p:nvPicPr>
          <p:cNvPr id="8" name="Resim 7">
            <a:extLst>
              <a:ext uri="{FF2B5EF4-FFF2-40B4-BE49-F238E27FC236}">
                <a16:creationId xmlns:a16="http://schemas.microsoft.com/office/drawing/2014/main" id="{A020B6DA-1B3C-4ACA-9A03-DB5312BA06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7165" y="3923879"/>
            <a:ext cx="5265336" cy="2934123"/>
          </a:xfrm>
          <a:prstGeom prst="rect">
            <a:avLst/>
          </a:prstGeom>
        </p:spPr>
      </p:pic>
      <p:sp>
        <p:nvSpPr>
          <p:cNvPr id="9" name="Dikdörtgen: Köşeleri Yuvarlatılmış 8">
            <a:extLst>
              <a:ext uri="{FF2B5EF4-FFF2-40B4-BE49-F238E27FC236}">
                <a16:creationId xmlns:a16="http://schemas.microsoft.com/office/drawing/2014/main" id="{1173C862-0293-4F7E-BA4C-77AE8D84AE94}"/>
              </a:ext>
            </a:extLst>
          </p:cNvPr>
          <p:cNvSpPr/>
          <p:nvPr/>
        </p:nvSpPr>
        <p:spPr>
          <a:xfrm>
            <a:off x="5297714" y="3055121"/>
            <a:ext cx="1804238" cy="73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Fustat</a:t>
            </a:r>
            <a:endParaRPr lang="tr-TR" sz="3600" dirty="0"/>
          </a:p>
        </p:txBody>
      </p:sp>
      <p:sp>
        <p:nvSpPr>
          <p:cNvPr id="10" name="Dikdörtgen: Köşeleri Yuvarlatılmış 9">
            <a:extLst>
              <a:ext uri="{FF2B5EF4-FFF2-40B4-BE49-F238E27FC236}">
                <a16:creationId xmlns:a16="http://schemas.microsoft.com/office/drawing/2014/main" id="{3B4A6C7C-7093-41D5-98F9-06058887DDBB}"/>
              </a:ext>
            </a:extLst>
          </p:cNvPr>
          <p:cNvSpPr/>
          <p:nvPr/>
        </p:nvSpPr>
        <p:spPr>
          <a:xfrm>
            <a:off x="4431894" y="1281166"/>
            <a:ext cx="3600380" cy="1230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Gibi yeni şehirler kurdu</a:t>
            </a:r>
          </a:p>
        </p:txBody>
      </p:sp>
    </p:spTree>
    <p:extLst>
      <p:ext uri="{BB962C8B-B14F-4D97-AF65-F5344CB8AC3E}">
        <p14:creationId xmlns:p14="http://schemas.microsoft.com/office/powerpoint/2010/main" val="37176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DACAF0D-3D66-4DE6-9CB7-25D41F99655B}"/>
              </a:ext>
            </a:extLst>
          </p:cNvPr>
          <p:cNvPicPr>
            <a:picLocks noChangeAspect="1"/>
          </p:cNvPicPr>
          <p:nvPr/>
        </p:nvPicPr>
        <p:blipFill>
          <a:blip r:embed="rId2"/>
          <a:stretch>
            <a:fillRect/>
          </a:stretch>
        </p:blipFill>
        <p:spPr>
          <a:xfrm>
            <a:off x="2156836" y="1296340"/>
            <a:ext cx="7878326" cy="3828317"/>
          </a:xfrm>
          <a:prstGeom prst="rect">
            <a:avLst/>
          </a:prstGeom>
        </p:spPr>
      </p:pic>
      <p:sp>
        <p:nvSpPr>
          <p:cNvPr id="3" name="Dikdörtgen: Köşeleri Yuvarlatılmış 2">
            <a:extLst>
              <a:ext uri="{FF2B5EF4-FFF2-40B4-BE49-F238E27FC236}">
                <a16:creationId xmlns:a16="http://schemas.microsoft.com/office/drawing/2014/main" id="{2DE1D665-7417-47D0-91C7-7A661BAA3F13}"/>
              </a:ext>
            </a:extLst>
          </p:cNvPr>
          <p:cNvSpPr/>
          <p:nvPr/>
        </p:nvSpPr>
        <p:spPr>
          <a:xfrm>
            <a:off x="2156836" y="185897"/>
            <a:ext cx="7878327" cy="10400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Devlet gelirlerinin adil bir şekilde dağıtılması için Divan Teşkilatı oluşturdu.</a:t>
            </a:r>
          </a:p>
        </p:txBody>
      </p:sp>
      <p:sp>
        <p:nvSpPr>
          <p:cNvPr id="4" name="Dikdörtgen: Köşeleri Yuvarlatılmış 3">
            <a:extLst>
              <a:ext uri="{FF2B5EF4-FFF2-40B4-BE49-F238E27FC236}">
                <a16:creationId xmlns:a16="http://schemas.microsoft.com/office/drawing/2014/main" id="{9405BDC7-4FD6-49F6-993E-F9551F2F5B03}"/>
              </a:ext>
            </a:extLst>
          </p:cNvPr>
          <p:cNvSpPr/>
          <p:nvPr/>
        </p:nvSpPr>
        <p:spPr>
          <a:xfrm>
            <a:off x="2156836" y="5195098"/>
            <a:ext cx="7878327" cy="1550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İnsanlar devlet gelirlerinden İslam dinine yaptıkları hizmete göre ücret almışlardır.</a:t>
            </a:r>
          </a:p>
          <a:p>
            <a:pPr algn="ctr"/>
            <a:r>
              <a:rPr lang="tr-TR" sz="3600" b="1" i="1" u="sng" dirty="0">
                <a:effectLst>
                  <a:outerShdw blurRad="38100" dist="38100" dir="2700000" algn="tl">
                    <a:srgbClr val="000000">
                      <a:alpha val="43137"/>
                    </a:srgbClr>
                  </a:outerShdw>
                </a:effectLst>
              </a:rPr>
              <a:t>Hz. Ömer’in akrabaları dahil</a:t>
            </a:r>
          </a:p>
        </p:txBody>
      </p:sp>
    </p:spTree>
    <p:extLst>
      <p:ext uri="{BB962C8B-B14F-4D97-AF65-F5344CB8AC3E}">
        <p14:creationId xmlns:p14="http://schemas.microsoft.com/office/powerpoint/2010/main" val="104724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204EA4C-8B4C-42A4-B4C5-D742B0D4EE09}"/>
              </a:ext>
            </a:extLst>
          </p:cNvPr>
          <p:cNvSpPr/>
          <p:nvPr/>
        </p:nvSpPr>
        <p:spPr>
          <a:xfrm>
            <a:off x="3953426" y="3244334"/>
            <a:ext cx="4285147" cy="369332"/>
          </a:xfrm>
          <a:prstGeom prst="rect">
            <a:avLst/>
          </a:prstGeom>
        </p:spPr>
        <p:txBody>
          <a:bodyPr wrap="none">
            <a:spAutoFit/>
          </a:bodyPr>
          <a:lstStyle/>
          <a:p>
            <a:r>
              <a:rPr lang="tr-TR" dirty="0"/>
              <a:t>http://youtube.com/watch?v=7unEMRugpkU</a:t>
            </a:r>
          </a:p>
        </p:txBody>
      </p:sp>
      <p:pic>
        <p:nvPicPr>
          <p:cNvPr id="4" name="Çevrimiçi Medya 3" title="Hz. ￃﾖmer'in Mum Kￄﾱssasￄﾱ">
            <a:hlinkClick r:id="" action="ppaction://media"/>
            <a:extLst>
              <a:ext uri="{FF2B5EF4-FFF2-40B4-BE49-F238E27FC236}">
                <a16:creationId xmlns:a16="http://schemas.microsoft.com/office/drawing/2014/main" id="{6B372F96-82A9-4514-A32F-7635AF5B5588}"/>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6667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Hz. Ömer’in örnek kişiliğini ve İslam davetine olan katkılarını açıklar.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1FCE2529-770B-49C7-83BE-95C4F807BDFB}"/>
              </a:ext>
            </a:extLst>
          </p:cNvPr>
          <p:cNvSpPr/>
          <p:nvPr/>
        </p:nvSpPr>
        <p:spPr>
          <a:xfrm>
            <a:off x="224414" y="1308798"/>
            <a:ext cx="6079253" cy="4240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Adaletiyle meşhur olan Hz. Ömer (</a:t>
            </a:r>
            <a:r>
              <a:rPr lang="tr-TR" sz="3600" dirty="0" err="1"/>
              <a:t>r.a</a:t>
            </a:r>
            <a:r>
              <a:rPr lang="tr-TR" sz="3600" dirty="0"/>
              <a:t>.) devlet malı hususunda son derece hassas davranır, tüm harcamaları devlet yararına yapardı. Kendisi de yamalı elbise giymekten çekinmezdi.</a:t>
            </a:r>
          </a:p>
        </p:txBody>
      </p:sp>
      <p:pic>
        <p:nvPicPr>
          <p:cNvPr id="3" name="Resim 2">
            <a:extLst>
              <a:ext uri="{FF2B5EF4-FFF2-40B4-BE49-F238E27FC236}">
                <a16:creationId xmlns:a16="http://schemas.microsoft.com/office/drawing/2014/main" id="{5BFAC4E3-A852-4816-9277-5EC11B91527D}"/>
              </a:ext>
            </a:extLst>
          </p:cNvPr>
          <p:cNvPicPr>
            <a:picLocks noChangeAspect="1"/>
          </p:cNvPicPr>
          <p:nvPr/>
        </p:nvPicPr>
        <p:blipFill>
          <a:blip r:embed="rId2"/>
          <a:stretch>
            <a:fillRect/>
          </a:stretch>
        </p:blipFill>
        <p:spPr>
          <a:xfrm>
            <a:off x="7278984" y="1308798"/>
            <a:ext cx="4467540" cy="4240403"/>
          </a:xfrm>
          <a:prstGeom prst="rect">
            <a:avLst/>
          </a:prstGeom>
        </p:spPr>
      </p:pic>
    </p:spTree>
    <p:extLst>
      <p:ext uri="{BB962C8B-B14F-4D97-AF65-F5344CB8AC3E}">
        <p14:creationId xmlns:p14="http://schemas.microsoft.com/office/powerpoint/2010/main" val="249988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1FCE2529-770B-49C7-83BE-95C4F807BDFB}"/>
              </a:ext>
            </a:extLst>
          </p:cNvPr>
          <p:cNvSpPr/>
          <p:nvPr/>
        </p:nvSpPr>
        <p:spPr>
          <a:xfrm>
            <a:off x="224414" y="1308798"/>
            <a:ext cx="5563437" cy="4619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Hurafelere karşı da kararlı bir tavır sergilemiştir. </a:t>
            </a:r>
            <a:r>
              <a:rPr lang="tr-TR" sz="3600" dirty="0" err="1"/>
              <a:t>Hudeybiye’de</a:t>
            </a:r>
            <a:r>
              <a:rPr lang="tr-TR" sz="3600" dirty="0"/>
              <a:t>  yanında anlaşmanın gerçekleştiği ağacı, (</a:t>
            </a:r>
            <a:r>
              <a:rPr lang="tr-TR" sz="3600" dirty="0" err="1"/>
              <a:t>Beyatü’r-ridvân</a:t>
            </a:r>
            <a:r>
              <a:rPr lang="tr-TR" sz="3600" dirty="0"/>
              <a:t>) halk kutsallaştırarak ziyaret etmeye başladığında kestirmiştir. </a:t>
            </a:r>
          </a:p>
        </p:txBody>
      </p:sp>
      <p:pic>
        <p:nvPicPr>
          <p:cNvPr id="3" name="Resim 2">
            <a:extLst>
              <a:ext uri="{FF2B5EF4-FFF2-40B4-BE49-F238E27FC236}">
                <a16:creationId xmlns:a16="http://schemas.microsoft.com/office/drawing/2014/main" id="{6462DC3F-5B7B-4447-BBF8-169991D4F3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308797"/>
            <a:ext cx="5871586" cy="4619729"/>
          </a:xfrm>
          <a:prstGeom prst="rect">
            <a:avLst/>
          </a:prstGeom>
        </p:spPr>
      </p:pic>
    </p:spTree>
    <p:extLst>
      <p:ext uri="{BB962C8B-B14F-4D97-AF65-F5344CB8AC3E}">
        <p14:creationId xmlns:p14="http://schemas.microsoft.com/office/powerpoint/2010/main" val="233060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1FCE2529-770B-49C7-83BE-95C4F807BDFB}"/>
              </a:ext>
            </a:extLst>
          </p:cNvPr>
          <p:cNvSpPr/>
          <p:nvPr/>
        </p:nvSpPr>
        <p:spPr>
          <a:xfrm>
            <a:off x="136072" y="584689"/>
            <a:ext cx="5874936" cy="58292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Ebu </a:t>
            </a:r>
            <a:r>
              <a:rPr lang="tr-TR" sz="4000" dirty="0" err="1"/>
              <a:t>Lü’lü</a:t>
            </a:r>
            <a:r>
              <a:rPr lang="tr-TR" sz="4000" dirty="0"/>
              <a:t> denen Mecusi bir köle tarafından (ö.23/644) </a:t>
            </a:r>
            <a:r>
              <a:rPr lang="tr-TR" sz="4000" dirty="0" err="1"/>
              <a:t>şehid</a:t>
            </a:r>
            <a:r>
              <a:rPr lang="tr-TR" sz="4000" dirty="0"/>
              <a:t> edilmiştir. Kendisinden sonraki halifeyi belirlememiş, altı kişiden oluşan bir şûra Hz. Osman’ı (</a:t>
            </a:r>
            <a:r>
              <a:rPr lang="tr-TR" sz="4000" dirty="0" err="1"/>
              <a:t>r.a</a:t>
            </a:r>
            <a:r>
              <a:rPr lang="tr-TR" sz="4000" dirty="0"/>
              <a:t>.) halife seçmiştir.</a:t>
            </a:r>
          </a:p>
        </p:txBody>
      </p:sp>
      <p:pic>
        <p:nvPicPr>
          <p:cNvPr id="3" name="Resim 2">
            <a:extLst>
              <a:ext uri="{FF2B5EF4-FFF2-40B4-BE49-F238E27FC236}">
                <a16:creationId xmlns:a16="http://schemas.microsoft.com/office/drawing/2014/main" id="{40A4E876-3EF2-466C-A62D-A996830364F7}"/>
              </a:ext>
            </a:extLst>
          </p:cNvPr>
          <p:cNvPicPr>
            <a:picLocks noChangeAspect="1"/>
          </p:cNvPicPr>
          <p:nvPr/>
        </p:nvPicPr>
        <p:blipFill>
          <a:blip r:embed="rId2"/>
          <a:stretch>
            <a:fillRect/>
          </a:stretch>
        </p:blipFill>
        <p:spPr>
          <a:xfrm>
            <a:off x="6226628" y="584689"/>
            <a:ext cx="5829300" cy="5829300"/>
          </a:xfrm>
          <a:prstGeom prst="rect">
            <a:avLst/>
          </a:prstGeom>
        </p:spPr>
      </p:pic>
    </p:spTree>
    <p:extLst>
      <p:ext uri="{BB962C8B-B14F-4D97-AF65-F5344CB8AC3E}">
        <p14:creationId xmlns:p14="http://schemas.microsoft.com/office/powerpoint/2010/main" val="4163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EC2C6C2-7A59-4661-9AB4-EB9BA32006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8553" y="1806192"/>
            <a:ext cx="10994894" cy="3526971"/>
          </a:xfrm>
          <a:prstGeom prst="rect">
            <a:avLst/>
          </a:prstGeom>
        </p:spPr>
      </p:pic>
    </p:spTree>
    <p:extLst>
      <p:ext uri="{BB962C8B-B14F-4D97-AF65-F5344CB8AC3E}">
        <p14:creationId xmlns:p14="http://schemas.microsoft.com/office/powerpoint/2010/main" val="275148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2F34599-7EAE-4BE6-A191-DF8C05DE0670}"/>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28238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a:t>18.03.2020</a:t>
            </a:r>
            <a:endParaRPr lang="tr-TR" sz="2400" b="1" dirty="0"/>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Hz. Ömer (</a:t>
            </a:r>
            <a:r>
              <a:rPr lang="tr-TR" sz="4400" dirty="0" err="1">
                <a:ea typeface="Shaikh Hamdullah Mushaf" panose="03020500000000020004" pitchFamily="66" charset="-78"/>
                <a:cs typeface="Shaikh Hamdullah Mushaf" panose="03020500000000020004" pitchFamily="66" charset="-78"/>
              </a:rPr>
              <a:t>r.a</a:t>
            </a:r>
            <a:r>
              <a:rPr lang="tr-TR" sz="4400" dirty="0">
                <a:ea typeface="Shaikh Hamdullah Mushaf" panose="03020500000000020004" pitchFamily="66" charset="-78"/>
                <a:cs typeface="Shaikh Hamdullah Mushaf" panose="03020500000000020004" pitchFamily="66" charset="-78"/>
              </a:rPr>
              <a:t>.) hakkında ne biliyorsunuz?</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9E8C1FD-996A-4C05-9229-4E7D85DD5699}"/>
              </a:ext>
            </a:extLst>
          </p:cNvPr>
          <p:cNvSpPr/>
          <p:nvPr/>
        </p:nvSpPr>
        <p:spPr>
          <a:xfrm>
            <a:off x="3981478" y="3244334"/>
            <a:ext cx="4229043" cy="369332"/>
          </a:xfrm>
          <a:prstGeom prst="rect">
            <a:avLst/>
          </a:prstGeom>
        </p:spPr>
        <p:txBody>
          <a:bodyPr wrap="none">
            <a:spAutoFit/>
          </a:bodyPr>
          <a:lstStyle/>
          <a:p>
            <a:r>
              <a:rPr lang="tr-TR" dirty="0"/>
              <a:t>http://youtube.com/watch?v=lpkZnDXTgfA</a:t>
            </a:r>
          </a:p>
        </p:txBody>
      </p:sp>
      <p:pic>
        <p:nvPicPr>
          <p:cNvPr id="3" name="Çevrimiçi Medya 2" title="Hz  ￃﾖmer'in Hayatￄﾱ">
            <a:hlinkClick r:id="" action="ppaction://media"/>
            <a:extLst>
              <a:ext uri="{FF2B5EF4-FFF2-40B4-BE49-F238E27FC236}">
                <a16:creationId xmlns:a16="http://schemas.microsoft.com/office/drawing/2014/main" id="{F196208C-6F68-48EE-B68D-D0CB0B4246AD}"/>
              </a:ext>
            </a:extLst>
          </p:cNvPr>
          <p:cNvPicPr>
            <a:picLocks noRot="1" noChangeAspect="1"/>
          </p:cNvPicPr>
          <p:nvPr>
            <a:videoFile r:link="rId1"/>
          </p:nvPr>
        </p:nvPicPr>
        <p:blipFill>
          <a:blip r:embed="rId3"/>
          <a:stretch>
            <a:fillRect/>
          </a:stretch>
        </p:blipFill>
        <p:spPr>
          <a:xfrm>
            <a:off x="1508927" y="0"/>
            <a:ext cx="9174145" cy="6858000"/>
          </a:xfrm>
          <a:prstGeom prst="rect">
            <a:avLst/>
          </a:prstGeom>
        </p:spPr>
      </p:pic>
    </p:spTree>
    <p:extLst>
      <p:ext uri="{BB962C8B-B14F-4D97-AF65-F5344CB8AC3E}">
        <p14:creationId xmlns:p14="http://schemas.microsoft.com/office/powerpoint/2010/main" val="188404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00B239B4-EA2B-477A-9701-907C4A6E85DC}"/>
              </a:ext>
            </a:extLst>
          </p:cNvPr>
          <p:cNvGraphicFramePr/>
          <p:nvPr>
            <p:extLst>
              <p:ext uri="{D42A27DB-BD31-4B8C-83A1-F6EECF244321}">
                <p14:modId xmlns:p14="http://schemas.microsoft.com/office/powerpoint/2010/main" val="222257252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1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EFCE4378-0D7C-48B6-9E2A-6979CB7E8AEB}"/>
                                            </p:graphicEl>
                                          </p:spTgt>
                                        </p:tgtEl>
                                        <p:attrNameLst>
                                          <p:attrName>style.visibility</p:attrName>
                                        </p:attrNameLst>
                                      </p:cBhvr>
                                      <p:to>
                                        <p:strVal val="visible"/>
                                      </p:to>
                                    </p:set>
                                    <p:animEffect transition="in" filter="fade">
                                      <p:cBhvr>
                                        <p:cTn id="7" dur="1000"/>
                                        <p:tgtEl>
                                          <p:spTgt spid="2">
                                            <p:graphicEl>
                                              <a:dgm id="{EFCE4378-0D7C-48B6-9E2A-6979CB7E8AEB}"/>
                                            </p:graphicEl>
                                          </p:spTgt>
                                        </p:tgtEl>
                                      </p:cBhvr>
                                    </p:animEffect>
                                    <p:anim calcmode="lin" valueType="num">
                                      <p:cBhvr>
                                        <p:cTn id="8" dur="1000" fill="hold"/>
                                        <p:tgtEl>
                                          <p:spTgt spid="2">
                                            <p:graphicEl>
                                              <a:dgm id="{EFCE4378-0D7C-48B6-9E2A-6979CB7E8AE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EFCE4378-0D7C-48B6-9E2A-6979CB7E8AE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1E670FA4-68F4-4DB5-8DCE-444914001F12}"/>
                                            </p:graphicEl>
                                          </p:spTgt>
                                        </p:tgtEl>
                                        <p:attrNameLst>
                                          <p:attrName>style.visibility</p:attrName>
                                        </p:attrNameLst>
                                      </p:cBhvr>
                                      <p:to>
                                        <p:strVal val="visible"/>
                                      </p:to>
                                    </p:set>
                                    <p:animEffect transition="in" filter="fade">
                                      <p:cBhvr>
                                        <p:cTn id="14" dur="1000"/>
                                        <p:tgtEl>
                                          <p:spTgt spid="2">
                                            <p:graphicEl>
                                              <a:dgm id="{1E670FA4-68F4-4DB5-8DCE-444914001F12}"/>
                                            </p:graphicEl>
                                          </p:spTgt>
                                        </p:tgtEl>
                                      </p:cBhvr>
                                    </p:animEffect>
                                    <p:anim calcmode="lin" valueType="num">
                                      <p:cBhvr>
                                        <p:cTn id="15" dur="1000" fill="hold"/>
                                        <p:tgtEl>
                                          <p:spTgt spid="2">
                                            <p:graphicEl>
                                              <a:dgm id="{1E670FA4-68F4-4DB5-8DCE-444914001F12}"/>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E670FA4-68F4-4DB5-8DCE-444914001F12}"/>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298EB063-1065-4D6F-90CE-174FA3423B2A}"/>
                                            </p:graphicEl>
                                          </p:spTgt>
                                        </p:tgtEl>
                                        <p:attrNameLst>
                                          <p:attrName>style.visibility</p:attrName>
                                        </p:attrNameLst>
                                      </p:cBhvr>
                                      <p:to>
                                        <p:strVal val="visible"/>
                                      </p:to>
                                    </p:set>
                                    <p:animEffect transition="in" filter="fade">
                                      <p:cBhvr>
                                        <p:cTn id="19" dur="1000"/>
                                        <p:tgtEl>
                                          <p:spTgt spid="2">
                                            <p:graphicEl>
                                              <a:dgm id="{298EB063-1065-4D6F-90CE-174FA3423B2A}"/>
                                            </p:graphicEl>
                                          </p:spTgt>
                                        </p:tgtEl>
                                      </p:cBhvr>
                                    </p:animEffect>
                                    <p:anim calcmode="lin" valueType="num">
                                      <p:cBhvr>
                                        <p:cTn id="20" dur="1000" fill="hold"/>
                                        <p:tgtEl>
                                          <p:spTgt spid="2">
                                            <p:graphicEl>
                                              <a:dgm id="{298EB063-1065-4D6F-90CE-174FA3423B2A}"/>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298EB063-1065-4D6F-90CE-174FA3423B2A}"/>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873216BA-7E84-4210-9AC7-848B7166A2E5}"/>
                                            </p:graphicEl>
                                          </p:spTgt>
                                        </p:tgtEl>
                                        <p:attrNameLst>
                                          <p:attrName>style.visibility</p:attrName>
                                        </p:attrNameLst>
                                      </p:cBhvr>
                                      <p:to>
                                        <p:strVal val="visible"/>
                                      </p:to>
                                    </p:set>
                                    <p:animEffect transition="in" filter="fade">
                                      <p:cBhvr>
                                        <p:cTn id="26" dur="1000"/>
                                        <p:tgtEl>
                                          <p:spTgt spid="2">
                                            <p:graphicEl>
                                              <a:dgm id="{873216BA-7E84-4210-9AC7-848B7166A2E5}"/>
                                            </p:graphicEl>
                                          </p:spTgt>
                                        </p:tgtEl>
                                      </p:cBhvr>
                                    </p:animEffect>
                                    <p:anim calcmode="lin" valueType="num">
                                      <p:cBhvr>
                                        <p:cTn id="27" dur="1000" fill="hold"/>
                                        <p:tgtEl>
                                          <p:spTgt spid="2">
                                            <p:graphicEl>
                                              <a:dgm id="{873216BA-7E84-4210-9AC7-848B7166A2E5}"/>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873216BA-7E84-4210-9AC7-848B7166A2E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000B91A7-D7C1-4648-B963-418BA95B3B80}"/>
                                            </p:graphicEl>
                                          </p:spTgt>
                                        </p:tgtEl>
                                        <p:attrNameLst>
                                          <p:attrName>style.visibility</p:attrName>
                                        </p:attrNameLst>
                                      </p:cBhvr>
                                      <p:to>
                                        <p:strVal val="visible"/>
                                      </p:to>
                                    </p:set>
                                    <p:animEffect transition="in" filter="fade">
                                      <p:cBhvr>
                                        <p:cTn id="31" dur="1000"/>
                                        <p:tgtEl>
                                          <p:spTgt spid="2">
                                            <p:graphicEl>
                                              <a:dgm id="{000B91A7-D7C1-4648-B963-418BA95B3B80}"/>
                                            </p:graphicEl>
                                          </p:spTgt>
                                        </p:tgtEl>
                                      </p:cBhvr>
                                    </p:animEffect>
                                    <p:anim calcmode="lin" valueType="num">
                                      <p:cBhvr>
                                        <p:cTn id="32" dur="1000" fill="hold"/>
                                        <p:tgtEl>
                                          <p:spTgt spid="2">
                                            <p:graphicEl>
                                              <a:dgm id="{000B91A7-D7C1-4648-B963-418BA95B3B80}"/>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000B91A7-D7C1-4648-B963-418BA95B3B8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48BA3D3C-0595-457E-AE4C-0C0F2B5CC455}"/>
                                            </p:graphicEl>
                                          </p:spTgt>
                                        </p:tgtEl>
                                        <p:attrNameLst>
                                          <p:attrName>style.visibility</p:attrName>
                                        </p:attrNameLst>
                                      </p:cBhvr>
                                      <p:to>
                                        <p:strVal val="visible"/>
                                      </p:to>
                                    </p:set>
                                    <p:animEffect transition="in" filter="fade">
                                      <p:cBhvr>
                                        <p:cTn id="38" dur="1000"/>
                                        <p:tgtEl>
                                          <p:spTgt spid="2">
                                            <p:graphicEl>
                                              <a:dgm id="{48BA3D3C-0595-457E-AE4C-0C0F2B5CC455}"/>
                                            </p:graphicEl>
                                          </p:spTgt>
                                        </p:tgtEl>
                                      </p:cBhvr>
                                    </p:animEffect>
                                    <p:anim calcmode="lin" valueType="num">
                                      <p:cBhvr>
                                        <p:cTn id="39" dur="1000" fill="hold"/>
                                        <p:tgtEl>
                                          <p:spTgt spid="2">
                                            <p:graphicEl>
                                              <a:dgm id="{48BA3D3C-0595-457E-AE4C-0C0F2B5CC455}"/>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48BA3D3C-0595-457E-AE4C-0C0F2B5CC45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1662D751-2368-4A85-AF92-5EB0EA1FC5B8}"/>
                                            </p:graphicEl>
                                          </p:spTgt>
                                        </p:tgtEl>
                                        <p:attrNameLst>
                                          <p:attrName>style.visibility</p:attrName>
                                        </p:attrNameLst>
                                      </p:cBhvr>
                                      <p:to>
                                        <p:strVal val="visible"/>
                                      </p:to>
                                    </p:set>
                                    <p:animEffect transition="in" filter="fade">
                                      <p:cBhvr>
                                        <p:cTn id="43" dur="1000"/>
                                        <p:tgtEl>
                                          <p:spTgt spid="2">
                                            <p:graphicEl>
                                              <a:dgm id="{1662D751-2368-4A85-AF92-5EB0EA1FC5B8}"/>
                                            </p:graphicEl>
                                          </p:spTgt>
                                        </p:tgtEl>
                                      </p:cBhvr>
                                    </p:animEffect>
                                    <p:anim calcmode="lin" valueType="num">
                                      <p:cBhvr>
                                        <p:cTn id="44" dur="1000" fill="hold"/>
                                        <p:tgtEl>
                                          <p:spTgt spid="2">
                                            <p:graphicEl>
                                              <a:dgm id="{1662D751-2368-4A85-AF92-5EB0EA1FC5B8}"/>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1662D751-2368-4A85-AF92-5EB0EA1FC5B8}"/>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D89D2FC5-81BC-46AE-9D2A-EDA510D970AC}"/>
                                            </p:graphicEl>
                                          </p:spTgt>
                                        </p:tgtEl>
                                        <p:attrNameLst>
                                          <p:attrName>style.visibility</p:attrName>
                                        </p:attrNameLst>
                                      </p:cBhvr>
                                      <p:to>
                                        <p:strVal val="visible"/>
                                      </p:to>
                                    </p:set>
                                    <p:animEffect transition="in" filter="fade">
                                      <p:cBhvr>
                                        <p:cTn id="50" dur="1000"/>
                                        <p:tgtEl>
                                          <p:spTgt spid="2">
                                            <p:graphicEl>
                                              <a:dgm id="{D89D2FC5-81BC-46AE-9D2A-EDA510D970AC}"/>
                                            </p:graphicEl>
                                          </p:spTgt>
                                        </p:tgtEl>
                                      </p:cBhvr>
                                    </p:animEffect>
                                    <p:anim calcmode="lin" valueType="num">
                                      <p:cBhvr>
                                        <p:cTn id="51" dur="1000" fill="hold"/>
                                        <p:tgtEl>
                                          <p:spTgt spid="2">
                                            <p:graphicEl>
                                              <a:dgm id="{D89D2FC5-81BC-46AE-9D2A-EDA510D970AC}"/>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D89D2FC5-81BC-46AE-9D2A-EDA510D970AC}"/>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376399EB-6027-465D-AED3-1C00A925AAF2}"/>
                                            </p:graphicEl>
                                          </p:spTgt>
                                        </p:tgtEl>
                                        <p:attrNameLst>
                                          <p:attrName>style.visibility</p:attrName>
                                        </p:attrNameLst>
                                      </p:cBhvr>
                                      <p:to>
                                        <p:strVal val="visible"/>
                                      </p:to>
                                    </p:set>
                                    <p:animEffect transition="in" filter="fade">
                                      <p:cBhvr>
                                        <p:cTn id="55" dur="1000"/>
                                        <p:tgtEl>
                                          <p:spTgt spid="2">
                                            <p:graphicEl>
                                              <a:dgm id="{376399EB-6027-465D-AED3-1C00A925AAF2}"/>
                                            </p:graphicEl>
                                          </p:spTgt>
                                        </p:tgtEl>
                                      </p:cBhvr>
                                    </p:animEffect>
                                    <p:anim calcmode="lin" valueType="num">
                                      <p:cBhvr>
                                        <p:cTn id="56" dur="1000" fill="hold"/>
                                        <p:tgtEl>
                                          <p:spTgt spid="2">
                                            <p:graphicEl>
                                              <a:dgm id="{376399EB-6027-465D-AED3-1C00A925AAF2}"/>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376399EB-6027-465D-AED3-1C00A925AAF2}"/>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E107916E-FB78-490A-967F-0689EDF17760}"/>
                                            </p:graphicEl>
                                          </p:spTgt>
                                        </p:tgtEl>
                                        <p:attrNameLst>
                                          <p:attrName>style.visibility</p:attrName>
                                        </p:attrNameLst>
                                      </p:cBhvr>
                                      <p:to>
                                        <p:strVal val="visible"/>
                                      </p:to>
                                    </p:set>
                                    <p:animEffect transition="in" filter="fade">
                                      <p:cBhvr>
                                        <p:cTn id="62" dur="1000"/>
                                        <p:tgtEl>
                                          <p:spTgt spid="2">
                                            <p:graphicEl>
                                              <a:dgm id="{E107916E-FB78-490A-967F-0689EDF17760}"/>
                                            </p:graphicEl>
                                          </p:spTgt>
                                        </p:tgtEl>
                                      </p:cBhvr>
                                    </p:animEffect>
                                    <p:anim calcmode="lin" valueType="num">
                                      <p:cBhvr>
                                        <p:cTn id="63" dur="1000" fill="hold"/>
                                        <p:tgtEl>
                                          <p:spTgt spid="2">
                                            <p:graphicEl>
                                              <a:dgm id="{E107916E-FB78-490A-967F-0689EDF17760}"/>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E107916E-FB78-490A-967F-0689EDF17760}"/>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6C321F4F-60BC-44D5-B826-85039DD23C9E}"/>
                                            </p:graphicEl>
                                          </p:spTgt>
                                        </p:tgtEl>
                                        <p:attrNameLst>
                                          <p:attrName>style.visibility</p:attrName>
                                        </p:attrNameLst>
                                      </p:cBhvr>
                                      <p:to>
                                        <p:strVal val="visible"/>
                                      </p:to>
                                    </p:set>
                                    <p:animEffect transition="in" filter="fade">
                                      <p:cBhvr>
                                        <p:cTn id="67" dur="1000"/>
                                        <p:tgtEl>
                                          <p:spTgt spid="2">
                                            <p:graphicEl>
                                              <a:dgm id="{6C321F4F-60BC-44D5-B826-85039DD23C9E}"/>
                                            </p:graphicEl>
                                          </p:spTgt>
                                        </p:tgtEl>
                                      </p:cBhvr>
                                    </p:animEffect>
                                    <p:anim calcmode="lin" valueType="num">
                                      <p:cBhvr>
                                        <p:cTn id="68" dur="1000" fill="hold"/>
                                        <p:tgtEl>
                                          <p:spTgt spid="2">
                                            <p:graphicEl>
                                              <a:dgm id="{6C321F4F-60BC-44D5-B826-85039DD23C9E}"/>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6C321F4F-60BC-44D5-B826-85039DD23C9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A3872BC4-5069-4E8A-9B5B-55E640BE6148}"/>
              </a:ext>
            </a:extLst>
          </p:cNvPr>
          <p:cNvSpPr/>
          <p:nvPr/>
        </p:nvSpPr>
        <p:spPr>
          <a:xfrm>
            <a:off x="80388" y="2976990"/>
            <a:ext cx="5315578" cy="3705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Başlangıçta İslam’ın en büyük düşmanlarından iken peygamberliğin 6. yılında (m. 616) </a:t>
            </a:r>
            <a:r>
              <a:rPr lang="tr-TR" sz="3600" dirty="0" err="1"/>
              <a:t>Dârul’l-Erkâm’a</a:t>
            </a:r>
            <a:r>
              <a:rPr lang="tr-TR" sz="3600" dirty="0"/>
              <a:t> giderek Müslüman oldu. </a:t>
            </a:r>
          </a:p>
        </p:txBody>
      </p:sp>
      <p:sp>
        <p:nvSpPr>
          <p:cNvPr id="3" name="Sağ Ok 1">
            <a:extLst>
              <a:ext uri="{FF2B5EF4-FFF2-40B4-BE49-F238E27FC236}">
                <a16:creationId xmlns:a16="http://schemas.microsoft.com/office/drawing/2014/main" id="{D5B9CFDA-9645-4505-B726-9F5EE1EF492A}"/>
              </a:ext>
            </a:extLst>
          </p:cNvPr>
          <p:cNvSpPr/>
          <p:nvPr/>
        </p:nvSpPr>
        <p:spPr>
          <a:xfrm rot="5400000">
            <a:off x="1843789" y="-874290"/>
            <a:ext cx="1788775"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Hz. Ömer (</a:t>
            </a:r>
            <a:r>
              <a:rPr lang="tr-TR" sz="3200" dirty="0" err="1"/>
              <a:t>r.a</a:t>
            </a:r>
            <a:r>
              <a:rPr lang="tr-TR" sz="3200" dirty="0"/>
              <a:t>.)</a:t>
            </a:r>
          </a:p>
        </p:txBody>
      </p:sp>
      <p:pic>
        <p:nvPicPr>
          <p:cNvPr id="5" name="Resim 4">
            <a:extLst>
              <a:ext uri="{FF2B5EF4-FFF2-40B4-BE49-F238E27FC236}">
                <a16:creationId xmlns:a16="http://schemas.microsoft.com/office/drawing/2014/main" id="{A1F6FD6A-BC2F-4B81-ADD0-7544CA9564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66786" y="807129"/>
            <a:ext cx="6330462" cy="5875026"/>
          </a:xfrm>
          <a:prstGeom prst="rect">
            <a:avLst/>
          </a:prstGeom>
        </p:spPr>
      </p:pic>
    </p:spTree>
    <p:extLst>
      <p:ext uri="{BB962C8B-B14F-4D97-AF65-F5344CB8AC3E}">
        <p14:creationId xmlns:p14="http://schemas.microsoft.com/office/powerpoint/2010/main" val="38525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7B19D6B-3182-41A4-A5B0-4A9DF8F0DE9F}"/>
              </a:ext>
            </a:extLst>
          </p:cNvPr>
          <p:cNvSpPr/>
          <p:nvPr/>
        </p:nvSpPr>
        <p:spPr>
          <a:xfrm>
            <a:off x="3981799" y="3244334"/>
            <a:ext cx="4228402" cy="369332"/>
          </a:xfrm>
          <a:prstGeom prst="rect">
            <a:avLst/>
          </a:prstGeom>
        </p:spPr>
        <p:txBody>
          <a:bodyPr wrap="none">
            <a:spAutoFit/>
          </a:bodyPr>
          <a:lstStyle/>
          <a:p>
            <a:r>
              <a:rPr lang="tr-TR" dirty="0"/>
              <a:t>http://youtube.com/watch?v=2iHN0c5Aap4</a:t>
            </a:r>
          </a:p>
        </p:txBody>
      </p:sp>
      <p:pic>
        <p:nvPicPr>
          <p:cNvPr id="3" name="Çevrimiçi Medya 2" title="Hz. ￃﾖmer'in (ra) Mￃﾼslￃﾼman olmadan ￃﾶnce okuduￄﾟu ayetler">
            <a:hlinkClick r:id="" action="ppaction://media"/>
            <a:extLst>
              <a:ext uri="{FF2B5EF4-FFF2-40B4-BE49-F238E27FC236}">
                <a16:creationId xmlns:a16="http://schemas.microsoft.com/office/drawing/2014/main" id="{32A2EF84-92BE-43CB-96B1-3B32A1986EAF}"/>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0035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5B1E4D4-0497-4A32-9AB9-BE8BF46A3619}"/>
              </a:ext>
            </a:extLst>
          </p:cNvPr>
          <p:cNvSpPr/>
          <p:nvPr/>
        </p:nvSpPr>
        <p:spPr>
          <a:xfrm>
            <a:off x="221064" y="576901"/>
            <a:ext cx="10892414" cy="6186309"/>
          </a:xfrm>
          <a:prstGeom prst="rect">
            <a:avLst/>
          </a:prstGeom>
        </p:spPr>
        <p:txBody>
          <a:bodyPr wrap="square">
            <a:spAutoFit/>
          </a:bodyPr>
          <a:lstStyle/>
          <a:p>
            <a:r>
              <a:rPr lang="tr-TR" b="1" dirty="0">
                <a:solidFill>
                  <a:srgbClr val="FF0000"/>
                </a:solidFill>
              </a:rPr>
              <a:t>Hz. Ömer’in (</a:t>
            </a:r>
            <a:r>
              <a:rPr lang="tr-TR" b="1" dirty="0" err="1">
                <a:solidFill>
                  <a:srgbClr val="FF0000"/>
                </a:solidFill>
              </a:rPr>
              <a:t>r.a</a:t>
            </a:r>
            <a:r>
              <a:rPr lang="tr-TR" b="1" dirty="0">
                <a:solidFill>
                  <a:srgbClr val="FF0000"/>
                </a:solidFill>
              </a:rPr>
              <a:t>.) Müslüman olmasına vesile olan ayetler..</a:t>
            </a:r>
          </a:p>
          <a:p>
            <a:r>
              <a:rPr lang="tr-TR" dirty="0" err="1"/>
              <a:t>Tâhâ</a:t>
            </a:r>
            <a:r>
              <a:rPr lang="tr-TR" dirty="0"/>
              <a:t> </a:t>
            </a:r>
            <a:r>
              <a:rPr lang="tr-TR" dirty="0" err="1"/>
              <a:t>Sûresi</a:t>
            </a:r>
            <a:r>
              <a:rPr lang="tr-TR" dirty="0"/>
              <a:t>  </a:t>
            </a:r>
          </a:p>
          <a:p>
            <a:r>
              <a:rPr lang="tr-TR" dirty="0" err="1"/>
              <a:t>Tâ</a:t>
            </a:r>
            <a:r>
              <a:rPr lang="tr-TR" dirty="0"/>
              <a:t> </a:t>
            </a:r>
            <a:r>
              <a:rPr lang="tr-TR" dirty="0" err="1"/>
              <a:t>Hâ</a:t>
            </a:r>
            <a:r>
              <a:rPr lang="tr-TR" dirty="0"/>
              <a:t>. (1) </a:t>
            </a:r>
          </a:p>
          <a:p>
            <a:r>
              <a:rPr lang="tr-TR" dirty="0"/>
              <a:t>(Ey Muhammed!) Biz Kur'an'ı sana sıkıntı çekesin diye değil, ancak (Allah'ın azabından) korkacaklara bir öğüt (bir uyarı) olsun diye indirdik. (2-3) </a:t>
            </a:r>
          </a:p>
          <a:p>
            <a:r>
              <a:rPr lang="tr-TR" dirty="0"/>
              <a:t>(O) yüksek gökleri yaratanın katından peyderpey indirilmiştir. (4) </a:t>
            </a:r>
          </a:p>
          <a:p>
            <a:r>
              <a:rPr lang="tr-TR" dirty="0" err="1"/>
              <a:t>Rahmân</a:t>
            </a:r>
            <a:r>
              <a:rPr lang="tr-TR" dirty="0"/>
              <a:t>, Arş'a kurulmuştur. (5) </a:t>
            </a:r>
          </a:p>
          <a:p>
            <a:r>
              <a:rPr lang="tr-TR" dirty="0"/>
              <a:t>Göklerdeki, yerdeki  bu ikisi arasındaki ve toprağın altındaki her şey, yalnızca O'nundur. (6) </a:t>
            </a:r>
          </a:p>
          <a:p>
            <a:r>
              <a:rPr lang="tr-TR" dirty="0"/>
              <a:t>Sen sözü açığa vursan da, gizlesen de Allah için birdir. Çünkü O, gizliyi de bilir, ondan daha gizli olanı da. (7) </a:t>
            </a:r>
          </a:p>
          <a:p>
            <a:r>
              <a:rPr lang="tr-TR" dirty="0"/>
              <a:t>Allah, kendisinden başka hiçbir ilah bulunmayandır. En güzel isimler O'nundur. (8) </a:t>
            </a:r>
          </a:p>
          <a:p>
            <a:r>
              <a:rPr lang="tr-TR" dirty="0"/>
              <a:t>Mûsâ'nın haberi sana ulaştı mı? (9) </a:t>
            </a:r>
          </a:p>
          <a:p>
            <a:r>
              <a:rPr lang="tr-TR" dirty="0"/>
              <a:t>Hani bir ateş görmüştü de ailesine, "Siz burada kalın, ben bir ateş gördüm (oraya gidiyorum). Umarım ondan size bir kor ateş getiririm, yahut ateşin başında, yol gösterecek birini bulurum" demişti. (10) </a:t>
            </a:r>
          </a:p>
          <a:p>
            <a:r>
              <a:rPr lang="tr-TR" dirty="0"/>
              <a:t>Ateşin yanına varınca, ona şöyle seslenildi: "Ey Mûsâ!" (11) </a:t>
            </a:r>
          </a:p>
          <a:p>
            <a:r>
              <a:rPr lang="tr-TR" dirty="0"/>
              <a:t>"Şüphe yok ki, ben senin Rabbinim. Hemen ayakkabılarını çıkar. Çünkü sen mukaddes vadi </a:t>
            </a:r>
            <a:r>
              <a:rPr lang="tr-TR" dirty="0" err="1"/>
              <a:t>Tuvâ'dasın</a:t>
            </a:r>
            <a:r>
              <a:rPr lang="tr-TR" dirty="0"/>
              <a:t>." (12) </a:t>
            </a:r>
          </a:p>
          <a:p>
            <a:r>
              <a:rPr lang="tr-TR" dirty="0"/>
              <a:t>‘’Ben seni (peygamber olarak) seçtim. Şimdi vahyolunacak şeyleri dinle." (13) </a:t>
            </a:r>
          </a:p>
          <a:p>
            <a:r>
              <a:rPr lang="tr-TR" dirty="0"/>
              <a:t>"Şüphe yok ki ben Allah'ım. Benden başka hiçbir ilah yoktur. O halde bana ibadet et ve beni anmak için namaz kıl." (14) </a:t>
            </a:r>
          </a:p>
          <a:p>
            <a:r>
              <a:rPr lang="tr-TR" dirty="0"/>
              <a:t>"Kıyamet mutlaka gelecektir. Herkes işlediğinin karşılığını görsün diye, neredeyse onu gizleyecek (geleceğinden hiç söz etmeyecek)tim." (15) </a:t>
            </a:r>
          </a:p>
          <a:p>
            <a:r>
              <a:rPr lang="tr-TR" dirty="0"/>
              <a:t>"Buna inanmayan ve nefsinin arzusuna uyan kimseler seni ondan (ona hazırlanmaktan) sakın alıkoymasın, sonra helak olursun!" (16) </a:t>
            </a:r>
          </a:p>
        </p:txBody>
      </p:sp>
    </p:spTree>
    <p:extLst>
      <p:ext uri="{BB962C8B-B14F-4D97-AF65-F5344CB8AC3E}">
        <p14:creationId xmlns:p14="http://schemas.microsoft.com/office/powerpoint/2010/main" val="380299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85C5F4B-F1BE-4549-8019-1F0926B22AE1}"/>
              </a:ext>
            </a:extLst>
          </p:cNvPr>
          <p:cNvPicPr>
            <a:picLocks noChangeAspect="1"/>
          </p:cNvPicPr>
          <p:nvPr/>
        </p:nvPicPr>
        <p:blipFill>
          <a:blip r:embed="rId2"/>
          <a:stretch>
            <a:fillRect/>
          </a:stretch>
        </p:blipFill>
        <p:spPr>
          <a:xfrm>
            <a:off x="1582615" y="1692291"/>
            <a:ext cx="9026769" cy="5165709"/>
          </a:xfrm>
          <a:prstGeom prst="rect">
            <a:avLst/>
          </a:prstGeom>
        </p:spPr>
      </p:pic>
      <p:sp>
        <p:nvSpPr>
          <p:cNvPr id="3" name="Dikdörtgen: Köşeleri Yuvarlatılmış 2">
            <a:extLst>
              <a:ext uri="{FF2B5EF4-FFF2-40B4-BE49-F238E27FC236}">
                <a16:creationId xmlns:a16="http://schemas.microsoft.com/office/drawing/2014/main" id="{BAB0DD35-ADC6-4254-9D6D-FD37344C159F}"/>
              </a:ext>
            </a:extLst>
          </p:cNvPr>
          <p:cNvSpPr/>
          <p:nvPr/>
        </p:nvSpPr>
        <p:spPr>
          <a:xfrm>
            <a:off x="80388" y="351692"/>
            <a:ext cx="12007780" cy="1065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err="1"/>
              <a:t>Muvafakât</a:t>
            </a:r>
            <a:r>
              <a:rPr lang="tr-TR" sz="4800" dirty="0"/>
              <a:t>-ı Ömer…</a:t>
            </a:r>
          </a:p>
        </p:txBody>
      </p:sp>
    </p:spTree>
    <p:extLst>
      <p:ext uri="{BB962C8B-B14F-4D97-AF65-F5344CB8AC3E}">
        <p14:creationId xmlns:p14="http://schemas.microsoft.com/office/powerpoint/2010/main" val="75721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9011</TotalTime>
  <Words>769</Words>
  <Application>Microsoft Office PowerPoint</Application>
  <PresentationFormat>Geniş ekran</PresentationFormat>
  <Paragraphs>61</Paragraphs>
  <Slides>25</Slides>
  <Notes>0</Notes>
  <HiddenSlides>0</HiddenSlides>
  <MMClips>3</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Calibri</vt:lpstr>
      <vt:lpstr>Gill Sans MT</vt:lpstr>
      <vt:lpstr>Wingdings 2</vt:lpstr>
      <vt:lpstr>Kar Payı</vt:lpstr>
      <vt:lpstr>HZ. ÖMER (R.A.)</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DELL</cp:lastModifiedBy>
  <cp:revision>595</cp:revision>
  <dcterms:created xsi:type="dcterms:W3CDTF">2019-07-15T06:01:13Z</dcterms:created>
  <dcterms:modified xsi:type="dcterms:W3CDTF">2020-03-22T13:51:33Z</dcterms:modified>
</cp:coreProperties>
</file>