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8" r:id="rId2"/>
    <p:sldId id="315" r:id="rId3"/>
    <p:sldId id="775" r:id="rId4"/>
    <p:sldId id="671" r:id="rId5"/>
    <p:sldId id="672" r:id="rId6"/>
    <p:sldId id="763" r:id="rId7"/>
    <p:sldId id="764" r:id="rId8"/>
    <p:sldId id="765" r:id="rId9"/>
    <p:sldId id="766" r:id="rId10"/>
    <p:sldId id="767" r:id="rId11"/>
    <p:sldId id="759" r:id="rId12"/>
    <p:sldId id="768" r:id="rId13"/>
    <p:sldId id="710" r:id="rId14"/>
    <p:sldId id="769" r:id="rId15"/>
    <p:sldId id="732" r:id="rId16"/>
    <p:sldId id="770" r:id="rId17"/>
    <p:sldId id="773" r:id="rId18"/>
    <p:sldId id="771" r:id="rId19"/>
    <p:sldId id="772" r:id="rId20"/>
    <p:sldId id="774" r:id="rId21"/>
    <p:sldId id="26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8"/>
      </p:cViewPr>
      <p:guideLst/>
    </p:cSldViewPr>
  </p:slideViewPr>
  <p:notesTextViewPr>
    <p:cViewPr>
      <p:scale>
        <a:sx n="1" d="1"/>
        <a:sy n="1" d="1"/>
      </p:scale>
      <p:origin x="0" y="0"/>
    </p:cViewPr>
  </p:notesTextViewPr>
  <p:sorterViewPr>
    <p:cViewPr>
      <p:scale>
        <a:sx n="100" d="100"/>
        <a:sy n="100" d="100"/>
      </p:scale>
      <p:origin x="0" y="-4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A9E22-EBCE-4159-AE6A-307B687E7E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C90C9270-71A4-4512-8E29-F098C2DCE68F}">
      <dgm:prSet phldrT="[Metin]"/>
      <dgm:spPr/>
      <dgm:t>
        <a:bodyPr/>
        <a:lstStyle/>
        <a:p>
          <a:r>
            <a:rPr lang="tr-TR" dirty="0"/>
            <a:t>Üstün ve  </a:t>
          </a:r>
        </a:p>
      </dgm:t>
    </dgm:pt>
    <dgm:pt modelId="{0E3BCF60-9A41-4DE6-8B15-78C184DC7F3A}" type="parTrans" cxnId="{BF428BAF-62B8-46F3-BC36-1B692462B7A0}">
      <dgm:prSet/>
      <dgm:spPr/>
      <dgm:t>
        <a:bodyPr/>
        <a:lstStyle/>
        <a:p>
          <a:endParaRPr lang="tr-TR"/>
        </a:p>
      </dgm:t>
    </dgm:pt>
    <dgm:pt modelId="{7D0B774A-B01C-4449-B611-30DEFE4006B8}" type="sibTrans" cxnId="{BF428BAF-62B8-46F3-BC36-1B692462B7A0}">
      <dgm:prSet/>
      <dgm:spPr/>
      <dgm:t>
        <a:bodyPr/>
        <a:lstStyle/>
        <a:p>
          <a:endParaRPr lang="tr-TR"/>
        </a:p>
      </dgm:t>
    </dgm:pt>
    <dgm:pt modelId="{582B2F0C-F559-431F-BE43-803B4010E08D}">
      <dgm:prSet phldrT="[Metin]"/>
      <dgm:spPr/>
      <dgm:t>
        <a:bodyPr/>
        <a:lstStyle/>
        <a:p>
          <a:r>
            <a:rPr lang="tr-TR" dirty="0"/>
            <a:t>Saygıdeğer bir varlıktır</a:t>
          </a:r>
        </a:p>
      </dgm:t>
    </dgm:pt>
    <dgm:pt modelId="{F36D449A-8E55-46FA-A656-EE442E53B0EF}" type="parTrans" cxnId="{488F816D-CBAC-4D7E-A362-65AE79182267}">
      <dgm:prSet/>
      <dgm:spPr/>
      <dgm:t>
        <a:bodyPr/>
        <a:lstStyle/>
        <a:p>
          <a:endParaRPr lang="tr-TR"/>
        </a:p>
      </dgm:t>
    </dgm:pt>
    <dgm:pt modelId="{D2E11C17-2140-4820-B281-948BD8E379BC}" type="sibTrans" cxnId="{488F816D-CBAC-4D7E-A362-65AE79182267}">
      <dgm:prSet/>
      <dgm:spPr/>
      <dgm:t>
        <a:bodyPr/>
        <a:lstStyle/>
        <a:p>
          <a:endParaRPr lang="tr-TR"/>
        </a:p>
      </dgm:t>
    </dgm:pt>
    <dgm:pt modelId="{7E5D6A11-A6A8-4462-85CF-D6202BB29A10}">
      <dgm:prSet phldrT="[Metin]"/>
      <dgm:spPr/>
      <dgm:t>
        <a:bodyPr/>
        <a:lstStyle/>
        <a:p>
          <a:r>
            <a:rPr lang="tr-TR" dirty="0"/>
            <a:t>İslam’a göre insan</a:t>
          </a:r>
        </a:p>
      </dgm:t>
    </dgm:pt>
    <dgm:pt modelId="{CB243439-529F-4C73-9EDE-2EBC2761AC14}" type="sibTrans" cxnId="{2DAB2CCD-CC86-4C9F-A1CB-0A60C1E518F5}">
      <dgm:prSet/>
      <dgm:spPr/>
      <dgm:t>
        <a:bodyPr/>
        <a:lstStyle/>
        <a:p>
          <a:endParaRPr lang="tr-TR"/>
        </a:p>
      </dgm:t>
    </dgm:pt>
    <dgm:pt modelId="{431E1221-2447-4F08-9AF8-8ACB02CB73AB}" type="parTrans" cxnId="{2DAB2CCD-CC86-4C9F-A1CB-0A60C1E518F5}">
      <dgm:prSet/>
      <dgm:spPr/>
      <dgm:t>
        <a:bodyPr/>
        <a:lstStyle/>
        <a:p>
          <a:endParaRPr lang="tr-TR"/>
        </a:p>
      </dgm:t>
    </dgm:pt>
    <dgm:pt modelId="{02EB54F6-052F-40B6-9F74-42A0235D2DAC}" type="pres">
      <dgm:prSet presAssocID="{230A9E22-EBCE-4159-AE6A-307B687E7E16}" presName="diagram" presStyleCnt="0">
        <dgm:presLayoutVars>
          <dgm:chPref val="1"/>
          <dgm:dir/>
          <dgm:animOne val="branch"/>
          <dgm:animLvl val="lvl"/>
          <dgm:resizeHandles/>
        </dgm:presLayoutVars>
      </dgm:prSet>
      <dgm:spPr/>
    </dgm:pt>
    <dgm:pt modelId="{54F62F59-2612-4FD5-8859-60346B91F8BC}" type="pres">
      <dgm:prSet presAssocID="{7E5D6A11-A6A8-4462-85CF-D6202BB29A10}" presName="root" presStyleCnt="0"/>
      <dgm:spPr/>
    </dgm:pt>
    <dgm:pt modelId="{61457326-AA05-41A7-ACEB-B032381781E2}" type="pres">
      <dgm:prSet presAssocID="{7E5D6A11-A6A8-4462-85CF-D6202BB29A10}" presName="rootComposite" presStyleCnt="0"/>
      <dgm:spPr/>
    </dgm:pt>
    <dgm:pt modelId="{C20C61FD-CE3C-4F18-B1E5-DEA8E15B8BF7}" type="pres">
      <dgm:prSet presAssocID="{7E5D6A11-A6A8-4462-85CF-D6202BB29A10}" presName="rootText" presStyleLbl="node1" presStyleIdx="0" presStyleCnt="1"/>
      <dgm:spPr/>
    </dgm:pt>
    <dgm:pt modelId="{D37F2E66-4937-43C7-9E1D-18F7A63191FD}" type="pres">
      <dgm:prSet presAssocID="{7E5D6A11-A6A8-4462-85CF-D6202BB29A10}" presName="rootConnector" presStyleLbl="node1" presStyleIdx="0" presStyleCnt="1"/>
      <dgm:spPr/>
    </dgm:pt>
    <dgm:pt modelId="{ABECEAB3-F620-4613-8148-2CA87382555C}" type="pres">
      <dgm:prSet presAssocID="{7E5D6A11-A6A8-4462-85CF-D6202BB29A10}" presName="childShape" presStyleCnt="0"/>
      <dgm:spPr/>
    </dgm:pt>
    <dgm:pt modelId="{F39E3C6E-2695-47A2-9BD4-85C929E9EB8C}" type="pres">
      <dgm:prSet presAssocID="{0E3BCF60-9A41-4DE6-8B15-78C184DC7F3A}" presName="Name13" presStyleLbl="parChTrans1D2" presStyleIdx="0" presStyleCnt="2"/>
      <dgm:spPr/>
    </dgm:pt>
    <dgm:pt modelId="{3DA43518-91E2-47E6-AFEB-D0CCC7BF1370}" type="pres">
      <dgm:prSet presAssocID="{C90C9270-71A4-4512-8E29-F098C2DCE68F}" presName="childText" presStyleLbl="bgAcc1" presStyleIdx="0" presStyleCnt="2">
        <dgm:presLayoutVars>
          <dgm:bulletEnabled val="1"/>
        </dgm:presLayoutVars>
      </dgm:prSet>
      <dgm:spPr/>
    </dgm:pt>
    <dgm:pt modelId="{6398C25A-590A-4962-A6FC-BD2E8AA78856}" type="pres">
      <dgm:prSet presAssocID="{F36D449A-8E55-46FA-A656-EE442E53B0EF}" presName="Name13" presStyleLbl="parChTrans1D2" presStyleIdx="1" presStyleCnt="2"/>
      <dgm:spPr/>
    </dgm:pt>
    <dgm:pt modelId="{1D82805B-BC0C-462D-B598-FBA179CE2E4F}" type="pres">
      <dgm:prSet presAssocID="{582B2F0C-F559-431F-BE43-803B4010E08D}" presName="childText" presStyleLbl="bgAcc1" presStyleIdx="1" presStyleCnt="2">
        <dgm:presLayoutVars>
          <dgm:bulletEnabled val="1"/>
        </dgm:presLayoutVars>
      </dgm:prSet>
      <dgm:spPr/>
    </dgm:pt>
  </dgm:ptLst>
  <dgm:cxnLst>
    <dgm:cxn modelId="{08700A2D-20C0-4A29-8EB7-617BD215622F}" type="presOf" srcId="{7E5D6A11-A6A8-4462-85CF-D6202BB29A10}" destId="{D37F2E66-4937-43C7-9E1D-18F7A63191FD}" srcOrd="1" destOrd="0" presId="urn:microsoft.com/office/officeart/2005/8/layout/hierarchy3"/>
    <dgm:cxn modelId="{BDF0E84C-2BC0-4F3F-B557-2A5C9CC9E4A3}" type="presOf" srcId="{0E3BCF60-9A41-4DE6-8B15-78C184DC7F3A}" destId="{F39E3C6E-2695-47A2-9BD4-85C929E9EB8C}" srcOrd="0" destOrd="0" presId="urn:microsoft.com/office/officeart/2005/8/layout/hierarchy3"/>
    <dgm:cxn modelId="{488F816D-CBAC-4D7E-A362-65AE79182267}" srcId="{7E5D6A11-A6A8-4462-85CF-D6202BB29A10}" destId="{582B2F0C-F559-431F-BE43-803B4010E08D}" srcOrd="1" destOrd="0" parTransId="{F36D449A-8E55-46FA-A656-EE442E53B0EF}" sibTransId="{D2E11C17-2140-4820-B281-948BD8E379BC}"/>
    <dgm:cxn modelId="{43FFA68B-1F20-4581-8D26-418DACDBB5AD}" type="presOf" srcId="{F36D449A-8E55-46FA-A656-EE442E53B0EF}" destId="{6398C25A-590A-4962-A6FC-BD2E8AA78856}" srcOrd="0" destOrd="0" presId="urn:microsoft.com/office/officeart/2005/8/layout/hierarchy3"/>
    <dgm:cxn modelId="{FC4AAA94-ED70-4C87-8903-737CF07F862E}" type="presOf" srcId="{C90C9270-71A4-4512-8E29-F098C2DCE68F}" destId="{3DA43518-91E2-47E6-AFEB-D0CCC7BF1370}" srcOrd="0" destOrd="0" presId="urn:microsoft.com/office/officeart/2005/8/layout/hierarchy3"/>
    <dgm:cxn modelId="{BF428BAF-62B8-46F3-BC36-1B692462B7A0}" srcId="{7E5D6A11-A6A8-4462-85CF-D6202BB29A10}" destId="{C90C9270-71A4-4512-8E29-F098C2DCE68F}" srcOrd="0" destOrd="0" parTransId="{0E3BCF60-9A41-4DE6-8B15-78C184DC7F3A}" sibTransId="{7D0B774A-B01C-4449-B611-30DEFE4006B8}"/>
    <dgm:cxn modelId="{5104EBB6-E6CE-4A3D-9D5A-EC1E6335E608}" type="presOf" srcId="{582B2F0C-F559-431F-BE43-803B4010E08D}" destId="{1D82805B-BC0C-462D-B598-FBA179CE2E4F}" srcOrd="0" destOrd="0" presId="urn:microsoft.com/office/officeart/2005/8/layout/hierarchy3"/>
    <dgm:cxn modelId="{A36CD3BA-0DA9-4489-9532-AA7004FC749D}" type="presOf" srcId="{7E5D6A11-A6A8-4462-85CF-D6202BB29A10}" destId="{C20C61FD-CE3C-4F18-B1E5-DEA8E15B8BF7}" srcOrd="0" destOrd="0" presId="urn:microsoft.com/office/officeart/2005/8/layout/hierarchy3"/>
    <dgm:cxn modelId="{2DAB2CCD-CC86-4C9F-A1CB-0A60C1E518F5}" srcId="{230A9E22-EBCE-4159-AE6A-307B687E7E16}" destId="{7E5D6A11-A6A8-4462-85CF-D6202BB29A10}" srcOrd="0" destOrd="0" parTransId="{431E1221-2447-4F08-9AF8-8ACB02CB73AB}" sibTransId="{CB243439-529F-4C73-9EDE-2EBC2761AC14}"/>
    <dgm:cxn modelId="{E5E4EBDA-1511-403E-985D-40879FBF9981}" type="presOf" srcId="{230A9E22-EBCE-4159-AE6A-307B687E7E16}" destId="{02EB54F6-052F-40B6-9F74-42A0235D2DAC}" srcOrd="0" destOrd="0" presId="urn:microsoft.com/office/officeart/2005/8/layout/hierarchy3"/>
    <dgm:cxn modelId="{AAF37059-B632-42D8-9B19-C62A301AA2B7}" type="presParOf" srcId="{02EB54F6-052F-40B6-9F74-42A0235D2DAC}" destId="{54F62F59-2612-4FD5-8859-60346B91F8BC}" srcOrd="0" destOrd="0" presId="urn:microsoft.com/office/officeart/2005/8/layout/hierarchy3"/>
    <dgm:cxn modelId="{94267D86-4F85-4150-AF05-BAB8861C36E9}" type="presParOf" srcId="{54F62F59-2612-4FD5-8859-60346B91F8BC}" destId="{61457326-AA05-41A7-ACEB-B032381781E2}" srcOrd="0" destOrd="0" presId="urn:microsoft.com/office/officeart/2005/8/layout/hierarchy3"/>
    <dgm:cxn modelId="{9FAC034D-A199-44DA-9550-355EA5BF7A10}" type="presParOf" srcId="{61457326-AA05-41A7-ACEB-B032381781E2}" destId="{C20C61FD-CE3C-4F18-B1E5-DEA8E15B8BF7}" srcOrd="0" destOrd="0" presId="urn:microsoft.com/office/officeart/2005/8/layout/hierarchy3"/>
    <dgm:cxn modelId="{8B824693-ABB2-448D-A250-1CA560E4933E}" type="presParOf" srcId="{61457326-AA05-41A7-ACEB-B032381781E2}" destId="{D37F2E66-4937-43C7-9E1D-18F7A63191FD}" srcOrd="1" destOrd="0" presId="urn:microsoft.com/office/officeart/2005/8/layout/hierarchy3"/>
    <dgm:cxn modelId="{41F841B5-AAF2-4FFA-8D2E-B781D078320D}" type="presParOf" srcId="{54F62F59-2612-4FD5-8859-60346B91F8BC}" destId="{ABECEAB3-F620-4613-8148-2CA87382555C}" srcOrd="1" destOrd="0" presId="urn:microsoft.com/office/officeart/2005/8/layout/hierarchy3"/>
    <dgm:cxn modelId="{DAFE134D-DF65-40B6-A650-886747D2C323}" type="presParOf" srcId="{ABECEAB3-F620-4613-8148-2CA87382555C}" destId="{F39E3C6E-2695-47A2-9BD4-85C929E9EB8C}" srcOrd="0" destOrd="0" presId="urn:microsoft.com/office/officeart/2005/8/layout/hierarchy3"/>
    <dgm:cxn modelId="{CAD942CC-81EA-41AC-918A-94283EF73AA1}" type="presParOf" srcId="{ABECEAB3-F620-4613-8148-2CA87382555C}" destId="{3DA43518-91E2-47E6-AFEB-D0CCC7BF1370}" srcOrd="1" destOrd="0" presId="urn:microsoft.com/office/officeart/2005/8/layout/hierarchy3"/>
    <dgm:cxn modelId="{4C590B32-4397-41C4-95F7-40E23FCF2D68}" type="presParOf" srcId="{ABECEAB3-F620-4613-8148-2CA87382555C}" destId="{6398C25A-590A-4962-A6FC-BD2E8AA78856}" srcOrd="2" destOrd="0" presId="urn:microsoft.com/office/officeart/2005/8/layout/hierarchy3"/>
    <dgm:cxn modelId="{A11E40DD-1509-47D6-A5F4-7398ED033A12}" type="presParOf" srcId="{ABECEAB3-F620-4613-8148-2CA87382555C}" destId="{1D82805B-BC0C-462D-B598-FBA179CE2E4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61FD-CE3C-4F18-B1E5-DEA8E15B8BF7}">
      <dsp:nvSpPr>
        <dsp:cNvPr id="0" name=""/>
        <dsp:cNvSpPr/>
      </dsp:nvSpPr>
      <dsp:spPr>
        <a:xfrm>
          <a:off x="523761" y="2053"/>
          <a:ext cx="3094034" cy="154701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tr-TR" sz="4800" kern="1200" dirty="0"/>
            <a:t>İslam’a göre insan</a:t>
          </a:r>
        </a:p>
      </dsp:txBody>
      <dsp:txXfrm>
        <a:off x="569072" y="47364"/>
        <a:ext cx="3003412" cy="1456395"/>
      </dsp:txXfrm>
    </dsp:sp>
    <dsp:sp modelId="{F39E3C6E-2695-47A2-9BD4-85C929E9EB8C}">
      <dsp:nvSpPr>
        <dsp:cNvPr id="0" name=""/>
        <dsp:cNvSpPr/>
      </dsp:nvSpPr>
      <dsp:spPr>
        <a:xfrm>
          <a:off x="833164" y="1549070"/>
          <a:ext cx="309403" cy="1160262"/>
        </a:xfrm>
        <a:custGeom>
          <a:avLst/>
          <a:gdLst/>
          <a:ahLst/>
          <a:cxnLst/>
          <a:rect l="0" t="0" r="0" b="0"/>
          <a:pathLst>
            <a:path>
              <a:moveTo>
                <a:pt x="0" y="0"/>
              </a:moveTo>
              <a:lnTo>
                <a:pt x="0" y="1160262"/>
              </a:lnTo>
              <a:lnTo>
                <a:pt x="309403" y="116026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43518-91E2-47E6-AFEB-D0CCC7BF1370}">
      <dsp:nvSpPr>
        <dsp:cNvPr id="0" name=""/>
        <dsp:cNvSpPr/>
      </dsp:nvSpPr>
      <dsp:spPr>
        <a:xfrm>
          <a:off x="1142568" y="1935824"/>
          <a:ext cx="2475227" cy="154701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Üstün ve  </a:t>
          </a:r>
        </a:p>
      </dsp:txBody>
      <dsp:txXfrm>
        <a:off x="1187879" y="1981135"/>
        <a:ext cx="2384605" cy="1456395"/>
      </dsp:txXfrm>
    </dsp:sp>
    <dsp:sp modelId="{6398C25A-590A-4962-A6FC-BD2E8AA78856}">
      <dsp:nvSpPr>
        <dsp:cNvPr id="0" name=""/>
        <dsp:cNvSpPr/>
      </dsp:nvSpPr>
      <dsp:spPr>
        <a:xfrm>
          <a:off x="833164" y="1549070"/>
          <a:ext cx="309403" cy="3094034"/>
        </a:xfrm>
        <a:custGeom>
          <a:avLst/>
          <a:gdLst/>
          <a:ahLst/>
          <a:cxnLst/>
          <a:rect l="0" t="0" r="0" b="0"/>
          <a:pathLst>
            <a:path>
              <a:moveTo>
                <a:pt x="0" y="0"/>
              </a:moveTo>
              <a:lnTo>
                <a:pt x="0" y="3094034"/>
              </a:lnTo>
              <a:lnTo>
                <a:pt x="309403" y="309403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2805B-BC0C-462D-B598-FBA179CE2E4F}">
      <dsp:nvSpPr>
        <dsp:cNvPr id="0" name=""/>
        <dsp:cNvSpPr/>
      </dsp:nvSpPr>
      <dsp:spPr>
        <a:xfrm>
          <a:off x="1142568" y="3869596"/>
          <a:ext cx="2475227" cy="154701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Saygıdeğer bir varlıktır</a:t>
          </a:r>
        </a:p>
      </dsp:txBody>
      <dsp:txXfrm>
        <a:off x="1187879" y="3914907"/>
        <a:ext cx="2384605" cy="14563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19.04.2020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15</a:t>
            </a:fld>
            <a:endParaRPr lang="tr-TR"/>
          </a:p>
        </p:txBody>
      </p:sp>
    </p:spTree>
    <p:extLst>
      <p:ext uri="{BB962C8B-B14F-4D97-AF65-F5344CB8AC3E}">
        <p14:creationId xmlns:p14="http://schemas.microsoft.com/office/powerpoint/2010/main" val="172853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19.04.2020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19.04.2020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19.04.2020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19.04.2020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19.04.2020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19.04.2020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19.04.2020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19.04.2020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A-rRhn7XooY?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13046"/>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PEYGAMBERİMİZ VE İNSANA SAYGI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4784EF3-62ED-40D2-A59F-E9A918DEF5BE}"/>
              </a:ext>
            </a:extLst>
          </p:cNvPr>
          <p:cNvPicPr>
            <a:picLocks noChangeAspect="1"/>
          </p:cNvPicPr>
          <p:nvPr/>
        </p:nvPicPr>
        <p:blipFill>
          <a:blip r:embed="rId2"/>
          <a:stretch>
            <a:fillRect/>
          </a:stretch>
        </p:blipFill>
        <p:spPr>
          <a:xfrm>
            <a:off x="0" y="-5145"/>
            <a:ext cx="12192000" cy="6863145"/>
          </a:xfrm>
          <a:prstGeom prst="rect">
            <a:avLst/>
          </a:prstGeom>
        </p:spPr>
      </p:pic>
    </p:spTree>
    <p:extLst>
      <p:ext uri="{BB962C8B-B14F-4D97-AF65-F5344CB8AC3E}">
        <p14:creationId xmlns:p14="http://schemas.microsoft.com/office/powerpoint/2010/main" val="129222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DBCB891-3090-4CCF-9E8F-977D84CA17EF}"/>
              </a:ext>
            </a:extLst>
          </p:cNvPr>
          <p:cNvSpPr/>
          <p:nvPr/>
        </p:nvSpPr>
        <p:spPr>
          <a:xfrm>
            <a:off x="100485" y="1507252"/>
            <a:ext cx="5475367" cy="4803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Hristiyanların Meryem oğlu İsa’ya yaptıkları gibi, siz de bana aşırı övgüler yağdırarak beni üzerinde bulunduğum (beşerî) çizginin üstüne çıkarmayın.</a:t>
            </a:r>
          </a:p>
          <a:p>
            <a:pPr algn="ctr"/>
            <a:r>
              <a:rPr lang="tr-TR" dirty="0"/>
              <a:t>(Buhari, Enbiya, 40) </a:t>
            </a:r>
          </a:p>
        </p:txBody>
      </p:sp>
      <p:sp>
        <p:nvSpPr>
          <p:cNvPr id="3" name="Dikdörtgen: Köşeleri Yuvarlatılmış 2">
            <a:extLst>
              <a:ext uri="{FF2B5EF4-FFF2-40B4-BE49-F238E27FC236}">
                <a16:creationId xmlns:a16="http://schemas.microsoft.com/office/drawing/2014/main" id="{CBC7CD1C-D315-438E-A480-D6F0AD6EE3BE}"/>
              </a:ext>
            </a:extLst>
          </p:cNvPr>
          <p:cNvSpPr/>
          <p:nvPr/>
        </p:nvSpPr>
        <p:spPr>
          <a:xfrm>
            <a:off x="92110" y="130463"/>
            <a:ext cx="120077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Peygambere dahi olsa aşırı övgü yapılmaz…</a:t>
            </a:r>
          </a:p>
        </p:txBody>
      </p:sp>
      <p:pic>
        <p:nvPicPr>
          <p:cNvPr id="4" name="Resim 3">
            <a:extLst>
              <a:ext uri="{FF2B5EF4-FFF2-40B4-BE49-F238E27FC236}">
                <a16:creationId xmlns:a16="http://schemas.microsoft.com/office/drawing/2014/main" id="{CC049480-8671-447B-B7F0-24FE113B32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5740" y="1507252"/>
            <a:ext cx="6404150" cy="4803113"/>
          </a:xfrm>
          <a:prstGeom prst="rect">
            <a:avLst/>
          </a:prstGeom>
        </p:spPr>
      </p:pic>
    </p:spTree>
    <p:extLst>
      <p:ext uri="{BB962C8B-B14F-4D97-AF65-F5344CB8AC3E}">
        <p14:creationId xmlns:p14="http://schemas.microsoft.com/office/powerpoint/2010/main" val="166189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63EAAE4-FAAA-438C-84A5-BE8669411141}"/>
              </a:ext>
            </a:extLst>
          </p:cNvPr>
          <p:cNvPicPr>
            <a:picLocks noChangeAspect="1"/>
          </p:cNvPicPr>
          <p:nvPr/>
        </p:nvPicPr>
        <p:blipFill>
          <a:blip r:embed="rId2"/>
          <a:stretch>
            <a:fillRect/>
          </a:stretch>
        </p:blipFill>
        <p:spPr>
          <a:xfrm>
            <a:off x="816038" y="1675562"/>
            <a:ext cx="10559923" cy="5054322"/>
          </a:xfrm>
          <a:prstGeom prst="rect">
            <a:avLst/>
          </a:prstGeom>
        </p:spPr>
      </p:pic>
      <p:sp>
        <p:nvSpPr>
          <p:cNvPr id="3" name="Dikdörtgen: Köşeleri Yuvarlatılmış 2">
            <a:extLst>
              <a:ext uri="{FF2B5EF4-FFF2-40B4-BE49-F238E27FC236}">
                <a16:creationId xmlns:a16="http://schemas.microsoft.com/office/drawing/2014/main" id="{A1DF9A48-2EEF-42EE-BDD5-B241D008439D}"/>
              </a:ext>
            </a:extLst>
          </p:cNvPr>
          <p:cNvSpPr/>
          <p:nvPr/>
        </p:nvSpPr>
        <p:spPr>
          <a:xfrm>
            <a:off x="103833" y="128116"/>
            <a:ext cx="12007780" cy="1459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İslam anlayışında ve Peygamberimizin (</a:t>
            </a:r>
            <a:r>
              <a:rPr lang="tr-TR" sz="2800" dirty="0" err="1"/>
              <a:t>s.a.v</a:t>
            </a:r>
            <a:r>
              <a:rPr lang="tr-TR" sz="2800" dirty="0"/>
              <a:t>.) uygulamalarında insan onuruna yakışmayan kölelik sisteminin tedricen kaldırıldığını görüyoruz. Usame b. </a:t>
            </a:r>
            <a:r>
              <a:rPr lang="tr-TR" sz="2800" dirty="0" err="1"/>
              <a:t>Zeyd’in</a:t>
            </a:r>
            <a:r>
              <a:rPr lang="tr-TR" sz="2800" dirty="0"/>
              <a:t> ordu komutanlığına getirilmesi gibi…</a:t>
            </a:r>
          </a:p>
        </p:txBody>
      </p:sp>
    </p:spTree>
    <p:extLst>
      <p:ext uri="{BB962C8B-B14F-4D97-AF65-F5344CB8AC3E}">
        <p14:creationId xmlns:p14="http://schemas.microsoft.com/office/powerpoint/2010/main" val="34030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103833" y="361740"/>
            <a:ext cx="12007780"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İslam kadın erkek arasında da denge getirmiştir.</a:t>
            </a: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103833" y="1818862"/>
            <a:ext cx="5491897" cy="4546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İslam öncesi dönemde bir adam vefat ettiğinde onun varisleri, geride kalan eşini de alma hakkına sahipti. Mirasçılar, ölen kişinin karısı üzerinde, o kadının ailesinden daha fazla hak sahibiydi.  </a:t>
            </a:r>
          </a:p>
        </p:txBody>
      </p:sp>
      <p:pic>
        <p:nvPicPr>
          <p:cNvPr id="2" name="Resim 1">
            <a:extLst>
              <a:ext uri="{FF2B5EF4-FFF2-40B4-BE49-F238E27FC236}">
                <a16:creationId xmlns:a16="http://schemas.microsoft.com/office/drawing/2014/main" id="{8F5A886B-2E5B-408E-AD83-8E4BE8042C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44817" y="1818863"/>
            <a:ext cx="6366796" cy="4546768"/>
          </a:xfrm>
          <a:prstGeom prst="rect">
            <a:avLst/>
          </a:prstGeom>
        </p:spPr>
      </p:pic>
    </p:spTree>
    <p:extLst>
      <p:ext uri="{BB962C8B-B14F-4D97-AF65-F5344CB8AC3E}">
        <p14:creationId xmlns:p14="http://schemas.microsoft.com/office/powerpoint/2010/main" val="29998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14E3EC5-89F3-41EC-9DEE-86895DDA89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1202633"/>
            <a:ext cx="9144000" cy="5496339"/>
          </a:xfrm>
          <a:prstGeom prst="rect">
            <a:avLst/>
          </a:prstGeom>
        </p:spPr>
      </p:pic>
      <p:sp>
        <p:nvSpPr>
          <p:cNvPr id="3" name="Dikdörtgen: Köşeleri Yuvarlatılmış 2">
            <a:extLst>
              <a:ext uri="{FF2B5EF4-FFF2-40B4-BE49-F238E27FC236}">
                <a16:creationId xmlns:a16="http://schemas.microsoft.com/office/drawing/2014/main" id="{FA104D87-CCC8-4439-BFDB-159AFA0CBDFD}"/>
              </a:ext>
            </a:extLst>
          </p:cNvPr>
          <p:cNvSpPr/>
          <p:nvPr/>
        </p:nvSpPr>
        <p:spPr>
          <a:xfrm>
            <a:off x="103833" y="159028"/>
            <a:ext cx="12007780" cy="914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Peki Peygamber Efendimiz ne diyor kadın için…</a:t>
            </a:r>
          </a:p>
        </p:txBody>
      </p:sp>
    </p:spTree>
    <p:extLst>
      <p:ext uri="{BB962C8B-B14F-4D97-AF65-F5344CB8AC3E}">
        <p14:creationId xmlns:p14="http://schemas.microsoft.com/office/powerpoint/2010/main" val="14150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80388" y="351692"/>
            <a:ext cx="12007780"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Saygıda son derece hassas olunmalı…</a:t>
            </a:r>
          </a:p>
        </p:txBody>
      </p:sp>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80388" y="1560443"/>
            <a:ext cx="5753882" cy="49458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t>Ey diliyle iman edip, kalbine iman girmemiş olan kimseler!</a:t>
            </a:r>
          </a:p>
          <a:p>
            <a:pPr algn="ctr"/>
            <a:r>
              <a:rPr lang="tr-TR" sz="2800" dirty="0"/>
              <a:t>Müslümanların gıybetini yapmayın ve onların gizli hâllerini araştırmayın. Çünkü her kim onların gizli hâllerini araştırırsa Allah da onun gizli hâlini araştırır. Allah kimin gizli hâlini araştırırsa onu evinde (gizlice yaptıklarını ortaya çıkararak) bile rezil eder.</a:t>
            </a:r>
          </a:p>
          <a:p>
            <a:pPr algn="ctr"/>
            <a:r>
              <a:rPr lang="tr-TR" sz="1400" dirty="0" err="1"/>
              <a:t>Ebû</a:t>
            </a:r>
            <a:r>
              <a:rPr lang="tr-TR" sz="1400" dirty="0"/>
              <a:t> </a:t>
            </a:r>
            <a:r>
              <a:rPr lang="tr-TR" sz="1400" dirty="0" err="1"/>
              <a:t>Dâvûd</a:t>
            </a:r>
            <a:r>
              <a:rPr lang="tr-TR" sz="1400" dirty="0"/>
              <a:t>, </a:t>
            </a:r>
            <a:r>
              <a:rPr lang="tr-TR" sz="1400" dirty="0" err="1"/>
              <a:t>Edeb</a:t>
            </a:r>
            <a:r>
              <a:rPr lang="tr-TR" sz="1400" dirty="0"/>
              <a:t>, 35</a:t>
            </a:r>
          </a:p>
        </p:txBody>
      </p:sp>
      <p:pic>
        <p:nvPicPr>
          <p:cNvPr id="4" name="Resim 3">
            <a:extLst>
              <a:ext uri="{FF2B5EF4-FFF2-40B4-BE49-F238E27FC236}">
                <a16:creationId xmlns:a16="http://schemas.microsoft.com/office/drawing/2014/main" id="{C1B505F0-6A71-4034-AA07-B1F957FA28E4}"/>
              </a:ext>
            </a:extLst>
          </p:cNvPr>
          <p:cNvPicPr>
            <a:picLocks noChangeAspect="1"/>
          </p:cNvPicPr>
          <p:nvPr/>
        </p:nvPicPr>
        <p:blipFill>
          <a:blip r:embed="rId3"/>
          <a:stretch>
            <a:fillRect/>
          </a:stretch>
        </p:blipFill>
        <p:spPr>
          <a:xfrm>
            <a:off x="5911988" y="1560443"/>
            <a:ext cx="6176180" cy="4945865"/>
          </a:xfrm>
          <a:prstGeom prst="rect">
            <a:avLst/>
          </a:prstGeom>
        </p:spPr>
      </p:pic>
    </p:spTree>
    <p:extLst>
      <p:ext uri="{BB962C8B-B14F-4D97-AF65-F5344CB8AC3E}">
        <p14:creationId xmlns:p14="http://schemas.microsoft.com/office/powerpoint/2010/main" val="20570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B54FCCB-B06F-48C2-A519-48B6E04BF064}"/>
              </a:ext>
            </a:extLst>
          </p:cNvPr>
          <p:cNvPicPr>
            <a:picLocks noChangeAspect="1"/>
          </p:cNvPicPr>
          <p:nvPr/>
        </p:nvPicPr>
        <p:blipFill>
          <a:blip r:embed="rId2"/>
          <a:stretch>
            <a:fillRect/>
          </a:stretch>
        </p:blipFill>
        <p:spPr>
          <a:xfrm>
            <a:off x="1592239" y="0"/>
            <a:ext cx="9007522" cy="6858000"/>
          </a:xfrm>
          <a:prstGeom prst="rect">
            <a:avLst/>
          </a:prstGeom>
        </p:spPr>
      </p:pic>
      <p:sp>
        <p:nvSpPr>
          <p:cNvPr id="3" name="Dikdörtgen: Köşeleri Yuvarlatılmış 2">
            <a:extLst>
              <a:ext uri="{FF2B5EF4-FFF2-40B4-BE49-F238E27FC236}">
                <a16:creationId xmlns:a16="http://schemas.microsoft.com/office/drawing/2014/main" id="{58529495-EDC2-4B0B-A6E0-ED4A35680098}"/>
              </a:ext>
            </a:extLst>
          </p:cNvPr>
          <p:cNvSpPr/>
          <p:nvPr/>
        </p:nvSpPr>
        <p:spPr>
          <a:xfrm>
            <a:off x="3569022" y="0"/>
            <a:ext cx="5714125"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Çevreye de saygı…</a:t>
            </a:r>
          </a:p>
        </p:txBody>
      </p:sp>
    </p:spTree>
    <p:extLst>
      <p:ext uri="{BB962C8B-B14F-4D97-AF65-F5344CB8AC3E}">
        <p14:creationId xmlns:p14="http://schemas.microsoft.com/office/powerpoint/2010/main" val="294118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8EE8EB5-7F1D-4835-A0C9-4ED1D6FA1A51}"/>
              </a:ext>
            </a:extLst>
          </p:cNvPr>
          <p:cNvPicPr>
            <a:picLocks noChangeAspect="1"/>
          </p:cNvPicPr>
          <p:nvPr/>
        </p:nvPicPr>
        <p:blipFill>
          <a:blip r:embed="rId2"/>
          <a:stretch>
            <a:fillRect/>
          </a:stretch>
        </p:blipFill>
        <p:spPr>
          <a:xfrm>
            <a:off x="1869799" y="634254"/>
            <a:ext cx="8452402" cy="5589491"/>
          </a:xfrm>
          <a:prstGeom prst="rect">
            <a:avLst/>
          </a:prstGeom>
        </p:spPr>
      </p:pic>
    </p:spTree>
    <p:extLst>
      <p:ext uri="{BB962C8B-B14F-4D97-AF65-F5344CB8AC3E}">
        <p14:creationId xmlns:p14="http://schemas.microsoft.com/office/powerpoint/2010/main" val="14227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82D0387-86F8-406C-8F08-9DFF75E1D8F6}"/>
              </a:ext>
            </a:extLst>
          </p:cNvPr>
          <p:cNvPicPr>
            <a:picLocks noChangeAspect="1"/>
          </p:cNvPicPr>
          <p:nvPr/>
        </p:nvPicPr>
        <p:blipFill>
          <a:blip r:embed="rId2"/>
          <a:stretch>
            <a:fillRect/>
          </a:stretch>
        </p:blipFill>
        <p:spPr>
          <a:xfrm>
            <a:off x="0" y="0"/>
            <a:ext cx="12192000" cy="6857178"/>
          </a:xfrm>
          <a:prstGeom prst="rect">
            <a:avLst/>
          </a:prstGeom>
        </p:spPr>
      </p:pic>
      <p:pic>
        <p:nvPicPr>
          <p:cNvPr id="2" name="Resim 1">
            <a:extLst>
              <a:ext uri="{FF2B5EF4-FFF2-40B4-BE49-F238E27FC236}">
                <a16:creationId xmlns:a16="http://schemas.microsoft.com/office/drawing/2014/main" id="{4E960E80-08B0-4F0D-8D17-771205B0D175}"/>
              </a:ext>
            </a:extLst>
          </p:cNvPr>
          <p:cNvPicPr>
            <a:picLocks noChangeAspect="1"/>
          </p:cNvPicPr>
          <p:nvPr/>
        </p:nvPicPr>
        <p:blipFill>
          <a:blip r:embed="rId3"/>
          <a:stretch>
            <a:fillRect/>
          </a:stretch>
        </p:blipFill>
        <p:spPr>
          <a:xfrm>
            <a:off x="-1" y="0"/>
            <a:ext cx="7188679" cy="6858000"/>
          </a:xfrm>
          <a:prstGeom prst="rect">
            <a:avLst/>
          </a:prstGeom>
        </p:spPr>
      </p:pic>
      <p:sp>
        <p:nvSpPr>
          <p:cNvPr id="3" name="Dikdörtgen: Köşeleri Yuvarlatılmış 2">
            <a:extLst>
              <a:ext uri="{FF2B5EF4-FFF2-40B4-BE49-F238E27FC236}">
                <a16:creationId xmlns:a16="http://schemas.microsoft.com/office/drawing/2014/main" id="{FE3DA2F4-042E-4E91-B479-64B2C6EABFC6}"/>
              </a:ext>
            </a:extLst>
          </p:cNvPr>
          <p:cNvSpPr/>
          <p:nvPr/>
        </p:nvSpPr>
        <p:spPr>
          <a:xfrm>
            <a:off x="7364896" y="0"/>
            <a:ext cx="4827104" cy="813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Hayvanlara da saygı…</a:t>
            </a:r>
          </a:p>
        </p:txBody>
      </p:sp>
    </p:spTree>
    <p:extLst>
      <p:ext uri="{BB962C8B-B14F-4D97-AF65-F5344CB8AC3E}">
        <p14:creationId xmlns:p14="http://schemas.microsoft.com/office/powerpoint/2010/main" val="7789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aydırma: Dikey 3">
            <a:extLst>
              <a:ext uri="{FF2B5EF4-FFF2-40B4-BE49-F238E27FC236}">
                <a16:creationId xmlns:a16="http://schemas.microsoft.com/office/drawing/2014/main" id="{23B10729-F305-4144-849F-35C705CB8693}"/>
              </a:ext>
            </a:extLst>
          </p:cNvPr>
          <p:cNvSpPr/>
          <p:nvPr/>
        </p:nvSpPr>
        <p:spPr>
          <a:xfrm>
            <a:off x="2037522" y="805070"/>
            <a:ext cx="7454348" cy="5307495"/>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200" dirty="0"/>
              <a:t>Sonuç itibariyle insan saygıdeğer bir varlıktır. Bu nedenle de Peygamber Efendimiz (</a:t>
            </a:r>
            <a:r>
              <a:rPr lang="tr-TR" sz="3200" dirty="0" err="1"/>
              <a:t>s.a.v</a:t>
            </a:r>
            <a:r>
              <a:rPr lang="tr-TR" sz="3200" dirty="0"/>
              <a:t>.) bizleri insanlara saygı duymaya davet etmişti. Bizler de Peygamberimizin (</a:t>
            </a:r>
            <a:r>
              <a:rPr lang="tr-TR" sz="3200" dirty="0" err="1"/>
              <a:t>s.a.v</a:t>
            </a:r>
            <a:r>
              <a:rPr lang="tr-TR" sz="3200" dirty="0"/>
              <a:t>.) bu davetine uyarak insanların şeref ve kişiliğini zedeleyecek davranışlardan kaçınmalıyız.</a:t>
            </a:r>
          </a:p>
        </p:txBody>
      </p:sp>
    </p:spTree>
    <p:extLst>
      <p:ext uri="{BB962C8B-B14F-4D97-AF65-F5344CB8AC3E}">
        <p14:creationId xmlns:p14="http://schemas.microsoft.com/office/powerpoint/2010/main" val="40121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Peygamberimizin insan onuruna verdiği değeri örneklerle açıklar.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4E6792A-65DE-4527-9E7F-819BA2B072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3632" y="1145071"/>
            <a:ext cx="10087358" cy="4778651"/>
          </a:xfrm>
          <a:prstGeom prst="rect">
            <a:avLst/>
          </a:prstGeom>
        </p:spPr>
      </p:pic>
    </p:spTree>
    <p:extLst>
      <p:ext uri="{BB962C8B-B14F-4D97-AF65-F5344CB8AC3E}">
        <p14:creationId xmlns:p14="http://schemas.microsoft.com/office/powerpoint/2010/main" val="283648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19.03.2020</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F2EEEF-C2FA-4F56-A15B-63CCECD36166}"/>
              </a:ext>
            </a:extLst>
          </p:cNvPr>
          <p:cNvSpPr/>
          <p:nvPr/>
        </p:nvSpPr>
        <p:spPr>
          <a:xfrm>
            <a:off x="3963845" y="3244334"/>
            <a:ext cx="4264309" cy="369332"/>
          </a:xfrm>
          <a:prstGeom prst="rect">
            <a:avLst/>
          </a:prstGeom>
        </p:spPr>
        <p:txBody>
          <a:bodyPr wrap="none">
            <a:spAutoFit/>
          </a:bodyPr>
          <a:lstStyle/>
          <a:p>
            <a:r>
              <a:rPr lang="tr-TR" dirty="0"/>
              <a:t>http://youtube.com/watch?v=A-rRhn7XooY</a:t>
            </a:r>
          </a:p>
        </p:txBody>
      </p:sp>
      <p:pic>
        <p:nvPicPr>
          <p:cNvPr id="4" name="Çevrimiçi Medya 3" title="ￄﾰnsan Suresi - Nasser al Qatami">
            <a:hlinkClick r:id="" action="ppaction://media"/>
            <a:extLst>
              <a:ext uri="{FF2B5EF4-FFF2-40B4-BE49-F238E27FC236}">
                <a16:creationId xmlns:a16="http://schemas.microsoft.com/office/drawing/2014/main" id="{45C67057-E9E8-4F1D-96F8-D54FE71D52B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256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Size göre insan nedir?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FD70A8A9-5673-438A-9B0E-9D4F5ACFE979}"/>
              </a:ext>
            </a:extLst>
          </p:cNvPr>
          <p:cNvGraphicFramePr/>
          <p:nvPr>
            <p:extLst>
              <p:ext uri="{D42A27DB-BD31-4B8C-83A1-F6EECF244321}">
                <p14:modId xmlns:p14="http://schemas.microsoft.com/office/powerpoint/2010/main" val="1309045994"/>
              </p:ext>
            </p:extLst>
          </p:nvPr>
        </p:nvGraphicFramePr>
        <p:xfrm>
          <a:off x="337930" y="719666"/>
          <a:ext cx="41415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62730C2B-DD97-4AB1-BEDE-439EAC8F06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6350" y="719666"/>
            <a:ext cx="7089876" cy="5418666"/>
          </a:xfrm>
          <a:prstGeom prst="rect">
            <a:avLst/>
          </a:prstGeom>
        </p:spPr>
      </p:pic>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graphicEl>
                                              <a:dgm id="{C20C61FD-CE3C-4F18-B1E5-DEA8E15B8BF7}"/>
                                            </p:graphicEl>
                                          </p:spTgt>
                                        </p:tgtEl>
                                        <p:attrNameLst>
                                          <p:attrName>style.visibility</p:attrName>
                                        </p:attrNameLst>
                                      </p:cBhvr>
                                      <p:to>
                                        <p:strVal val="visible"/>
                                      </p:to>
                                    </p:set>
                                    <p:anim calcmode="lin" valueType="num">
                                      <p:cBhvr additive="base">
                                        <p:cTn id="12" dur="500" fill="hold"/>
                                        <p:tgtEl>
                                          <p:spTgt spid="5">
                                            <p:graphicEl>
                                              <a:dgm id="{C20C61FD-CE3C-4F18-B1E5-DEA8E15B8BF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C20C61FD-CE3C-4F18-B1E5-DEA8E15B8BF7}"/>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F39E3C6E-2695-47A2-9BD4-85C929E9EB8C}"/>
                                            </p:graphicEl>
                                          </p:spTgt>
                                        </p:tgtEl>
                                        <p:attrNameLst>
                                          <p:attrName>style.visibility</p:attrName>
                                        </p:attrNameLst>
                                      </p:cBhvr>
                                      <p:to>
                                        <p:strVal val="visible"/>
                                      </p:to>
                                    </p:set>
                                    <p:anim calcmode="lin" valueType="num">
                                      <p:cBhvr additive="base">
                                        <p:cTn id="18" dur="500" fill="hold"/>
                                        <p:tgtEl>
                                          <p:spTgt spid="5">
                                            <p:graphicEl>
                                              <a:dgm id="{F39E3C6E-2695-47A2-9BD4-85C929E9EB8C}"/>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F39E3C6E-2695-47A2-9BD4-85C929E9EB8C}"/>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3DA43518-91E2-47E6-AFEB-D0CCC7BF1370}"/>
                                            </p:graphicEl>
                                          </p:spTgt>
                                        </p:tgtEl>
                                        <p:attrNameLst>
                                          <p:attrName>style.visibility</p:attrName>
                                        </p:attrNameLst>
                                      </p:cBhvr>
                                      <p:to>
                                        <p:strVal val="visible"/>
                                      </p:to>
                                    </p:set>
                                    <p:anim calcmode="lin" valueType="num">
                                      <p:cBhvr additive="base">
                                        <p:cTn id="22" dur="500" fill="hold"/>
                                        <p:tgtEl>
                                          <p:spTgt spid="5">
                                            <p:graphicEl>
                                              <a:dgm id="{3DA43518-91E2-47E6-AFEB-D0CCC7BF1370}"/>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DA43518-91E2-47E6-AFEB-D0CCC7BF1370}"/>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graphicEl>
                                              <a:dgm id="{6398C25A-590A-4962-A6FC-BD2E8AA78856}"/>
                                            </p:graphicEl>
                                          </p:spTgt>
                                        </p:tgtEl>
                                        <p:attrNameLst>
                                          <p:attrName>style.visibility</p:attrName>
                                        </p:attrNameLst>
                                      </p:cBhvr>
                                      <p:to>
                                        <p:strVal val="visible"/>
                                      </p:to>
                                    </p:set>
                                    <p:anim calcmode="lin" valueType="num">
                                      <p:cBhvr additive="base">
                                        <p:cTn id="28" dur="500" fill="hold"/>
                                        <p:tgtEl>
                                          <p:spTgt spid="5">
                                            <p:graphicEl>
                                              <a:dgm id="{6398C25A-590A-4962-A6FC-BD2E8AA78856}"/>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graphicEl>
                                              <a:dgm id="{6398C25A-590A-4962-A6FC-BD2E8AA78856}"/>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graphicEl>
                                              <a:dgm id="{1D82805B-BC0C-462D-B598-FBA179CE2E4F}"/>
                                            </p:graphicEl>
                                          </p:spTgt>
                                        </p:tgtEl>
                                        <p:attrNameLst>
                                          <p:attrName>style.visibility</p:attrName>
                                        </p:attrNameLst>
                                      </p:cBhvr>
                                      <p:to>
                                        <p:strVal val="visible"/>
                                      </p:to>
                                    </p:set>
                                    <p:anim calcmode="lin" valueType="num">
                                      <p:cBhvr additive="base">
                                        <p:cTn id="32" dur="500" fill="hold"/>
                                        <p:tgtEl>
                                          <p:spTgt spid="5">
                                            <p:graphicEl>
                                              <a:dgm id="{1D82805B-BC0C-462D-B598-FBA179CE2E4F}"/>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1D82805B-BC0C-462D-B598-FBA179CE2E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33A85A0-D261-4440-8540-39340E3134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8965" y="0"/>
            <a:ext cx="10294069" cy="6858000"/>
          </a:xfrm>
          <a:prstGeom prst="rect">
            <a:avLst/>
          </a:prstGeom>
        </p:spPr>
      </p:pic>
      <p:sp>
        <p:nvSpPr>
          <p:cNvPr id="3" name="Dikdörtgen 2">
            <a:extLst>
              <a:ext uri="{FF2B5EF4-FFF2-40B4-BE49-F238E27FC236}">
                <a16:creationId xmlns:a16="http://schemas.microsoft.com/office/drawing/2014/main" id="{69F3A487-0BD4-46F4-A66F-FE4D46742983}"/>
              </a:ext>
            </a:extLst>
          </p:cNvPr>
          <p:cNvSpPr/>
          <p:nvPr/>
        </p:nvSpPr>
        <p:spPr>
          <a:xfrm>
            <a:off x="1504990" y="3214189"/>
            <a:ext cx="9430787" cy="1015663"/>
          </a:xfrm>
          <a:prstGeom prst="rect">
            <a:avLst/>
          </a:prstGeom>
        </p:spPr>
        <p:txBody>
          <a:bodyPr wrap="none">
            <a:spAutoFit/>
          </a:bodyPr>
          <a:lstStyle/>
          <a:p>
            <a:r>
              <a:rPr lang="ar-AE" sz="6000" dirty="0">
                <a:effectLst>
                  <a:outerShdw blurRad="38100" dist="38100" dir="2700000" algn="tl">
                    <a:srgbClr val="000000">
                      <a:alpha val="43137"/>
                    </a:srgbClr>
                  </a:outerShdw>
                </a:effectLst>
                <a:latin typeface="Shaikh Hamdullah Mushaf" panose="03020500000000020004" pitchFamily="66" charset="-78"/>
                <a:ea typeface="Shaikh Hamdullah Mushaf" panose="03020500000000020004" pitchFamily="66" charset="-78"/>
                <a:cs typeface="Shaikh Hamdullah Mushaf" panose="03020500000000020004" pitchFamily="66" charset="-78"/>
              </a:rPr>
              <a:t>لَقَدْ خَلَقْنَا الْاِنْسَانَ ف۪ٓي اَحْسَنِ تَقْو۪يمٍۘ ﴿٤﴾</a:t>
            </a:r>
            <a:endParaRPr lang="tr-TR" sz="6000" dirty="0">
              <a:effectLst>
                <a:outerShdw blurRad="38100" dist="38100" dir="2700000" algn="tl">
                  <a:srgbClr val="000000">
                    <a:alpha val="43137"/>
                  </a:srgbClr>
                </a:outerShdw>
              </a:effectLst>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5784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6221EFE-9BBA-40CD-9591-344FCFCCDB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1315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EB3D9D3-A9E1-4C63-858E-920F29F1E1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1574" y="955430"/>
            <a:ext cx="4947138" cy="4947138"/>
          </a:xfrm>
          <a:prstGeom prst="rect">
            <a:avLst/>
          </a:prstGeom>
        </p:spPr>
      </p:pic>
      <p:sp>
        <p:nvSpPr>
          <p:cNvPr id="3" name="Yuvarlatılmış Dikdörtgen 2">
            <a:extLst>
              <a:ext uri="{FF2B5EF4-FFF2-40B4-BE49-F238E27FC236}">
                <a16:creationId xmlns:a16="http://schemas.microsoft.com/office/drawing/2014/main" id="{3CED1E30-A0F5-4E56-A7F8-92CBB4ABA8DA}"/>
              </a:ext>
            </a:extLst>
          </p:cNvPr>
          <p:cNvSpPr/>
          <p:nvPr/>
        </p:nvSpPr>
        <p:spPr>
          <a:xfrm>
            <a:off x="753626" y="1750926"/>
            <a:ext cx="4695928"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İslam’a göre insanlar bir tarağın dişlileri gibidir. Hiçbirinin diğerine üstünlüğü yoktur.  </a:t>
            </a:r>
          </a:p>
        </p:txBody>
      </p:sp>
    </p:spTree>
    <p:extLst>
      <p:ext uri="{BB962C8B-B14F-4D97-AF65-F5344CB8AC3E}">
        <p14:creationId xmlns:p14="http://schemas.microsoft.com/office/powerpoint/2010/main" val="30050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C5A60A6-D2E4-44A3-AADA-639B36ADFA03}"/>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40365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8904</TotalTime>
  <Words>300</Words>
  <Application>Microsoft Office PowerPoint</Application>
  <PresentationFormat>Geniş ekran</PresentationFormat>
  <Paragraphs>27</Paragraphs>
  <Slides>21</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Gill Sans MT</vt:lpstr>
      <vt:lpstr>Shaikh Hamdullah Mushaf</vt:lpstr>
      <vt:lpstr>Wingdings 2</vt:lpstr>
      <vt:lpstr>Kar Payı</vt:lpstr>
      <vt:lpstr>PEYGAMBERİMİZ VE İNSANA SAYGI</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DELL</cp:lastModifiedBy>
  <cp:revision>588</cp:revision>
  <dcterms:created xsi:type="dcterms:W3CDTF">2019-07-15T06:01:13Z</dcterms:created>
  <dcterms:modified xsi:type="dcterms:W3CDTF">2020-04-19T08:50:58Z</dcterms:modified>
</cp:coreProperties>
</file>