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8" r:id="rId2"/>
    <p:sldId id="315" r:id="rId3"/>
    <p:sldId id="671" r:id="rId4"/>
    <p:sldId id="762" r:id="rId5"/>
    <p:sldId id="760" r:id="rId6"/>
    <p:sldId id="763" r:id="rId7"/>
    <p:sldId id="764" r:id="rId8"/>
    <p:sldId id="765" r:id="rId9"/>
    <p:sldId id="766" r:id="rId10"/>
    <p:sldId id="767" r:id="rId11"/>
    <p:sldId id="768" r:id="rId12"/>
    <p:sldId id="770" r:id="rId13"/>
    <p:sldId id="771" r:id="rId14"/>
    <p:sldId id="769" r:id="rId15"/>
    <p:sldId id="772" r:id="rId16"/>
    <p:sldId id="773" r:id="rId17"/>
    <p:sldId id="774" r:id="rId18"/>
    <p:sldId id="776" r:id="rId19"/>
    <p:sldId id="777" r:id="rId20"/>
    <p:sldId id="26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C90C9270-71A4-4512-8E29-F098C2DCE68F}">
      <dgm:prSet phldrT="[Metin]"/>
      <dgm:spPr/>
      <dgm:t>
        <a:bodyPr/>
        <a:lstStyle/>
        <a:p>
          <a:r>
            <a:rPr lang="tr-TR" dirty="0"/>
            <a:t>İfrat ve tefrit arasında orta yolu takip etmek</a:t>
          </a:r>
        </a:p>
      </dgm:t>
    </dgm:pt>
    <dgm:pt modelId="{0E3BCF60-9A41-4DE6-8B15-78C184DC7F3A}" type="parTrans" cxnId="{BF428BAF-62B8-46F3-BC36-1B692462B7A0}">
      <dgm:prSet/>
      <dgm:spPr/>
      <dgm:t>
        <a:bodyPr/>
        <a:lstStyle/>
        <a:p>
          <a:endParaRPr lang="tr-TR"/>
        </a:p>
      </dgm:t>
    </dgm:pt>
    <dgm:pt modelId="{7D0B774A-B01C-4449-B611-30DEFE4006B8}" type="sibTrans" cxnId="{BF428BAF-62B8-46F3-BC36-1B692462B7A0}">
      <dgm:prSet/>
      <dgm:spPr/>
      <dgm:t>
        <a:bodyPr/>
        <a:lstStyle/>
        <a:p>
          <a:endParaRPr lang="tr-TR"/>
        </a:p>
      </dgm:t>
    </dgm:pt>
    <dgm:pt modelId="{582B2F0C-F559-431F-BE43-803B4010E08D}">
      <dgm:prSet phldrT="[Metin]"/>
      <dgm:spPr/>
      <dgm:t>
        <a:bodyPr/>
        <a:lstStyle/>
        <a:p>
          <a:r>
            <a:rPr lang="tr-TR" dirty="0"/>
            <a:t>Haklıya hakkını haksıza cezasını vermek</a:t>
          </a:r>
        </a:p>
      </dgm:t>
    </dgm:pt>
    <dgm:pt modelId="{F36D449A-8E55-46FA-A656-EE442E53B0EF}" type="parTrans" cxnId="{488F816D-CBAC-4D7E-A362-65AE79182267}">
      <dgm:prSet/>
      <dgm:spPr/>
      <dgm:t>
        <a:bodyPr/>
        <a:lstStyle/>
        <a:p>
          <a:endParaRPr lang="tr-TR"/>
        </a:p>
      </dgm:t>
    </dgm:pt>
    <dgm:pt modelId="{D2E11C17-2140-4820-B281-948BD8E379BC}" type="sibTrans" cxnId="{488F816D-CBAC-4D7E-A362-65AE79182267}">
      <dgm:prSet/>
      <dgm:spPr/>
      <dgm:t>
        <a:bodyPr/>
        <a:lstStyle/>
        <a:p>
          <a:endParaRPr lang="tr-TR"/>
        </a:p>
      </dgm:t>
    </dgm:pt>
    <dgm:pt modelId="{7E5D6A11-A6A8-4462-85CF-D6202BB29A10}">
      <dgm:prSet phldrT="[Metin]"/>
      <dgm:spPr/>
      <dgm:t>
        <a:bodyPr/>
        <a:lstStyle/>
        <a:p>
          <a:r>
            <a:rPr lang="tr-TR" dirty="0"/>
            <a:t>Adalet</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304F49F8-11C7-4A32-94B5-DF97929E6CA1}">
      <dgm:prSet/>
      <dgm:spPr/>
      <dgm:t>
        <a:bodyPr/>
        <a:lstStyle/>
        <a:p>
          <a:r>
            <a:rPr lang="tr-TR" dirty="0"/>
            <a:t>Söz ve davranışlarda dengeli olmak</a:t>
          </a:r>
        </a:p>
      </dgm:t>
    </dgm:pt>
    <dgm:pt modelId="{3AD8AE83-4108-4DFC-8C0C-CEC0E75A6B75}" type="parTrans" cxnId="{8B9F4E0C-7609-42F8-BD0B-9A06DAF4AEB8}">
      <dgm:prSet/>
      <dgm:spPr/>
      <dgm:t>
        <a:bodyPr/>
        <a:lstStyle/>
        <a:p>
          <a:endParaRPr lang="tr-TR"/>
        </a:p>
      </dgm:t>
    </dgm:pt>
    <dgm:pt modelId="{60F20F93-02DA-49FE-BBBE-F7962B87A9F2}" type="sibTrans" cxnId="{8B9F4E0C-7609-42F8-BD0B-9A06DAF4AEB8}">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dgm:spPr/>
    </dgm:pt>
    <dgm:pt modelId="{D37F2E66-4937-43C7-9E1D-18F7A63191FD}" type="pres">
      <dgm:prSet presAssocID="{7E5D6A11-A6A8-4462-85CF-D6202BB29A10}" presName="rootConnector" presStyleLbl="node1" presStyleIdx="0" presStyleCnt="1"/>
      <dgm:spPr/>
    </dgm:pt>
    <dgm:pt modelId="{ABECEAB3-F620-4613-8148-2CA87382555C}" type="pres">
      <dgm:prSet presAssocID="{7E5D6A11-A6A8-4462-85CF-D6202BB29A10}" presName="childShape" presStyleCnt="0"/>
      <dgm:spPr/>
    </dgm:pt>
    <dgm:pt modelId="{F39E3C6E-2695-47A2-9BD4-85C929E9EB8C}" type="pres">
      <dgm:prSet presAssocID="{0E3BCF60-9A41-4DE6-8B15-78C184DC7F3A}" presName="Name13" presStyleLbl="parChTrans1D2" presStyleIdx="0" presStyleCnt="3"/>
      <dgm:spPr/>
    </dgm:pt>
    <dgm:pt modelId="{3DA43518-91E2-47E6-AFEB-D0CCC7BF1370}" type="pres">
      <dgm:prSet presAssocID="{C90C9270-71A4-4512-8E29-F098C2DCE68F}" presName="childText" presStyleLbl="bgAcc1" presStyleIdx="0" presStyleCnt="3" custScaleX="211027">
        <dgm:presLayoutVars>
          <dgm:bulletEnabled val="1"/>
        </dgm:presLayoutVars>
      </dgm:prSet>
      <dgm:spPr/>
    </dgm:pt>
    <dgm:pt modelId="{4ECD0422-FA68-4254-8F6E-CEDE2F1E31E8}" type="pres">
      <dgm:prSet presAssocID="{3AD8AE83-4108-4DFC-8C0C-CEC0E75A6B75}" presName="Name13" presStyleLbl="parChTrans1D2" presStyleIdx="1" presStyleCnt="3"/>
      <dgm:spPr/>
    </dgm:pt>
    <dgm:pt modelId="{56320D69-B8D5-4DBA-8BAC-ED8DD761A706}" type="pres">
      <dgm:prSet presAssocID="{304F49F8-11C7-4A32-94B5-DF97929E6CA1}" presName="childText" presStyleLbl="bgAcc1" presStyleIdx="1" presStyleCnt="3" custScaleX="211027">
        <dgm:presLayoutVars>
          <dgm:bulletEnabled val="1"/>
        </dgm:presLayoutVars>
      </dgm:prSet>
      <dgm:spPr/>
    </dgm:pt>
    <dgm:pt modelId="{6398C25A-590A-4962-A6FC-BD2E8AA78856}" type="pres">
      <dgm:prSet presAssocID="{F36D449A-8E55-46FA-A656-EE442E53B0EF}" presName="Name13" presStyleLbl="parChTrans1D2" presStyleIdx="2" presStyleCnt="3"/>
      <dgm:spPr/>
    </dgm:pt>
    <dgm:pt modelId="{1D82805B-BC0C-462D-B598-FBA179CE2E4F}" type="pres">
      <dgm:prSet presAssocID="{582B2F0C-F559-431F-BE43-803B4010E08D}" presName="childText" presStyleLbl="bgAcc1" presStyleIdx="2" presStyleCnt="3" custScaleX="211027">
        <dgm:presLayoutVars>
          <dgm:bulletEnabled val="1"/>
        </dgm:presLayoutVars>
      </dgm:prSet>
      <dgm:spPr/>
    </dgm:pt>
  </dgm:ptLst>
  <dgm:cxnLst>
    <dgm:cxn modelId="{8B9F4E0C-7609-42F8-BD0B-9A06DAF4AEB8}" srcId="{7E5D6A11-A6A8-4462-85CF-D6202BB29A10}" destId="{304F49F8-11C7-4A32-94B5-DF97929E6CA1}" srcOrd="1" destOrd="0" parTransId="{3AD8AE83-4108-4DFC-8C0C-CEC0E75A6B75}" sibTransId="{60F20F93-02DA-49FE-BBBE-F7962B87A9F2}"/>
    <dgm:cxn modelId="{08700A2D-20C0-4A29-8EB7-617BD215622F}" type="presOf" srcId="{7E5D6A11-A6A8-4462-85CF-D6202BB29A10}" destId="{D37F2E66-4937-43C7-9E1D-18F7A63191FD}" srcOrd="1" destOrd="0" presId="urn:microsoft.com/office/officeart/2005/8/layout/hierarchy3"/>
    <dgm:cxn modelId="{BDF0E84C-2BC0-4F3F-B557-2A5C9CC9E4A3}" type="presOf" srcId="{0E3BCF60-9A41-4DE6-8B15-78C184DC7F3A}" destId="{F39E3C6E-2695-47A2-9BD4-85C929E9EB8C}" srcOrd="0" destOrd="0" presId="urn:microsoft.com/office/officeart/2005/8/layout/hierarchy3"/>
    <dgm:cxn modelId="{488F816D-CBAC-4D7E-A362-65AE79182267}" srcId="{7E5D6A11-A6A8-4462-85CF-D6202BB29A10}" destId="{582B2F0C-F559-431F-BE43-803B4010E08D}" srcOrd="2" destOrd="0" parTransId="{F36D449A-8E55-46FA-A656-EE442E53B0EF}" sibTransId="{D2E11C17-2140-4820-B281-948BD8E379BC}"/>
    <dgm:cxn modelId="{6D834E77-0368-4A3F-9543-6DB74FAD1308}" type="presOf" srcId="{3AD8AE83-4108-4DFC-8C0C-CEC0E75A6B75}" destId="{4ECD0422-FA68-4254-8F6E-CEDE2F1E31E8}" srcOrd="0" destOrd="0" presId="urn:microsoft.com/office/officeart/2005/8/layout/hierarchy3"/>
    <dgm:cxn modelId="{43FFA68B-1F20-4581-8D26-418DACDBB5AD}" type="presOf" srcId="{F36D449A-8E55-46FA-A656-EE442E53B0EF}" destId="{6398C25A-590A-4962-A6FC-BD2E8AA78856}" srcOrd="0" destOrd="0" presId="urn:microsoft.com/office/officeart/2005/8/layout/hierarchy3"/>
    <dgm:cxn modelId="{FC4AAA94-ED70-4C87-8903-737CF07F862E}" type="presOf" srcId="{C90C9270-71A4-4512-8E29-F098C2DCE68F}" destId="{3DA43518-91E2-47E6-AFEB-D0CCC7BF1370}" srcOrd="0" destOrd="0" presId="urn:microsoft.com/office/officeart/2005/8/layout/hierarchy3"/>
    <dgm:cxn modelId="{BF428BAF-62B8-46F3-BC36-1B692462B7A0}" srcId="{7E5D6A11-A6A8-4462-85CF-D6202BB29A10}" destId="{C90C9270-71A4-4512-8E29-F098C2DCE68F}" srcOrd="0" destOrd="0" parTransId="{0E3BCF60-9A41-4DE6-8B15-78C184DC7F3A}" sibTransId="{7D0B774A-B01C-4449-B611-30DEFE4006B8}"/>
    <dgm:cxn modelId="{5104EBB6-E6CE-4A3D-9D5A-EC1E6335E608}" type="presOf" srcId="{582B2F0C-F559-431F-BE43-803B4010E08D}" destId="{1D82805B-BC0C-462D-B598-FBA179CE2E4F}" srcOrd="0" destOrd="0" presId="urn:microsoft.com/office/officeart/2005/8/layout/hierarchy3"/>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E5E4EBDA-1511-403E-985D-40879FBF9981}" type="presOf" srcId="{230A9E22-EBCE-4159-AE6A-307B687E7E16}" destId="{02EB54F6-052F-40B6-9F74-42A0235D2DAC}" srcOrd="0" destOrd="0" presId="urn:microsoft.com/office/officeart/2005/8/layout/hierarchy3"/>
    <dgm:cxn modelId="{8C93F4E2-90DB-40A8-8417-297249296967}" type="presOf" srcId="{304F49F8-11C7-4A32-94B5-DF97929E6CA1}" destId="{56320D69-B8D5-4DBA-8BAC-ED8DD761A706}" srcOrd="0" destOrd="0" presId="urn:microsoft.com/office/officeart/2005/8/layout/hierarchy3"/>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DAFE134D-DF65-40B6-A650-886747D2C323}" type="presParOf" srcId="{ABECEAB3-F620-4613-8148-2CA87382555C}" destId="{F39E3C6E-2695-47A2-9BD4-85C929E9EB8C}" srcOrd="0" destOrd="0" presId="urn:microsoft.com/office/officeart/2005/8/layout/hierarchy3"/>
    <dgm:cxn modelId="{CAD942CC-81EA-41AC-918A-94283EF73AA1}" type="presParOf" srcId="{ABECEAB3-F620-4613-8148-2CA87382555C}" destId="{3DA43518-91E2-47E6-AFEB-D0CCC7BF1370}" srcOrd="1" destOrd="0" presId="urn:microsoft.com/office/officeart/2005/8/layout/hierarchy3"/>
    <dgm:cxn modelId="{C7A1366F-9A62-48E8-BA94-147A6F4BF936}" type="presParOf" srcId="{ABECEAB3-F620-4613-8148-2CA87382555C}" destId="{4ECD0422-FA68-4254-8F6E-CEDE2F1E31E8}" srcOrd="2" destOrd="0" presId="urn:microsoft.com/office/officeart/2005/8/layout/hierarchy3"/>
    <dgm:cxn modelId="{C8AB82F0-B5AF-4E51-B51C-3864CCDBC714}" type="presParOf" srcId="{ABECEAB3-F620-4613-8148-2CA87382555C}" destId="{56320D69-B8D5-4DBA-8BAC-ED8DD761A706}" srcOrd="3" destOrd="0" presId="urn:microsoft.com/office/officeart/2005/8/layout/hierarchy3"/>
    <dgm:cxn modelId="{4C590B32-4397-41C4-95F7-40E23FCF2D68}" type="presParOf" srcId="{ABECEAB3-F620-4613-8148-2CA87382555C}" destId="{6398C25A-590A-4962-A6FC-BD2E8AA78856}" srcOrd="4" destOrd="0" presId="urn:microsoft.com/office/officeart/2005/8/layout/hierarchy3"/>
    <dgm:cxn modelId="{A11E40DD-1509-47D6-A5F4-7398ED033A12}" type="presParOf" srcId="{ABECEAB3-F620-4613-8148-2CA87382555C}" destId="{1D82805B-BC0C-462D-B598-FBA179CE2E4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1230350" y="2956"/>
          <a:ext cx="2400652" cy="120032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tr-TR" sz="6200" kern="1200" dirty="0"/>
            <a:t>Adalet</a:t>
          </a:r>
        </a:p>
      </dsp:txBody>
      <dsp:txXfrm>
        <a:off x="1265506" y="38112"/>
        <a:ext cx="2330340" cy="1130014"/>
      </dsp:txXfrm>
    </dsp:sp>
    <dsp:sp modelId="{F39E3C6E-2695-47A2-9BD4-85C929E9EB8C}">
      <dsp:nvSpPr>
        <dsp:cNvPr id="0" name=""/>
        <dsp:cNvSpPr/>
      </dsp:nvSpPr>
      <dsp:spPr>
        <a:xfrm>
          <a:off x="1470415" y="1203283"/>
          <a:ext cx="240065" cy="900244"/>
        </a:xfrm>
        <a:custGeom>
          <a:avLst/>
          <a:gdLst/>
          <a:ahLst/>
          <a:cxnLst/>
          <a:rect l="0" t="0" r="0" b="0"/>
          <a:pathLst>
            <a:path>
              <a:moveTo>
                <a:pt x="0" y="0"/>
              </a:moveTo>
              <a:lnTo>
                <a:pt x="0" y="900244"/>
              </a:lnTo>
              <a:lnTo>
                <a:pt x="240065" y="90024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43518-91E2-47E6-AFEB-D0CCC7BF1370}">
      <dsp:nvSpPr>
        <dsp:cNvPr id="0" name=""/>
        <dsp:cNvSpPr/>
      </dsp:nvSpPr>
      <dsp:spPr>
        <a:xfrm>
          <a:off x="1710480" y="1503364"/>
          <a:ext cx="4052820" cy="120032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tr-TR" sz="3300" kern="1200" dirty="0"/>
            <a:t>İfrat ve tefrit arasında orta yolu takip etmek</a:t>
          </a:r>
        </a:p>
      </dsp:txBody>
      <dsp:txXfrm>
        <a:off x="1745636" y="1538520"/>
        <a:ext cx="3982508" cy="1130014"/>
      </dsp:txXfrm>
    </dsp:sp>
    <dsp:sp modelId="{4ECD0422-FA68-4254-8F6E-CEDE2F1E31E8}">
      <dsp:nvSpPr>
        <dsp:cNvPr id="0" name=""/>
        <dsp:cNvSpPr/>
      </dsp:nvSpPr>
      <dsp:spPr>
        <a:xfrm>
          <a:off x="1470415" y="1203283"/>
          <a:ext cx="240065" cy="2400652"/>
        </a:xfrm>
        <a:custGeom>
          <a:avLst/>
          <a:gdLst/>
          <a:ahLst/>
          <a:cxnLst/>
          <a:rect l="0" t="0" r="0" b="0"/>
          <a:pathLst>
            <a:path>
              <a:moveTo>
                <a:pt x="0" y="0"/>
              </a:moveTo>
              <a:lnTo>
                <a:pt x="0" y="2400652"/>
              </a:lnTo>
              <a:lnTo>
                <a:pt x="240065" y="240065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20D69-B8D5-4DBA-8BAC-ED8DD761A706}">
      <dsp:nvSpPr>
        <dsp:cNvPr id="0" name=""/>
        <dsp:cNvSpPr/>
      </dsp:nvSpPr>
      <dsp:spPr>
        <a:xfrm>
          <a:off x="1710480" y="3003772"/>
          <a:ext cx="4052820" cy="120032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tr-TR" sz="3300" kern="1200" dirty="0"/>
            <a:t>Söz ve davranışlarda dengeli olmak</a:t>
          </a:r>
        </a:p>
      </dsp:txBody>
      <dsp:txXfrm>
        <a:off x="1745636" y="3038928"/>
        <a:ext cx="3982508" cy="1130014"/>
      </dsp:txXfrm>
    </dsp:sp>
    <dsp:sp modelId="{6398C25A-590A-4962-A6FC-BD2E8AA78856}">
      <dsp:nvSpPr>
        <dsp:cNvPr id="0" name=""/>
        <dsp:cNvSpPr/>
      </dsp:nvSpPr>
      <dsp:spPr>
        <a:xfrm>
          <a:off x="1470415" y="1203283"/>
          <a:ext cx="240065" cy="3901060"/>
        </a:xfrm>
        <a:custGeom>
          <a:avLst/>
          <a:gdLst/>
          <a:ahLst/>
          <a:cxnLst/>
          <a:rect l="0" t="0" r="0" b="0"/>
          <a:pathLst>
            <a:path>
              <a:moveTo>
                <a:pt x="0" y="0"/>
              </a:moveTo>
              <a:lnTo>
                <a:pt x="0" y="3901060"/>
              </a:lnTo>
              <a:lnTo>
                <a:pt x="240065" y="39010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2805B-BC0C-462D-B598-FBA179CE2E4F}">
      <dsp:nvSpPr>
        <dsp:cNvPr id="0" name=""/>
        <dsp:cNvSpPr/>
      </dsp:nvSpPr>
      <dsp:spPr>
        <a:xfrm>
          <a:off x="1710480" y="4504180"/>
          <a:ext cx="4052820" cy="120032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tr-TR" sz="3300" kern="1200" dirty="0"/>
            <a:t>Haklıya hakkını haksıza cezasını vermek</a:t>
          </a:r>
        </a:p>
      </dsp:txBody>
      <dsp:txXfrm>
        <a:off x="1745636" y="4539336"/>
        <a:ext cx="3982508" cy="1130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21.03.2020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Peygamberimiz döneminde, </a:t>
            </a:r>
            <a:r>
              <a:rPr lang="tr-TR" sz="1200" b="0" i="0" kern="1200" dirty="0" err="1">
                <a:solidFill>
                  <a:schemeClr val="tx1"/>
                </a:solidFill>
                <a:effectLst/>
                <a:latin typeface="+mn-lt"/>
                <a:ea typeface="+mn-ea"/>
                <a:cs typeface="+mn-cs"/>
              </a:rPr>
              <a:t>Mahzumoğulları</a:t>
            </a:r>
            <a:r>
              <a:rPr lang="tr-TR" sz="1200" b="0" i="0" kern="1200" dirty="0">
                <a:solidFill>
                  <a:schemeClr val="tx1"/>
                </a:solidFill>
                <a:effectLst/>
                <a:latin typeface="+mn-lt"/>
                <a:ea typeface="+mn-ea"/>
                <a:cs typeface="+mn-cs"/>
              </a:rPr>
              <a:t> kabilesine mensup soylu bir kadın hırsızlık yapmış ve suçu sabit olmuş, elinin kesilmesine karar verilmişti. Kadının kabilesinden olan bazı kişiler, kadının elinin kesilmemesi için Peygamberimize müracaat etmeye karar verirler. Ancak doğrudan ona bir şey söylemeye cesaret edemedikleri için, Peygamberimizin çok sevdiği, oğlu gibi gördüğü </a:t>
            </a:r>
            <a:r>
              <a:rPr lang="tr-TR" sz="1200" b="0" i="0" kern="1200" dirty="0" err="1">
                <a:solidFill>
                  <a:schemeClr val="tx1"/>
                </a:solidFill>
                <a:effectLst/>
                <a:latin typeface="+mn-lt"/>
                <a:ea typeface="+mn-ea"/>
                <a:cs typeface="+mn-cs"/>
              </a:rPr>
              <a:t>Zeyd</a:t>
            </a:r>
            <a:r>
              <a:rPr lang="tr-TR" sz="1200" b="0" i="0" kern="1200" dirty="0">
                <a:solidFill>
                  <a:schemeClr val="tx1"/>
                </a:solidFill>
                <a:effectLst/>
                <a:latin typeface="+mn-lt"/>
                <a:ea typeface="+mn-ea"/>
                <a:cs typeface="+mn-cs"/>
              </a:rPr>
              <a:t> b. Sabit’in oğlu </a:t>
            </a:r>
            <a:r>
              <a:rPr lang="tr-TR" sz="1200" b="0" i="0" kern="1200" dirty="0" err="1">
                <a:solidFill>
                  <a:schemeClr val="tx1"/>
                </a:solidFill>
                <a:effectLst/>
                <a:latin typeface="+mn-lt"/>
                <a:ea typeface="+mn-ea"/>
                <a:cs typeface="+mn-cs"/>
              </a:rPr>
              <a:t>Üsame’yi</a:t>
            </a:r>
            <a:r>
              <a:rPr lang="tr-TR" sz="1200" b="0" i="0" kern="1200" dirty="0">
                <a:solidFill>
                  <a:schemeClr val="tx1"/>
                </a:solidFill>
                <a:effectLst/>
                <a:latin typeface="+mn-lt"/>
                <a:ea typeface="+mn-ea"/>
                <a:cs typeface="+mn-cs"/>
              </a:rPr>
              <a:t> araya koyarlar. Sevgilinin sevgilisi </a:t>
            </a:r>
            <a:r>
              <a:rPr lang="tr-TR" sz="1200" b="0" i="0" kern="1200" dirty="0" err="1">
                <a:solidFill>
                  <a:schemeClr val="tx1"/>
                </a:solidFill>
                <a:effectLst/>
                <a:latin typeface="+mn-lt"/>
                <a:ea typeface="+mn-ea"/>
                <a:cs typeface="+mn-cs"/>
              </a:rPr>
              <a:t>ünvanına</a:t>
            </a:r>
            <a:r>
              <a:rPr lang="tr-TR" sz="1200" b="0" i="0" kern="1200" dirty="0">
                <a:solidFill>
                  <a:schemeClr val="tx1"/>
                </a:solidFill>
                <a:effectLst/>
                <a:latin typeface="+mn-lt"/>
                <a:ea typeface="+mn-ea"/>
                <a:cs typeface="+mn-cs"/>
              </a:rPr>
              <a:t> sahip olan Hz. </a:t>
            </a:r>
            <a:r>
              <a:rPr lang="tr-TR" sz="1200" b="0" i="0" kern="1200" dirty="0" err="1">
                <a:solidFill>
                  <a:schemeClr val="tx1"/>
                </a:solidFill>
                <a:effectLst/>
                <a:latin typeface="+mn-lt"/>
                <a:ea typeface="+mn-ea"/>
                <a:cs typeface="+mn-cs"/>
              </a:rPr>
              <a:t>Üsame</a:t>
            </a:r>
            <a:r>
              <a:rPr lang="tr-TR" sz="1200" b="0" i="0" kern="1200" dirty="0">
                <a:solidFill>
                  <a:schemeClr val="tx1"/>
                </a:solidFill>
                <a:effectLst/>
                <a:latin typeface="+mn-lt"/>
                <a:ea typeface="+mn-ea"/>
                <a:cs typeface="+mn-cs"/>
              </a:rPr>
              <a:t>, durumu peygamberimize arz eder. Olay karşısında Peygamberimizin tavrı çok sert ve nettir:</a:t>
            </a:r>
          </a:p>
          <a:p>
            <a:r>
              <a:rPr lang="tr-TR" sz="1200" b="0" i="1" kern="1200" dirty="0">
                <a:solidFill>
                  <a:schemeClr val="tx1"/>
                </a:solidFill>
                <a:effectLst/>
                <a:latin typeface="+mn-lt"/>
                <a:ea typeface="+mn-ea"/>
                <a:cs typeface="+mn-cs"/>
              </a:rPr>
              <a:t>Sen kötülükleri önlemek üzere Allah'ın koymuş olduğu cezalardan bir cezanın affı hakkında mı benimle konuşuyorsun?!</a:t>
            </a:r>
            <a:endParaRPr lang="tr-TR" sz="1200" b="0" i="0" kern="1200" dirty="0">
              <a:solidFill>
                <a:schemeClr val="tx1"/>
              </a:solidFill>
              <a:effectLst/>
              <a:latin typeface="+mn-lt"/>
              <a:ea typeface="+mn-ea"/>
              <a:cs typeface="+mn-cs"/>
            </a:endParaRPr>
          </a:p>
          <a:p>
            <a:r>
              <a:rPr lang="tr-TR" sz="1200" b="0" i="1" kern="1200" dirty="0">
                <a:solidFill>
                  <a:schemeClr val="tx1"/>
                </a:solidFill>
                <a:effectLst/>
                <a:latin typeface="+mn-lt"/>
                <a:ea typeface="+mn-ea"/>
                <a:cs typeface="+mn-cs"/>
              </a:rPr>
              <a:t>Sizden önceki insanları helak eden, ancak, onların içlerinden şerefli ve soylu birisi hırsızlık ettiği zaman onu cezasız bırakmaları, içlerinden fakir ve zayıf biri hırsızlık edince de onun hakkında ceza uygulamaları idi.</a:t>
            </a:r>
            <a:endParaRPr lang="tr-TR" sz="1200" b="0" i="0" kern="1200" dirty="0">
              <a:solidFill>
                <a:schemeClr val="tx1"/>
              </a:solidFill>
              <a:effectLst/>
              <a:latin typeface="+mn-lt"/>
              <a:ea typeface="+mn-ea"/>
              <a:cs typeface="+mn-cs"/>
            </a:endParaRPr>
          </a:p>
          <a:p>
            <a:r>
              <a:rPr lang="tr-TR" sz="1200" b="1" i="1" kern="1200" dirty="0" err="1">
                <a:solidFill>
                  <a:schemeClr val="tx1"/>
                </a:solidFill>
                <a:effectLst/>
                <a:latin typeface="+mn-lt"/>
                <a:ea typeface="+mn-ea"/>
                <a:cs typeface="+mn-cs"/>
              </a:rPr>
              <a:t>Vallahî</a:t>
            </a:r>
            <a:r>
              <a:rPr lang="tr-TR" sz="1200" b="1" i="1" kern="1200" dirty="0">
                <a:solidFill>
                  <a:schemeClr val="tx1"/>
                </a:solidFill>
                <a:effectLst/>
                <a:latin typeface="+mn-lt"/>
                <a:ea typeface="+mn-ea"/>
                <a:cs typeface="+mn-cs"/>
              </a:rPr>
              <a:t>, hırsızlığı sabit olan </a:t>
            </a:r>
            <a:r>
              <a:rPr lang="tr-TR" sz="1200" b="1" i="1" kern="1200" dirty="0" err="1">
                <a:solidFill>
                  <a:schemeClr val="tx1"/>
                </a:solidFill>
                <a:effectLst/>
                <a:latin typeface="+mn-lt"/>
                <a:ea typeface="+mn-ea"/>
                <a:cs typeface="+mn-cs"/>
              </a:rPr>
              <a:t>Mahzum</a:t>
            </a:r>
            <a:r>
              <a:rPr lang="tr-TR" sz="1200" b="1" i="1" kern="1200" dirty="0">
                <a:solidFill>
                  <a:schemeClr val="tx1"/>
                </a:solidFill>
                <a:effectLst/>
                <a:latin typeface="+mn-lt"/>
                <a:ea typeface="+mn-ea"/>
                <a:cs typeface="+mn-cs"/>
              </a:rPr>
              <a:t> kabilesinden Fatıma değil, kızım Fatıma bile olsa, ayrım yapmaz ve cezasını verirdim!</a:t>
            </a:r>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Sonra da emretti, o kadının eli kesildi. Bunun üzerine, kadın güzelce </a:t>
            </a:r>
            <a:r>
              <a:rPr lang="tr-TR" sz="1200" b="0" i="0" kern="1200" dirty="0" err="1">
                <a:solidFill>
                  <a:schemeClr val="tx1"/>
                </a:solidFill>
                <a:effectLst/>
                <a:latin typeface="+mn-lt"/>
                <a:ea typeface="+mn-ea"/>
                <a:cs typeface="+mn-cs"/>
              </a:rPr>
              <a:t>tevbe</a:t>
            </a:r>
            <a:r>
              <a:rPr lang="tr-TR" sz="1200" b="0" i="0" kern="1200" dirty="0">
                <a:solidFill>
                  <a:schemeClr val="tx1"/>
                </a:solidFill>
                <a:effectLst/>
                <a:latin typeface="+mn-lt"/>
                <a:ea typeface="+mn-ea"/>
                <a:cs typeface="+mn-cs"/>
              </a:rPr>
              <a:t> etti ve evlendi de. (M. Asım Köksal, İslam Tarihi, VI/477-478)</a:t>
            </a:r>
          </a:p>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15</a:t>
            </a:fld>
            <a:endParaRPr lang="tr-TR"/>
          </a:p>
        </p:txBody>
      </p:sp>
    </p:spTree>
    <p:extLst>
      <p:ext uri="{BB962C8B-B14F-4D97-AF65-F5344CB8AC3E}">
        <p14:creationId xmlns:p14="http://schemas.microsoft.com/office/powerpoint/2010/main" val="254539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21.03.2020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21.03.2020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21.03.2020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21.03.2020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21.03.2020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21.03.2020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21.03.2020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21.03.2020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21.03.2020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21.03.2020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21.03.2020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21.03.2020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u3Cr409bH4" TargetMode="External"/><Relationship Id="rId2" Type="http://schemas.openxmlformats.org/officeDocument/2006/relationships/slideLayout" Target="../slideLayouts/slideLayout7.xml"/><Relationship Id="rId1" Type="http://schemas.openxmlformats.org/officeDocument/2006/relationships/video" Target="https://www.youtube.com/embed/Ou3Cr409bH4?feature=oembed"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SwZIjJXoRTo?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PEYGAMBERİMİZ VE ADALET</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Çevrenizdeki insanlar sizi hangi özelliğinizle tanıyor?</a:t>
            </a:r>
          </a:p>
        </p:txBody>
      </p:sp>
    </p:spTree>
    <p:extLst>
      <p:ext uri="{BB962C8B-B14F-4D97-AF65-F5344CB8AC3E}">
        <p14:creationId xmlns:p14="http://schemas.microsoft.com/office/powerpoint/2010/main" val="31065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F11AAF4-A8C3-4BD3-949E-A339153AE6B0}"/>
              </a:ext>
            </a:extLst>
          </p:cNvPr>
          <p:cNvPicPr>
            <a:picLocks noChangeAspect="1"/>
          </p:cNvPicPr>
          <p:nvPr/>
        </p:nvPicPr>
        <p:blipFill>
          <a:blip r:embed="rId2"/>
          <a:stretch>
            <a:fillRect/>
          </a:stretch>
        </p:blipFill>
        <p:spPr>
          <a:xfrm>
            <a:off x="0" y="0"/>
            <a:ext cx="12197442" cy="6858000"/>
          </a:xfrm>
          <a:prstGeom prst="rect">
            <a:avLst/>
          </a:prstGeom>
        </p:spPr>
      </p:pic>
    </p:spTree>
    <p:extLst>
      <p:ext uri="{BB962C8B-B14F-4D97-AF65-F5344CB8AC3E}">
        <p14:creationId xmlns:p14="http://schemas.microsoft.com/office/powerpoint/2010/main" val="33025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1EEA106-CEE5-48C9-A5D0-A4B3AFEBD0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1692" y="1686527"/>
            <a:ext cx="9208616" cy="5171473"/>
          </a:xfrm>
          <a:prstGeom prst="rect">
            <a:avLst/>
          </a:prstGeom>
        </p:spPr>
      </p:pic>
      <p:sp>
        <p:nvSpPr>
          <p:cNvPr id="4" name="Sağ Ok 1">
            <a:extLst>
              <a:ext uri="{FF2B5EF4-FFF2-40B4-BE49-F238E27FC236}">
                <a16:creationId xmlns:a16="http://schemas.microsoft.com/office/drawing/2014/main" id="{B0F58573-DCF4-4A4D-BFC1-1D90E2E4E6B8}"/>
              </a:ext>
            </a:extLst>
          </p:cNvPr>
          <p:cNvSpPr/>
          <p:nvPr/>
        </p:nvSpPr>
        <p:spPr>
          <a:xfrm rot="5400000">
            <a:off x="5497240" y="-2981892"/>
            <a:ext cx="1197521" cy="743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4000" dirty="0"/>
              <a:t>Adil bir hakem…</a:t>
            </a:r>
          </a:p>
        </p:txBody>
      </p:sp>
    </p:spTree>
    <p:extLst>
      <p:ext uri="{BB962C8B-B14F-4D97-AF65-F5344CB8AC3E}">
        <p14:creationId xmlns:p14="http://schemas.microsoft.com/office/powerpoint/2010/main" val="5105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AEB43749-8040-4ED0-B1B4-5A800C41CDBD}"/>
              </a:ext>
            </a:extLst>
          </p:cNvPr>
          <p:cNvSpPr/>
          <p:nvPr/>
        </p:nvSpPr>
        <p:spPr>
          <a:xfrm>
            <a:off x="192594" y="361740"/>
            <a:ext cx="11806812"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Efendimiz (</a:t>
            </a:r>
            <a:r>
              <a:rPr lang="tr-TR" sz="3600" dirty="0" err="1"/>
              <a:t>s.a.v</a:t>
            </a:r>
            <a:r>
              <a:rPr lang="tr-TR" sz="3600" dirty="0"/>
              <a:t>.) vefatından önce helallik alıyor</a:t>
            </a:r>
            <a:endParaRPr lang="tr-TR" sz="8000" dirty="0"/>
          </a:p>
        </p:txBody>
      </p:sp>
      <p:sp>
        <p:nvSpPr>
          <p:cNvPr id="4" name="Kaydırma: Dikey 3">
            <a:extLst>
              <a:ext uri="{FF2B5EF4-FFF2-40B4-BE49-F238E27FC236}">
                <a16:creationId xmlns:a16="http://schemas.microsoft.com/office/drawing/2014/main" id="{BCD0E7FD-2062-496A-B01D-3A5444C0CBCB}"/>
              </a:ext>
            </a:extLst>
          </p:cNvPr>
          <p:cNvSpPr/>
          <p:nvPr/>
        </p:nvSpPr>
        <p:spPr>
          <a:xfrm>
            <a:off x="192594" y="1838847"/>
            <a:ext cx="11806812" cy="4863404"/>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000" dirty="0"/>
              <a:t>“Ey insanlar! Sizden ayrılma vaktim oldukça yaklaşmıştır! Sizden birine vurmuşsam, işte sırtım, gelsin vursun! Birinizin malını almışsam, gelsin, hak­kını alsın! Sakın hak sahibi, şayet kısas talebinde bulunursam, ‘</a:t>
            </a:r>
            <a:r>
              <a:rPr lang="tr-TR" sz="3000" dirty="0" err="1"/>
              <a:t>Re­sû­lul­lah</a:t>
            </a:r>
            <a:r>
              <a:rPr lang="tr-TR" sz="3000" dirty="0"/>
              <a:t> bana da­rılır’ diye dü­şünmesin! Bilmelisiniz ki benden hakkını isteyene darılmak, be­nim fıtratımda yok­tur.­ Benim yanımda en sevimliniz, hakkı varsa, gelip ben­den onu isteyen kimsedir veyahut helâl edendir. Ben, Rab­bimin huzuruna, üzerimde kul hakkı olmadan varmak is­tiyorum!”</a:t>
            </a:r>
          </a:p>
        </p:txBody>
      </p:sp>
    </p:spTree>
    <p:extLst>
      <p:ext uri="{BB962C8B-B14F-4D97-AF65-F5344CB8AC3E}">
        <p14:creationId xmlns:p14="http://schemas.microsoft.com/office/powerpoint/2010/main" val="17568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E2A0C8A-56DD-4548-8749-AB07CFAB6CE8}"/>
              </a:ext>
            </a:extLst>
          </p:cNvPr>
          <p:cNvSpPr/>
          <p:nvPr/>
        </p:nvSpPr>
        <p:spPr>
          <a:xfrm>
            <a:off x="3621316" y="3244334"/>
            <a:ext cx="4949368" cy="369332"/>
          </a:xfrm>
          <a:prstGeom prst="rect">
            <a:avLst/>
          </a:prstGeom>
        </p:spPr>
        <p:txBody>
          <a:bodyPr wrap="none">
            <a:spAutoFit/>
          </a:bodyPr>
          <a:lstStyle/>
          <a:p>
            <a:r>
              <a:rPr lang="tr-TR" dirty="0">
                <a:hlinkClick r:id="rId3"/>
              </a:rPr>
              <a:t>https://www.youtube.com/watch?v=Ou3Cr409bH4</a:t>
            </a:r>
            <a:endParaRPr lang="tr-TR" dirty="0"/>
          </a:p>
        </p:txBody>
      </p:sp>
      <p:pic>
        <p:nvPicPr>
          <p:cNvPr id="4" name="Çevrimiçi Medya 3" title="Murat Belet   El Emin ￄﾰlahisi Orjinal Klip HD">
            <a:hlinkClick r:id="" action="ppaction://media"/>
            <a:extLst>
              <a:ext uri="{FF2B5EF4-FFF2-40B4-BE49-F238E27FC236}">
                <a16:creationId xmlns:a16="http://schemas.microsoft.com/office/drawing/2014/main" id="{2D4F8923-E7B9-4C27-BDE6-43B944C50C8C}"/>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537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040EB45A-383F-452A-BDA1-E7ED6C5C8F9F}"/>
              </a:ext>
            </a:extLst>
          </p:cNvPr>
          <p:cNvSpPr/>
          <p:nvPr/>
        </p:nvSpPr>
        <p:spPr>
          <a:xfrm>
            <a:off x="232787" y="2660300"/>
            <a:ext cx="11726425" cy="304716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scene3d>
              <a:camera prst="perspectiveRelaxedModerately"/>
              <a:lightRig rig="threePt" dir="t"/>
            </a:scene3d>
          </a:bodyPr>
          <a:lstStyle/>
          <a:p>
            <a:pPr algn="ctr"/>
            <a:r>
              <a:rPr lang="tr-TR" sz="4800" dirty="0" err="1"/>
              <a:t>Vallahî</a:t>
            </a:r>
            <a:r>
              <a:rPr lang="tr-TR" sz="4800" dirty="0"/>
              <a:t>, hırsızlığı sabit olan </a:t>
            </a:r>
            <a:r>
              <a:rPr lang="tr-TR" sz="4800" dirty="0" err="1"/>
              <a:t>Mahzum</a:t>
            </a:r>
            <a:r>
              <a:rPr lang="tr-TR" sz="4800" dirty="0"/>
              <a:t> kabilesinden Fatıma değil, kızım Fatıma bile olsa, ayrım yapmaz ve cezasını verirdim!</a:t>
            </a:r>
          </a:p>
        </p:txBody>
      </p:sp>
      <p:sp>
        <p:nvSpPr>
          <p:cNvPr id="4" name="Dikdörtgen: Köşeleri Yuvarlatılmış 3">
            <a:extLst>
              <a:ext uri="{FF2B5EF4-FFF2-40B4-BE49-F238E27FC236}">
                <a16:creationId xmlns:a16="http://schemas.microsoft.com/office/drawing/2014/main" id="{7AEA6F7E-BEAB-4B46-902D-ADB7B4621FAB}"/>
              </a:ext>
            </a:extLst>
          </p:cNvPr>
          <p:cNvSpPr/>
          <p:nvPr/>
        </p:nvSpPr>
        <p:spPr>
          <a:xfrm>
            <a:off x="232787" y="904351"/>
            <a:ext cx="11806812"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a:t>
            </a:r>
            <a:r>
              <a:rPr lang="tr-TR" sz="3600" dirty="0" err="1"/>
              <a:t>Efendimiz’den</a:t>
            </a:r>
            <a:r>
              <a:rPr lang="tr-TR" sz="3600" dirty="0"/>
              <a:t> (</a:t>
            </a:r>
            <a:r>
              <a:rPr lang="tr-TR" sz="3600" dirty="0" err="1"/>
              <a:t>s.a.v</a:t>
            </a:r>
            <a:r>
              <a:rPr lang="tr-TR" sz="3600" dirty="0"/>
              <a:t>.) unutulmayacak ders…</a:t>
            </a:r>
            <a:endParaRPr lang="tr-TR" sz="8000" dirty="0"/>
          </a:p>
        </p:txBody>
      </p:sp>
    </p:spTree>
    <p:extLst>
      <p:ext uri="{BB962C8B-B14F-4D97-AF65-F5344CB8AC3E}">
        <p14:creationId xmlns:p14="http://schemas.microsoft.com/office/powerpoint/2010/main" val="30986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6147922-E8BA-4451-B7A6-35C6CC04CC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1637" y="547635"/>
            <a:ext cx="6858000" cy="6310365"/>
          </a:xfrm>
          <a:prstGeom prst="rect">
            <a:avLst/>
          </a:prstGeom>
        </p:spPr>
      </p:pic>
      <p:pic>
        <p:nvPicPr>
          <p:cNvPr id="2" name="Resim 1">
            <a:extLst>
              <a:ext uri="{FF2B5EF4-FFF2-40B4-BE49-F238E27FC236}">
                <a16:creationId xmlns:a16="http://schemas.microsoft.com/office/drawing/2014/main" id="{C42496D4-9537-4958-ADA8-90B431A72C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1637" y="5243299"/>
            <a:ext cx="6858000" cy="1067066"/>
          </a:xfrm>
          <a:prstGeom prst="rect">
            <a:avLst/>
          </a:prstGeom>
        </p:spPr>
      </p:pic>
      <p:sp>
        <p:nvSpPr>
          <p:cNvPr id="4" name="Dikdörtgen: Köşeleri Yuvarlatılmış 3">
            <a:extLst>
              <a:ext uri="{FF2B5EF4-FFF2-40B4-BE49-F238E27FC236}">
                <a16:creationId xmlns:a16="http://schemas.microsoft.com/office/drawing/2014/main" id="{9964EA55-82D8-4264-85D0-96831924594A}"/>
              </a:ext>
            </a:extLst>
          </p:cNvPr>
          <p:cNvSpPr/>
          <p:nvPr/>
        </p:nvSpPr>
        <p:spPr>
          <a:xfrm>
            <a:off x="2591637" y="547635"/>
            <a:ext cx="685800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Ticarette de hak ve adalet</a:t>
            </a:r>
          </a:p>
        </p:txBody>
      </p:sp>
    </p:spTree>
    <p:extLst>
      <p:ext uri="{BB962C8B-B14F-4D97-AF65-F5344CB8AC3E}">
        <p14:creationId xmlns:p14="http://schemas.microsoft.com/office/powerpoint/2010/main" val="19536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EF03B161-5EB2-4098-9EE9-44EA637C4232}"/>
              </a:ext>
            </a:extLst>
          </p:cNvPr>
          <p:cNvSpPr/>
          <p:nvPr/>
        </p:nvSpPr>
        <p:spPr>
          <a:xfrm>
            <a:off x="172496" y="251210"/>
            <a:ext cx="11847007" cy="914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Adalet herkese uygulanırsa adalet olur. Aksi zulümdür</a:t>
            </a:r>
          </a:p>
        </p:txBody>
      </p:sp>
      <p:sp>
        <p:nvSpPr>
          <p:cNvPr id="3" name="Yuvarlatılmış Dikdörtgen 2">
            <a:extLst>
              <a:ext uri="{FF2B5EF4-FFF2-40B4-BE49-F238E27FC236}">
                <a16:creationId xmlns:a16="http://schemas.microsoft.com/office/drawing/2014/main" id="{DAFEEED5-44C3-4F47-A112-C038A227B174}"/>
              </a:ext>
            </a:extLst>
          </p:cNvPr>
          <p:cNvSpPr/>
          <p:nvPr/>
        </p:nvSpPr>
        <p:spPr>
          <a:xfrm>
            <a:off x="172496" y="1421843"/>
            <a:ext cx="11847007" cy="21654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الَّذ۪ينَ اٰمَنُوا كُونُوا قَوَّام۪ينَ بِالْقِسْطِ شُهَدَٓاءَ لِلّٰهِ وَلَوْ عَلٰٓى اَنْفُسِكُمْ اَوِ الْوَالِدَيْنِ وَالْاَقْرَب۪ينَۚ اِنْ يَكُنْ غَنِيًّا اَوْ فَق۪يرًا فَاللّٰهُ اَوْلٰى بِهِمَا فَلَا تَتَّبِعُوا الْهَوٰٓى اَنْ تَعْدِلُواۚ وَاِنْ تَلْوُٓ۫ا اَوْ تُعْرِضُوا فَاِنَّ اللّٰهَ كَانَ بِمَا تَعْمَلُونَ خَب۪يرًا</a:t>
            </a:r>
          </a:p>
        </p:txBody>
      </p:sp>
      <p:sp>
        <p:nvSpPr>
          <p:cNvPr id="4" name="Yuvarlatılmış Dikdörtgen 2">
            <a:extLst>
              <a:ext uri="{FF2B5EF4-FFF2-40B4-BE49-F238E27FC236}">
                <a16:creationId xmlns:a16="http://schemas.microsoft.com/office/drawing/2014/main" id="{B9914677-936A-4FD4-81D6-77C925F015BB}"/>
              </a:ext>
            </a:extLst>
          </p:cNvPr>
          <p:cNvSpPr/>
          <p:nvPr/>
        </p:nvSpPr>
        <p:spPr>
          <a:xfrm>
            <a:off x="172496" y="3843496"/>
            <a:ext cx="11726425" cy="276329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t>Ey iman edenler! Kendiniz, ana babanız ve en yakınlarınızın aleyhine de olsa, Allah için şahitlik yaparak adaleti titizlikle ayakta tutan kimseler olun. (Şahitlik ettikleriniz) zengin veya fakir de olsalar (adaletten ayrılmayın). Çünkü Allah ikisine de daha yakındır. (Onları sizden çok kayırır.) Öyle ise adaleti yerine getirmede nefsinize uymayın. Eğer (şahitlik ederken gerçeği) çarpıtırsanız veya (şahitlikten) çekinirseniz (bilin ki) şüphesiz Allah, yaptıklarınızdan hakkıyla haberdardır. (Nisa, 135)</a:t>
            </a:r>
            <a:endParaRPr lang="tr-TR" sz="19900" b="1" dirty="0">
              <a:ln w="13462">
                <a:solidFill>
                  <a:schemeClr val="bg1"/>
                </a:solidFill>
                <a:prstDash val="solid"/>
              </a:ln>
              <a:solidFill>
                <a:schemeClr val="tx1">
                  <a:lumMod val="85000"/>
                  <a:lumOff val="15000"/>
                </a:schemeClr>
              </a:solidFill>
            </a:endParaRPr>
          </a:p>
        </p:txBody>
      </p:sp>
    </p:spTree>
    <p:extLst>
      <p:ext uri="{BB962C8B-B14F-4D97-AF65-F5344CB8AC3E}">
        <p14:creationId xmlns:p14="http://schemas.microsoft.com/office/powerpoint/2010/main" val="40738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8ABD16E-8DED-4A33-89A3-2819DEC89E08}"/>
              </a:ext>
            </a:extLst>
          </p:cNvPr>
          <p:cNvSpPr/>
          <p:nvPr/>
        </p:nvSpPr>
        <p:spPr>
          <a:xfrm>
            <a:off x="100483" y="1698171"/>
            <a:ext cx="5697415" cy="3989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a:t>
            </a:r>
            <a:r>
              <a:rPr lang="tr-TR" sz="3600" dirty="0" err="1"/>
              <a:t>Rasulü</a:t>
            </a:r>
            <a:r>
              <a:rPr lang="tr-TR" sz="3600" dirty="0"/>
              <a:t> (</a:t>
            </a:r>
            <a:r>
              <a:rPr lang="tr-TR" sz="3600" dirty="0" err="1"/>
              <a:t>s.a.v</a:t>
            </a:r>
            <a:r>
              <a:rPr lang="tr-TR" sz="3600" dirty="0"/>
              <a:t>.) bir beşerdir. Beyana göre hüküm verir. Yanlış beyan edene Cehennemden bir parça vermiş olur.</a:t>
            </a:r>
          </a:p>
        </p:txBody>
      </p:sp>
      <p:pic>
        <p:nvPicPr>
          <p:cNvPr id="3" name="Resim 2">
            <a:extLst>
              <a:ext uri="{FF2B5EF4-FFF2-40B4-BE49-F238E27FC236}">
                <a16:creationId xmlns:a16="http://schemas.microsoft.com/office/drawing/2014/main" id="{8735E9A8-BB01-4795-8DA7-2C763F6C083E}"/>
              </a:ext>
            </a:extLst>
          </p:cNvPr>
          <p:cNvPicPr>
            <a:picLocks noChangeAspect="1"/>
          </p:cNvPicPr>
          <p:nvPr/>
        </p:nvPicPr>
        <p:blipFill>
          <a:blip r:embed="rId2"/>
          <a:stretch>
            <a:fillRect/>
          </a:stretch>
        </p:blipFill>
        <p:spPr>
          <a:xfrm>
            <a:off x="6096000" y="1698170"/>
            <a:ext cx="6013104" cy="3989195"/>
          </a:xfrm>
          <a:prstGeom prst="rect">
            <a:avLst/>
          </a:prstGeom>
        </p:spPr>
      </p:pic>
    </p:spTree>
    <p:extLst>
      <p:ext uri="{BB962C8B-B14F-4D97-AF65-F5344CB8AC3E}">
        <p14:creationId xmlns:p14="http://schemas.microsoft.com/office/powerpoint/2010/main" val="9387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8ABD16E-8DED-4A33-89A3-2819DEC89E08}"/>
              </a:ext>
            </a:extLst>
          </p:cNvPr>
          <p:cNvSpPr/>
          <p:nvPr/>
        </p:nvSpPr>
        <p:spPr>
          <a:xfrm>
            <a:off x="649793" y="1899139"/>
            <a:ext cx="10892414" cy="3838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dirty="0"/>
              <a:t>Allah’ım haktan, hukuktan ve adaletten ayırma bizleri…</a:t>
            </a:r>
          </a:p>
        </p:txBody>
      </p:sp>
    </p:spTree>
    <p:extLst>
      <p:ext uri="{BB962C8B-B14F-4D97-AF65-F5344CB8AC3E}">
        <p14:creationId xmlns:p14="http://schemas.microsoft.com/office/powerpoint/2010/main" val="29512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Peygamberimizin adalet ile ilgili ilke ve uygulamalarını örneklerle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21.03.2020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Sizce Adalet nedir?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0619E28-1DCA-4623-9B0A-AA1D50830785}"/>
              </a:ext>
            </a:extLst>
          </p:cNvPr>
          <p:cNvPicPr>
            <a:picLocks noChangeAspect="1"/>
          </p:cNvPicPr>
          <p:nvPr/>
        </p:nvPicPr>
        <p:blipFill>
          <a:blip r:embed="rId2"/>
          <a:stretch>
            <a:fillRect/>
          </a:stretch>
        </p:blipFill>
        <p:spPr>
          <a:xfrm>
            <a:off x="0" y="-1"/>
            <a:ext cx="12183628" cy="6858001"/>
          </a:xfrm>
          <a:prstGeom prst="rect">
            <a:avLst/>
          </a:prstGeom>
        </p:spPr>
      </p:pic>
      <p:graphicFrame>
        <p:nvGraphicFramePr>
          <p:cNvPr id="5" name="Diyagram 4">
            <a:extLst>
              <a:ext uri="{FF2B5EF4-FFF2-40B4-BE49-F238E27FC236}">
                <a16:creationId xmlns:a16="http://schemas.microsoft.com/office/drawing/2014/main" id="{FD70A8A9-5673-438A-9B0E-9D4F5ACFE979}"/>
              </a:ext>
            </a:extLst>
          </p:cNvPr>
          <p:cNvGraphicFramePr/>
          <p:nvPr>
            <p:extLst>
              <p:ext uri="{D42A27DB-BD31-4B8C-83A1-F6EECF244321}">
                <p14:modId xmlns:p14="http://schemas.microsoft.com/office/powerpoint/2010/main" val="2096628170"/>
              </p:ext>
            </p:extLst>
          </p:nvPr>
        </p:nvGraphicFramePr>
        <p:xfrm>
          <a:off x="2594988" y="803869"/>
          <a:ext cx="6993651" cy="570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graphicEl>
                                              <a:dgm id="{C20C61FD-CE3C-4F18-B1E5-DEA8E15B8BF7}"/>
                                            </p:graphicEl>
                                          </p:spTgt>
                                        </p:tgtEl>
                                        <p:attrNameLst>
                                          <p:attrName>style.visibility</p:attrName>
                                        </p:attrNameLst>
                                      </p:cBhvr>
                                      <p:to>
                                        <p:strVal val="visible"/>
                                      </p:to>
                                    </p:set>
                                    <p:anim calcmode="lin" valueType="num">
                                      <p:cBhvr additive="base">
                                        <p:cTn id="12" dur="500" fill="hold"/>
                                        <p:tgtEl>
                                          <p:spTgt spid="5">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F39E3C6E-2695-47A2-9BD4-85C929E9EB8C}"/>
                                            </p:graphicEl>
                                          </p:spTgt>
                                        </p:tgtEl>
                                        <p:attrNameLst>
                                          <p:attrName>style.visibility</p:attrName>
                                        </p:attrNameLst>
                                      </p:cBhvr>
                                      <p:to>
                                        <p:strVal val="visible"/>
                                      </p:to>
                                    </p:set>
                                    <p:anim calcmode="lin" valueType="num">
                                      <p:cBhvr additive="base">
                                        <p:cTn id="18" dur="500" fill="hold"/>
                                        <p:tgtEl>
                                          <p:spTgt spid="5">
                                            <p:graphicEl>
                                              <a:dgm id="{F39E3C6E-2695-47A2-9BD4-85C929E9EB8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F39E3C6E-2695-47A2-9BD4-85C929E9EB8C}"/>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3DA43518-91E2-47E6-AFEB-D0CCC7BF1370}"/>
                                            </p:graphicEl>
                                          </p:spTgt>
                                        </p:tgtEl>
                                        <p:attrNameLst>
                                          <p:attrName>style.visibility</p:attrName>
                                        </p:attrNameLst>
                                      </p:cBhvr>
                                      <p:to>
                                        <p:strVal val="visible"/>
                                      </p:to>
                                    </p:set>
                                    <p:anim calcmode="lin" valueType="num">
                                      <p:cBhvr additive="base">
                                        <p:cTn id="22" dur="500" fill="hold"/>
                                        <p:tgtEl>
                                          <p:spTgt spid="5">
                                            <p:graphicEl>
                                              <a:dgm id="{3DA43518-91E2-47E6-AFEB-D0CCC7BF1370}"/>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DA43518-91E2-47E6-AFEB-D0CCC7BF1370}"/>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graphicEl>
                                              <a:dgm id="{4ECD0422-FA68-4254-8F6E-CEDE2F1E31E8}"/>
                                            </p:graphicEl>
                                          </p:spTgt>
                                        </p:tgtEl>
                                        <p:attrNameLst>
                                          <p:attrName>style.visibility</p:attrName>
                                        </p:attrNameLst>
                                      </p:cBhvr>
                                      <p:to>
                                        <p:strVal val="visible"/>
                                      </p:to>
                                    </p:set>
                                    <p:anim calcmode="lin" valueType="num">
                                      <p:cBhvr additive="base">
                                        <p:cTn id="28" dur="500" fill="hold"/>
                                        <p:tgtEl>
                                          <p:spTgt spid="5">
                                            <p:graphicEl>
                                              <a:dgm id="{4ECD0422-FA68-4254-8F6E-CEDE2F1E31E8}"/>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dgm id="{4ECD0422-FA68-4254-8F6E-CEDE2F1E31E8}"/>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graphicEl>
                                              <a:dgm id="{56320D69-B8D5-4DBA-8BAC-ED8DD761A706}"/>
                                            </p:graphicEl>
                                          </p:spTgt>
                                        </p:tgtEl>
                                        <p:attrNameLst>
                                          <p:attrName>style.visibility</p:attrName>
                                        </p:attrNameLst>
                                      </p:cBhvr>
                                      <p:to>
                                        <p:strVal val="visible"/>
                                      </p:to>
                                    </p:set>
                                    <p:anim calcmode="lin" valueType="num">
                                      <p:cBhvr additive="base">
                                        <p:cTn id="32" dur="500" fill="hold"/>
                                        <p:tgtEl>
                                          <p:spTgt spid="5">
                                            <p:graphicEl>
                                              <a:dgm id="{56320D69-B8D5-4DBA-8BAC-ED8DD761A706}"/>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56320D69-B8D5-4DBA-8BAC-ED8DD761A706}"/>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graphicEl>
                                              <a:dgm id="{6398C25A-590A-4962-A6FC-BD2E8AA78856}"/>
                                            </p:graphicEl>
                                          </p:spTgt>
                                        </p:tgtEl>
                                        <p:attrNameLst>
                                          <p:attrName>style.visibility</p:attrName>
                                        </p:attrNameLst>
                                      </p:cBhvr>
                                      <p:to>
                                        <p:strVal val="visible"/>
                                      </p:to>
                                    </p:set>
                                    <p:anim calcmode="lin" valueType="num">
                                      <p:cBhvr additive="base">
                                        <p:cTn id="38" dur="500" fill="hold"/>
                                        <p:tgtEl>
                                          <p:spTgt spid="5">
                                            <p:graphicEl>
                                              <a:dgm id="{6398C25A-590A-4962-A6FC-BD2E8AA78856}"/>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graphicEl>
                                              <a:dgm id="{6398C25A-590A-4962-A6FC-BD2E8AA78856}"/>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graphicEl>
                                              <a:dgm id="{1D82805B-BC0C-462D-B598-FBA179CE2E4F}"/>
                                            </p:graphicEl>
                                          </p:spTgt>
                                        </p:tgtEl>
                                        <p:attrNameLst>
                                          <p:attrName>style.visibility</p:attrName>
                                        </p:attrNameLst>
                                      </p:cBhvr>
                                      <p:to>
                                        <p:strVal val="visible"/>
                                      </p:to>
                                    </p:set>
                                    <p:anim calcmode="lin" valueType="num">
                                      <p:cBhvr additive="base">
                                        <p:cTn id="42" dur="500" fill="hold"/>
                                        <p:tgtEl>
                                          <p:spTgt spid="5">
                                            <p:graphicEl>
                                              <a:dgm id="{1D82805B-BC0C-462D-B598-FBA179CE2E4F}"/>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graphicEl>
                                              <a:dgm id="{1D82805B-BC0C-462D-B598-FBA179CE2E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420859F-557D-46BC-BB5A-9E3941AAAF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4435" y="1029956"/>
            <a:ext cx="8963130" cy="5828044"/>
          </a:xfrm>
          <a:prstGeom prst="rect">
            <a:avLst/>
          </a:prstGeom>
        </p:spPr>
      </p:pic>
      <p:sp>
        <p:nvSpPr>
          <p:cNvPr id="3" name="Dikdörtgen 2">
            <a:extLst>
              <a:ext uri="{FF2B5EF4-FFF2-40B4-BE49-F238E27FC236}">
                <a16:creationId xmlns:a16="http://schemas.microsoft.com/office/drawing/2014/main" id="{1E39DA0D-0137-4805-BF7D-BAF8E2720781}"/>
              </a:ext>
            </a:extLst>
          </p:cNvPr>
          <p:cNvSpPr/>
          <p:nvPr/>
        </p:nvSpPr>
        <p:spPr>
          <a:xfrm>
            <a:off x="1614435" y="-110531"/>
            <a:ext cx="8963130"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وَلَا تَبْخَسُوا النَّاسَ اَشْيَٓاءَهُمْ وَلَا تَعْثَوْا فِي الْاَرْضِ مُفْسِد۪ينَۚ ﴿١٨٣﴾</a:t>
            </a:r>
            <a:endParaRPr lang="tr-TR"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0033C26-F259-44E4-B04A-1D7B6D150E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8180" y="0"/>
            <a:ext cx="8775640" cy="6858000"/>
          </a:xfrm>
          <a:prstGeom prst="rect">
            <a:avLst/>
          </a:prstGeom>
        </p:spPr>
      </p:pic>
    </p:spTree>
    <p:extLst>
      <p:ext uri="{BB962C8B-B14F-4D97-AF65-F5344CB8AC3E}">
        <p14:creationId xmlns:p14="http://schemas.microsoft.com/office/powerpoint/2010/main" val="40597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E12EF51-FDA1-4927-A877-3654F5D883D1}"/>
              </a:ext>
            </a:extLst>
          </p:cNvPr>
          <p:cNvSpPr/>
          <p:nvPr/>
        </p:nvSpPr>
        <p:spPr>
          <a:xfrm>
            <a:off x="4030787" y="3244334"/>
            <a:ext cx="4130426" cy="369332"/>
          </a:xfrm>
          <a:prstGeom prst="rect">
            <a:avLst/>
          </a:prstGeom>
        </p:spPr>
        <p:txBody>
          <a:bodyPr wrap="none">
            <a:spAutoFit/>
          </a:bodyPr>
          <a:lstStyle/>
          <a:p>
            <a:r>
              <a:rPr lang="tr-TR" dirty="0"/>
              <a:t>http://youtube.com/watch?v=SwZIjJXoRTo</a:t>
            </a:r>
          </a:p>
        </p:txBody>
      </p:sp>
      <p:pic>
        <p:nvPicPr>
          <p:cNvPr id="4" name="Çevrimiçi Medya 3" title="25-05-2015 Haftanￄﾱn Ayeti ￢ﾀﾓ Maide Suresi 8. Ayeti ve Meali - HￄﾰLAL TV">
            <a:hlinkClick r:id="" action="ppaction://media"/>
            <a:extLst>
              <a:ext uri="{FF2B5EF4-FFF2-40B4-BE49-F238E27FC236}">
                <a16:creationId xmlns:a16="http://schemas.microsoft.com/office/drawing/2014/main" id="{DB1BFD6B-E084-4016-9426-36376D38575D}"/>
              </a:ext>
            </a:extLst>
          </p:cNvPr>
          <p:cNvPicPr>
            <a:picLocks noRot="1" noChangeAspect="1"/>
          </p:cNvPicPr>
          <p:nvPr>
            <a:videoFile r:link="rId1"/>
          </p:nvPr>
        </p:nvPicPr>
        <p:blipFill>
          <a:blip r:embed="rId3"/>
          <a:stretch>
            <a:fillRect/>
          </a:stretch>
        </p:blipFill>
        <p:spPr>
          <a:xfrm>
            <a:off x="1519361" y="-1973"/>
            <a:ext cx="9153278" cy="6859973"/>
          </a:xfrm>
          <a:prstGeom prst="rect">
            <a:avLst/>
          </a:prstGeom>
        </p:spPr>
      </p:pic>
    </p:spTree>
    <p:extLst>
      <p:ext uri="{BB962C8B-B14F-4D97-AF65-F5344CB8AC3E}">
        <p14:creationId xmlns:p14="http://schemas.microsoft.com/office/powerpoint/2010/main" val="31277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18A079-5E8B-4DEE-BA42-644B41977CDD}"/>
              </a:ext>
            </a:extLst>
          </p:cNvPr>
          <p:cNvPicPr>
            <a:picLocks noChangeAspect="1"/>
          </p:cNvPicPr>
          <p:nvPr/>
        </p:nvPicPr>
        <p:blipFill>
          <a:blip r:embed="rId2"/>
          <a:stretch>
            <a:fillRect/>
          </a:stretch>
        </p:blipFill>
        <p:spPr>
          <a:xfrm>
            <a:off x="2656114" y="-10886"/>
            <a:ext cx="6879771" cy="6879771"/>
          </a:xfrm>
          <a:prstGeom prst="rect">
            <a:avLst/>
          </a:prstGeom>
        </p:spPr>
      </p:pic>
    </p:spTree>
    <p:extLst>
      <p:ext uri="{BB962C8B-B14F-4D97-AF65-F5344CB8AC3E}">
        <p14:creationId xmlns:p14="http://schemas.microsoft.com/office/powerpoint/2010/main" val="34119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56F0288-AAFC-47CE-957B-B41AB3E789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934"/>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5643AA49-AE1D-4C33-A8DD-2ACC8BB318A2}"/>
              </a:ext>
            </a:extLst>
          </p:cNvPr>
          <p:cNvSpPr/>
          <p:nvPr/>
        </p:nvSpPr>
        <p:spPr>
          <a:xfrm>
            <a:off x="1477109" y="2155372"/>
            <a:ext cx="8852598" cy="20297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وَاِنْ حَكَمْتَ فَاحْكُمْ بَيْنَهُمْ بِالْقِسْطِۜ اِنَّ اللّٰهَ يُحِبُّ الْمُقْسِط۪ينَ ﴿٤٢﴾</a:t>
            </a:r>
          </a:p>
        </p:txBody>
      </p:sp>
      <p:sp>
        <p:nvSpPr>
          <p:cNvPr id="3" name="Dikdörtgen: Köşeleri Yuvarlatılmış 2">
            <a:extLst>
              <a:ext uri="{FF2B5EF4-FFF2-40B4-BE49-F238E27FC236}">
                <a16:creationId xmlns:a16="http://schemas.microsoft.com/office/drawing/2014/main" id="{D6F02633-EF57-4910-97C8-385D9A694284}"/>
              </a:ext>
            </a:extLst>
          </p:cNvPr>
          <p:cNvSpPr/>
          <p:nvPr/>
        </p:nvSpPr>
        <p:spPr>
          <a:xfrm>
            <a:off x="1477109" y="4647364"/>
            <a:ext cx="8852598" cy="174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Eğer hüküm verirsen aralarında adaletle hükmet. Şüphesiz Allah âdil olanları sever.</a:t>
            </a:r>
            <a:endParaRPr lang="tr-TR" sz="8000" dirty="0"/>
          </a:p>
        </p:txBody>
      </p:sp>
      <p:sp>
        <p:nvSpPr>
          <p:cNvPr id="4" name="Sağ Ok 1">
            <a:extLst>
              <a:ext uri="{FF2B5EF4-FFF2-40B4-BE49-F238E27FC236}">
                <a16:creationId xmlns:a16="http://schemas.microsoft.com/office/drawing/2014/main" id="{DD7EED75-D626-42C1-81BC-C52150FBCA80}"/>
              </a:ext>
            </a:extLst>
          </p:cNvPr>
          <p:cNvSpPr/>
          <p:nvPr/>
        </p:nvSpPr>
        <p:spPr>
          <a:xfrm rot="5400000">
            <a:off x="4742823" y="-2873828"/>
            <a:ext cx="1929284" cy="7817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Peygamber Efendimizin (</a:t>
            </a:r>
            <a:r>
              <a:rPr lang="tr-TR" sz="3200" dirty="0" err="1"/>
              <a:t>s.a.v</a:t>
            </a:r>
            <a:r>
              <a:rPr lang="tr-TR" sz="3200" dirty="0"/>
              <a:t>.) hayatında ilke edindiği ayet</a:t>
            </a:r>
          </a:p>
        </p:txBody>
      </p:sp>
    </p:spTree>
    <p:extLst>
      <p:ext uri="{BB962C8B-B14F-4D97-AF65-F5344CB8AC3E}">
        <p14:creationId xmlns:p14="http://schemas.microsoft.com/office/powerpoint/2010/main" val="26615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8918</TotalTime>
  <Words>648</Words>
  <Application>Microsoft Office PowerPoint</Application>
  <PresentationFormat>Geniş ekran</PresentationFormat>
  <Paragraphs>34</Paragraphs>
  <Slides>20</Slides>
  <Notes>1</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Calibri</vt:lpstr>
      <vt:lpstr>Gill Sans MT</vt:lpstr>
      <vt:lpstr>Shaikh Hamdullah Mushaf</vt:lpstr>
      <vt:lpstr>Wingdings 2</vt:lpstr>
      <vt:lpstr>Kar Payı</vt:lpstr>
      <vt:lpstr>PEYGAMBERİMİZ VE ADALET</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587</cp:revision>
  <dcterms:created xsi:type="dcterms:W3CDTF">2019-07-15T06:01:13Z</dcterms:created>
  <dcterms:modified xsi:type="dcterms:W3CDTF">2020-03-21T11:03:15Z</dcterms:modified>
</cp:coreProperties>
</file>