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08" r:id="rId2"/>
    <p:sldId id="315" r:id="rId3"/>
    <p:sldId id="774" r:id="rId4"/>
    <p:sldId id="762" r:id="rId5"/>
    <p:sldId id="761" r:id="rId6"/>
    <p:sldId id="763" r:id="rId7"/>
    <p:sldId id="764" r:id="rId8"/>
    <p:sldId id="765" r:id="rId9"/>
    <p:sldId id="766" r:id="rId10"/>
    <p:sldId id="767" r:id="rId11"/>
    <p:sldId id="768" r:id="rId12"/>
    <p:sldId id="769" r:id="rId13"/>
    <p:sldId id="770" r:id="rId14"/>
    <p:sldId id="772" r:id="rId15"/>
    <p:sldId id="771" r:id="rId16"/>
    <p:sldId id="26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 id="2" name="DELL" initials="D" lastIdx="1" clrIdx="1">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7E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8000" autoAdjust="0"/>
  </p:normalViewPr>
  <p:slideViewPr>
    <p:cSldViewPr snapToGrid="0">
      <p:cViewPr varScale="1">
        <p:scale>
          <a:sx n="76" d="100"/>
          <a:sy n="76" d="100"/>
        </p:scale>
        <p:origin x="105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DBB190-C936-461C-A0A2-6D5187EF56A5}"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B9B9A412-6148-4772-9E2D-DBCAEBFF8A92}">
      <dgm:prSet phldrT="[Metin]"/>
      <dgm:spPr/>
      <dgm:t>
        <a:bodyPr/>
        <a:lstStyle/>
        <a:p>
          <a:r>
            <a:rPr lang="tr-TR" dirty="0"/>
            <a:t>İstişare</a:t>
          </a:r>
        </a:p>
      </dgm:t>
    </dgm:pt>
    <dgm:pt modelId="{4F4C7A00-0B3E-462B-B2EB-241AFA482671}" type="parTrans" cxnId="{78272F66-8DDA-499F-8B02-86FFD3FFDE40}">
      <dgm:prSet/>
      <dgm:spPr/>
      <dgm:t>
        <a:bodyPr/>
        <a:lstStyle/>
        <a:p>
          <a:endParaRPr lang="tr-TR"/>
        </a:p>
      </dgm:t>
    </dgm:pt>
    <dgm:pt modelId="{18692245-BA04-40D2-BDCC-4D90C3E206C7}" type="sibTrans" cxnId="{78272F66-8DDA-499F-8B02-86FFD3FFDE40}">
      <dgm:prSet/>
      <dgm:spPr/>
      <dgm:t>
        <a:bodyPr/>
        <a:lstStyle/>
        <a:p>
          <a:endParaRPr lang="tr-TR"/>
        </a:p>
      </dgm:t>
    </dgm:pt>
    <dgm:pt modelId="{9B043AC9-90D1-406D-A59F-83A48B0C839A}">
      <dgm:prSet phldrT="[Metin]"/>
      <dgm:spPr/>
      <dgm:t>
        <a:bodyPr/>
        <a:lstStyle/>
        <a:p>
          <a:r>
            <a:rPr lang="tr-TR" dirty="0"/>
            <a:t>Danışma</a:t>
          </a:r>
        </a:p>
      </dgm:t>
    </dgm:pt>
    <dgm:pt modelId="{6A19978F-BD7E-4A77-AB9A-05ADC4732BCA}" type="parTrans" cxnId="{2939E718-9FF8-4E17-A9B9-81AB2E468C5B}">
      <dgm:prSet/>
      <dgm:spPr/>
      <dgm:t>
        <a:bodyPr/>
        <a:lstStyle/>
        <a:p>
          <a:endParaRPr lang="tr-TR"/>
        </a:p>
      </dgm:t>
    </dgm:pt>
    <dgm:pt modelId="{E043D10E-DE3F-4459-A441-5631CE2F9753}" type="sibTrans" cxnId="{2939E718-9FF8-4E17-A9B9-81AB2E468C5B}">
      <dgm:prSet/>
      <dgm:spPr/>
      <dgm:t>
        <a:bodyPr/>
        <a:lstStyle/>
        <a:p>
          <a:endParaRPr lang="tr-TR"/>
        </a:p>
      </dgm:t>
    </dgm:pt>
    <dgm:pt modelId="{E8ADCEFF-F901-4F86-8399-91D8E3636998}">
      <dgm:prSet phldrT="[Metin]"/>
      <dgm:spPr/>
      <dgm:t>
        <a:bodyPr/>
        <a:lstStyle/>
        <a:p>
          <a:r>
            <a:rPr lang="tr-TR" dirty="0"/>
            <a:t>Fikir alışverişinde bulunma</a:t>
          </a:r>
        </a:p>
      </dgm:t>
    </dgm:pt>
    <dgm:pt modelId="{22469178-E2A0-43FF-8621-16D37545AADE}" type="parTrans" cxnId="{3C0740D5-BCB6-45C2-959B-44E43F7DF762}">
      <dgm:prSet/>
      <dgm:spPr/>
      <dgm:t>
        <a:bodyPr/>
        <a:lstStyle/>
        <a:p>
          <a:endParaRPr lang="tr-TR"/>
        </a:p>
      </dgm:t>
    </dgm:pt>
    <dgm:pt modelId="{A5D5D357-8A92-46DA-8EA0-C35511E73A54}" type="sibTrans" cxnId="{3C0740D5-BCB6-45C2-959B-44E43F7DF762}">
      <dgm:prSet/>
      <dgm:spPr/>
      <dgm:t>
        <a:bodyPr/>
        <a:lstStyle/>
        <a:p>
          <a:endParaRPr lang="tr-TR"/>
        </a:p>
      </dgm:t>
    </dgm:pt>
    <dgm:pt modelId="{0928DE72-C1F0-4A49-8A8F-2720FF320C63}">
      <dgm:prSet phldrT="[Metin]"/>
      <dgm:spPr/>
      <dgm:t>
        <a:bodyPr/>
        <a:lstStyle/>
        <a:p>
          <a:r>
            <a:rPr lang="tr-TR" dirty="0"/>
            <a:t>Ortak aklın faaliyeti</a:t>
          </a:r>
        </a:p>
      </dgm:t>
    </dgm:pt>
    <dgm:pt modelId="{0CF77556-A2BA-4117-85E8-040AE00A7273}" type="parTrans" cxnId="{2486AD71-7C78-4A2A-BAF8-8F329F1FB7D8}">
      <dgm:prSet/>
      <dgm:spPr/>
      <dgm:t>
        <a:bodyPr/>
        <a:lstStyle/>
        <a:p>
          <a:endParaRPr lang="tr-TR"/>
        </a:p>
      </dgm:t>
    </dgm:pt>
    <dgm:pt modelId="{ABE61A2F-DB31-4867-97E1-5B27106517F6}" type="sibTrans" cxnId="{2486AD71-7C78-4A2A-BAF8-8F329F1FB7D8}">
      <dgm:prSet/>
      <dgm:spPr/>
      <dgm:t>
        <a:bodyPr/>
        <a:lstStyle/>
        <a:p>
          <a:endParaRPr lang="tr-TR"/>
        </a:p>
      </dgm:t>
    </dgm:pt>
    <dgm:pt modelId="{A55FE07F-E319-42D9-B74D-64B600A5E706}">
      <dgm:prSet phldrT="[Metin]"/>
      <dgm:spPr/>
      <dgm:t>
        <a:bodyPr/>
        <a:lstStyle/>
        <a:p>
          <a:r>
            <a:rPr lang="tr-TR" dirty="0"/>
            <a:t>Başarılı insanların günlük yaşamının parçası</a:t>
          </a:r>
        </a:p>
      </dgm:t>
    </dgm:pt>
    <dgm:pt modelId="{70CB4FC6-D605-4CBB-8A5C-5EE0AE2C3E0E}" type="parTrans" cxnId="{239AC079-EC78-4905-AF87-BE3262FCD202}">
      <dgm:prSet/>
      <dgm:spPr/>
      <dgm:t>
        <a:bodyPr/>
        <a:lstStyle/>
        <a:p>
          <a:endParaRPr lang="tr-TR"/>
        </a:p>
      </dgm:t>
    </dgm:pt>
    <dgm:pt modelId="{0345B8E7-412F-4EAA-B386-EEC20B9FE08D}" type="sibTrans" cxnId="{239AC079-EC78-4905-AF87-BE3262FCD202}">
      <dgm:prSet/>
      <dgm:spPr/>
      <dgm:t>
        <a:bodyPr/>
        <a:lstStyle/>
        <a:p>
          <a:endParaRPr lang="tr-TR"/>
        </a:p>
      </dgm:t>
    </dgm:pt>
    <dgm:pt modelId="{738EFCC2-536B-47A2-A730-039890260B70}" type="pres">
      <dgm:prSet presAssocID="{9FDBB190-C936-461C-A0A2-6D5187EF56A5}" presName="Name0" presStyleCnt="0">
        <dgm:presLayoutVars>
          <dgm:chMax val="1"/>
          <dgm:dir/>
          <dgm:animLvl val="ctr"/>
          <dgm:resizeHandles val="exact"/>
        </dgm:presLayoutVars>
      </dgm:prSet>
      <dgm:spPr/>
    </dgm:pt>
    <dgm:pt modelId="{EFCE4378-0D7C-48B6-9E2A-6979CB7E8AEB}" type="pres">
      <dgm:prSet presAssocID="{B9B9A412-6148-4772-9E2D-DBCAEBFF8A92}" presName="centerShape" presStyleLbl="node0" presStyleIdx="0" presStyleCnt="1" custScaleX="124915" custScaleY="107235"/>
      <dgm:spPr/>
    </dgm:pt>
    <dgm:pt modelId="{1E670FA4-68F4-4DB5-8DCE-444914001F12}" type="pres">
      <dgm:prSet presAssocID="{6A19978F-BD7E-4A77-AB9A-05ADC4732BCA}" presName="parTrans" presStyleLbl="sibTrans2D1" presStyleIdx="0" presStyleCnt="4"/>
      <dgm:spPr/>
    </dgm:pt>
    <dgm:pt modelId="{7E08ACFC-3844-46BF-B50D-4B3F9E4632C3}" type="pres">
      <dgm:prSet presAssocID="{6A19978F-BD7E-4A77-AB9A-05ADC4732BCA}" presName="connectorText" presStyleLbl="sibTrans2D1" presStyleIdx="0" presStyleCnt="4"/>
      <dgm:spPr/>
    </dgm:pt>
    <dgm:pt modelId="{298EB063-1065-4D6F-90CE-174FA3423B2A}" type="pres">
      <dgm:prSet presAssocID="{9B043AC9-90D1-406D-A59F-83A48B0C839A}" presName="node" presStyleLbl="node1" presStyleIdx="0" presStyleCnt="4" custScaleX="124915" custScaleY="107235">
        <dgm:presLayoutVars>
          <dgm:bulletEnabled val="1"/>
        </dgm:presLayoutVars>
      </dgm:prSet>
      <dgm:spPr/>
    </dgm:pt>
    <dgm:pt modelId="{873216BA-7E84-4210-9AC7-848B7166A2E5}" type="pres">
      <dgm:prSet presAssocID="{22469178-E2A0-43FF-8621-16D37545AADE}" presName="parTrans" presStyleLbl="sibTrans2D1" presStyleIdx="1" presStyleCnt="4"/>
      <dgm:spPr/>
    </dgm:pt>
    <dgm:pt modelId="{626D072B-C46E-48C4-B9B2-997444E775D2}" type="pres">
      <dgm:prSet presAssocID="{22469178-E2A0-43FF-8621-16D37545AADE}" presName="connectorText" presStyleLbl="sibTrans2D1" presStyleIdx="1" presStyleCnt="4"/>
      <dgm:spPr/>
    </dgm:pt>
    <dgm:pt modelId="{000B91A7-D7C1-4648-B963-418BA95B3B80}" type="pres">
      <dgm:prSet presAssocID="{E8ADCEFF-F901-4F86-8399-91D8E3636998}" presName="node" presStyleLbl="node1" presStyleIdx="1" presStyleCnt="4" custScaleX="144784" custScaleY="107235" custRadScaleRad="118311">
        <dgm:presLayoutVars>
          <dgm:bulletEnabled val="1"/>
        </dgm:presLayoutVars>
      </dgm:prSet>
      <dgm:spPr/>
    </dgm:pt>
    <dgm:pt modelId="{48BA3D3C-0595-457E-AE4C-0C0F2B5CC455}" type="pres">
      <dgm:prSet presAssocID="{0CF77556-A2BA-4117-85E8-040AE00A7273}" presName="parTrans" presStyleLbl="sibTrans2D1" presStyleIdx="2" presStyleCnt="4"/>
      <dgm:spPr/>
    </dgm:pt>
    <dgm:pt modelId="{BB63EF68-26A9-42A2-B303-0C4B2CA4DD7D}" type="pres">
      <dgm:prSet presAssocID="{0CF77556-A2BA-4117-85E8-040AE00A7273}" presName="connectorText" presStyleLbl="sibTrans2D1" presStyleIdx="2" presStyleCnt="4"/>
      <dgm:spPr/>
    </dgm:pt>
    <dgm:pt modelId="{1662D751-2368-4A85-AF92-5EB0EA1FC5B8}" type="pres">
      <dgm:prSet presAssocID="{0928DE72-C1F0-4A49-8A8F-2720FF320C63}" presName="node" presStyleLbl="node1" presStyleIdx="2" presStyleCnt="4" custScaleX="124915" custScaleY="107235">
        <dgm:presLayoutVars>
          <dgm:bulletEnabled val="1"/>
        </dgm:presLayoutVars>
      </dgm:prSet>
      <dgm:spPr/>
    </dgm:pt>
    <dgm:pt modelId="{D89D2FC5-81BC-46AE-9D2A-EDA510D970AC}" type="pres">
      <dgm:prSet presAssocID="{70CB4FC6-D605-4CBB-8A5C-5EE0AE2C3E0E}" presName="parTrans" presStyleLbl="sibTrans2D1" presStyleIdx="3" presStyleCnt="4"/>
      <dgm:spPr/>
    </dgm:pt>
    <dgm:pt modelId="{F1F183BA-58DE-4969-94B3-F5908795C957}" type="pres">
      <dgm:prSet presAssocID="{70CB4FC6-D605-4CBB-8A5C-5EE0AE2C3E0E}" presName="connectorText" presStyleLbl="sibTrans2D1" presStyleIdx="3" presStyleCnt="4"/>
      <dgm:spPr/>
    </dgm:pt>
    <dgm:pt modelId="{376399EB-6027-465D-AED3-1C00A925AAF2}" type="pres">
      <dgm:prSet presAssocID="{A55FE07F-E319-42D9-B74D-64B600A5E706}" presName="node" presStyleLbl="node1" presStyleIdx="3" presStyleCnt="4" custScaleX="143115" custScaleY="107235" custRadScaleRad="115922">
        <dgm:presLayoutVars>
          <dgm:bulletEnabled val="1"/>
        </dgm:presLayoutVars>
      </dgm:prSet>
      <dgm:spPr/>
    </dgm:pt>
  </dgm:ptLst>
  <dgm:cxnLst>
    <dgm:cxn modelId="{44F74017-D62B-4B94-B939-C0930607CE5B}" type="presOf" srcId="{22469178-E2A0-43FF-8621-16D37545AADE}" destId="{873216BA-7E84-4210-9AC7-848B7166A2E5}" srcOrd="0" destOrd="0" presId="urn:microsoft.com/office/officeart/2005/8/layout/radial5"/>
    <dgm:cxn modelId="{2939E718-9FF8-4E17-A9B9-81AB2E468C5B}" srcId="{B9B9A412-6148-4772-9E2D-DBCAEBFF8A92}" destId="{9B043AC9-90D1-406D-A59F-83A48B0C839A}" srcOrd="0" destOrd="0" parTransId="{6A19978F-BD7E-4A77-AB9A-05ADC4732BCA}" sibTransId="{E043D10E-DE3F-4459-A441-5631CE2F9753}"/>
    <dgm:cxn modelId="{072E8520-A9F9-46CC-9FD0-A8B00801BD83}" type="presOf" srcId="{70CB4FC6-D605-4CBB-8A5C-5EE0AE2C3E0E}" destId="{D89D2FC5-81BC-46AE-9D2A-EDA510D970AC}" srcOrd="0" destOrd="0" presId="urn:microsoft.com/office/officeart/2005/8/layout/radial5"/>
    <dgm:cxn modelId="{6FF3C928-DDD7-4AD8-9F61-6C04C7EF7BF5}" type="presOf" srcId="{A55FE07F-E319-42D9-B74D-64B600A5E706}" destId="{376399EB-6027-465D-AED3-1C00A925AAF2}" srcOrd="0" destOrd="0" presId="urn:microsoft.com/office/officeart/2005/8/layout/radial5"/>
    <dgm:cxn modelId="{950F5233-D1D4-4A49-A74D-B23F25C41E87}" type="presOf" srcId="{0928DE72-C1F0-4A49-8A8F-2720FF320C63}" destId="{1662D751-2368-4A85-AF92-5EB0EA1FC5B8}" srcOrd="0" destOrd="0" presId="urn:microsoft.com/office/officeart/2005/8/layout/radial5"/>
    <dgm:cxn modelId="{78272F66-8DDA-499F-8B02-86FFD3FFDE40}" srcId="{9FDBB190-C936-461C-A0A2-6D5187EF56A5}" destId="{B9B9A412-6148-4772-9E2D-DBCAEBFF8A92}" srcOrd="0" destOrd="0" parTransId="{4F4C7A00-0B3E-462B-B2EB-241AFA482671}" sibTransId="{18692245-BA04-40D2-BDCC-4D90C3E206C7}"/>
    <dgm:cxn modelId="{6C0E9067-A2CA-4AE9-A0C7-0B5A71E8B3C7}" type="presOf" srcId="{9B043AC9-90D1-406D-A59F-83A48B0C839A}" destId="{298EB063-1065-4D6F-90CE-174FA3423B2A}" srcOrd="0" destOrd="0" presId="urn:microsoft.com/office/officeart/2005/8/layout/radial5"/>
    <dgm:cxn modelId="{2486AD71-7C78-4A2A-BAF8-8F329F1FB7D8}" srcId="{B9B9A412-6148-4772-9E2D-DBCAEBFF8A92}" destId="{0928DE72-C1F0-4A49-8A8F-2720FF320C63}" srcOrd="2" destOrd="0" parTransId="{0CF77556-A2BA-4117-85E8-040AE00A7273}" sibTransId="{ABE61A2F-DB31-4867-97E1-5B27106517F6}"/>
    <dgm:cxn modelId="{FF5DC054-6744-415D-A9A0-8BD222F674FF}" type="presOf" srcId="{0CF77556-A2BA-4117-85E8-040AE00A7273}" destId="{BB63EF68-26A9-42A2-B303-0C4B2CA4DD7D}" srcOrd="1" destOrd="0" presId="urn:microsoft.com/office/officeart/2005/8/layout/radial5"/>
    <dgm:cxn modelId="{EEC59058-B8D0-47DE-BACB-54D602637D19}" type="presOf" srcId="{6A19978F-BD7E-4A77-AB9A-05ADC4732BCA}" destId="{7E08ACFC-3844-46BF-B50D-4B3F9E4632C3}" srcOrd="1" destOrd="0" presId="urn:microsoft.com/office/officeart/2005/8/layout/radial5"/>
    <dgm:cxn modelId="{239AC079-EC78-4905-AF87-BE3262FCD202}" srcId="{B9B9A412-6148-4772-9E2D-DBCAEBFF8A92}" destId="{A55FE07F-E319-42D9-B74D-64B600A5E706}" srcOrd="3" destOrd="0" parTransId="{70CB4FC6-D605-4CBB-8A5C-5EE0AE2C3E0E}" sibTransId="{0345B8E7-412F-4EAA-B386-EEC20B9FE08D}"/>
    <dgm:cxn modelId="{6E5C0096-B378-4DE7-8298-1AAF4B5C80DE}" type="presOf" srcId="{9FDBB190-C936-461C-A0A2-6D5187EF56A5}" destId="{738EFCC2-536B-47A2-A730-039890260B70}" srcOrd="0" destOrd="0" presId="urn:microsoft.com/office/officeart/2005/8/layout/radial5"/>
    <dgm:cxn modelId="{7CA77699-F1E1-4D1C-BD9B-780C343FB837}" type="presOf" srcId="{B9B9A412-6148-4772-9E2D-DBCAEBFF8A92}" destId="{EFCE4378-0D7C-48B6-9E2A-6979CB7E8AEB}" srcOrd="0" destOrd="0" presId="urn:microsoft.com/office/officeart/2005/8/layout/radial5"/>
    <dgm:cxn modelId="{8F71F49C-8938-4453-A6A5-C1140D725BDA}" type="presOf" srcId="{6A19978F-BD7E-4A77-AB9A-05ADC4732BCA}" destId="{1E670FA4-68F4-4DB5-8DCE-444914001F12}" srcOrd="0" destOrd="0" presId="urn:microsoft.com/office/officeart/2005/8/layout/radial5"/>
    <dgm:cxn modelId="{7C83D39F-E269-4ED2-B53E-D1113F75E130}" type="presOf" srcId="{22469178-E2A0-43FF-8621-16D37545AADE}" destId="{626D072B-C46E-48C4-B9B2-997444E775D2}" srcOrd="1" destOrd="0" presId="urn:microsoft.com/office/officeart/2005/8/layout/radial5"/>
    <dgm:cxn modelId="{0FEBCDBF-7170-4964-BD7B-5F8E1AD3C9E0}" type="presOf" srcId="{0CF77556-A2BA-4117-85E8-040AE00A7273}" destId="{48BA3D3C-0595-457E-AE4C-0C0F2B5CC455}" srcOrd="0" destOrd="0" presId="urn:microsoft.com/office/officeart/2005/8/layout/radial5"/>
    <dgm:cxn modelId="{3C0740D5-BCB6-45C2-959B-44E43F7DF762}" srcId="{B9B9A412-6148-4772-9E2D-DBCAEBFF8A92}" destId="{E8ADCEFF-F901-4F86-8399-91D8E3636998}" srcOrd="1" destOrd="0" parTransId="{22469178-E2A0-43FF-8621-16D37545AADE}" sibTransId="{A5D5D357-8A92-46DA-8EA0-C35511E73A54}"/>
    <dgm:cxn modelId="{F270C4E4-757D-4793-8749-29437A8AD7E6}" type="presOf" srcId="{E8ADCEFF-F901-4F86-8399-91D8E3636998}" destId="{000B91A7-D7C1-4648-B963-418BA95B3B80}" srcOrd="0" destOrd="0" presId="urn:microsoft.com/office/officeart/2005/8/layout/radial5"/>
    <dgm:cxn modelId="{1D088DFD-0DEE-4001-A750-8AA4C99D66CE}" type="presOf" srcId="{70CB4FC6-D605-4CBB-8A5C-5EE0AE2C3E0E}" destId="{F1F183BA-58DE-4969-94B3-F5908795C957}" srcOrd="1" destOrd="0" presId="urn:microsoft.com/office/officeart/2005/8/layout/radial5"/>
    <dgm:cxn modelId="{24F97FAD-6A54-4D5A-BEC8-230A4DC9CC05}" type="presParOf" srcId="{738EFCC2-536B-47A2-A730-039890260B70}" destId="{EFCE4378-0D7C-48B6-9E2A-6979CB7E8AEB}" srcOrd="0" destOrd="0" presId="urn:microsoft.com/office/officeart/2005/8/layout/radial5"/>
    <dgm:cxn modelId="{007FCD72-EA1E-4869-AED8-A3A2C61EA51A}" type="presParOf" srcId="{738EFCC2-536B-47A2-A730-039890260B70}" destId="{1E670FA4-68F4-4DB5-8DCE-444914001F12}" srcOrd="1" destOrd="0" presId="urn:microsoft.com/office/officeart/2005/8/layout/radial5"/>
    <dgm:cxn modelId="{60323BA3-2908-4034-B3FE-63E4123B24F3}" type="presParOf" srcId="{1E670FA4-68F4-4DB5-8DCE-444914001F12}" destId="{7E08ACFC-3844-46BF-B50D-4B3F9E4632C3}" srcOrd="0" destOrd="0" presId="urn:microsoft.com/office/officeart/2005/8/layout/radial5"/>
    <dgm:cxn modelId="{F64B2144-C265-4DA1-AA7E-502F361C8A99}" type="presParOf" srcId="{738EFCC2-536B-47A2-A730-039890260B70}" destId="{298EB063-1065-4D6F-90CE-174FA3423B2A}" srcOrd="2" destOrd="0" presId="urn:microsoft.com/office/officeart/2005/8/layout/radial5"/>
    <dgm:cxn modelId="{0B1A9E55-57B7-43B2-850E-E2E42203D6C7}" type="presParOf" srcId="{738EFCC2-536B-47A2-A730-039890260B70}" destId="{873216BA-7E84-4210-9AC7-848B7166A2E5}" srcOrd="3" destOrd="0" presId="urn:microsoft.com/office/officeart/2005/8/layout/radial5"/>
    <dgm:cxn modelId="{529C64C1-D660-4CE9-B4FB-D3265E44952A}" type="presParOf" srcId="{873216BA-7E84-4210-9AC7-848B7166A2E5}" destId="{626D072B-C46E-48C4-B9B2-997444E775D2}" srcOrd="0" destOrd="0" presId="urn:microsoft.com/office/officeart/2005/8/layout/radial5"/>
    <dgm:cxn modelId="{36F00D5F-6974-4214-80B1-4B5A09BA0532}" type="presParOf" srcId="{738EFCC2-536B-47A2-A730-039890260B70}" destId="{000B91A7-D7C1-4648-B963-418BA95B3B80}" srcOrd="4" destOrd="0" presId="urn:microsoft.com/office/officeart/2005/8/layout/radial5"/>
    <dgm:cxn modelId="{313C3B5E-F86D-40E0-986E-AA20D84EB1EA}" type="presParOf" srcId="{738EFCC2-536B-47A2-A730-039890260B70}" destId="{48BA3D3C-0595-457E-AE4C-0C0F2B5CC455}" srcOrd="5" destOrd="0" presId="urn:microsoft.com/office/officeart/2005/8/layout/radial5"/>
    <dgm:cxn modelId="{14C452A3-5D9E-485F-8F35-A5913427E155}" type="presParOf" srcId="{48BA3D3C-0595-457E-AE4C-0C0F2B5CC455}" destId="{BB63EF68-26A9-42A2-B303-0C4B2CA4DD7D}" srcOrd="0" destOrd="0" presId="urn:microsoft.com/office/officeart/2005/8/layout/radial5"/>
    <dgm:cxn modelId="{B8AEA5C7-43C5-45C9-A0A6-4BE134204B1E}" type="presParOf" srcId="{738EFCC2-536B-47A2-A730-039890260B70}" destId="{1662D751-2368-4A85-AF92-5EB0EA1FC5B8}" srcOrd="6" destOrd="0" presId="urn:microsoft.com/office/officeart/2005/8/layout/radial5"/>
    <dgm:cxn modelId="{C3BC3CC2-E320-4921-8735-0532852B1D2C}" type="presParOf" srcId="{738EFCC2-536B-47A2-A730-039890260B70}" destId="{D89D2FC5-81BC-46AE-9D2A-EDA510D970AC}" srcOrd="7" destOrd="0" presId="urn:microsoft.com/office/officeart/2005/8/layout/radial5"/>
    <dgm:cxn modelId="{5EBB4082-FE8A-4D60-BB16-E93052EBADAB}" type="presParOf" srcId="{D89D2FC5-81BC-46AE-9D2A-EDA510D970AC}" destId="{F1F183BA-58DE-4969-94B3-F5908795C957}" srcOrd="0" destOrd="0" presId="urn:microsoft.com/office/officeart/2005/8/layout/radial5"/>
    <dgm:cxn modelId="{E6883FC0-170B-43B0-9B43-D8E9C236FAA4}" type="presParOf" srcId="{738EFCC2-536B-47A2-A730-039890260B70}" destId="{376399EB-6027-465D-AED3-1C00A925AAF2}"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E4378-0D7C-48B6-9E2A-6979CB7E8AEB}">
      <dsp:nvSpPr>
        <dsp:cNvPr id="0" name=""/>
        <dsp:cNvSpPr/>
      </dsp:nvSpPr>
      <dsp:spPr>
        <a:xfrm>
          <a:off x="4961867" y="2461849"/>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tr-TR" sz="4000" kern="1200" dirty="0"/>
            <a:t>İstişare</a:t>
          </a:r>
        </a:p>
      </dsp:txBody>
      <dsp:txXfrm>
        <a:off x="5291842" y="2745121"/>
        <a:ext cx="1593262" cy="1367757"/>
      </dsp:txXfrm>
    </dsp:sp>
    <dsp:sp modelId="{1E670FA4-68F4-4DB5-8DCE-444914001F12}">
      <dsp:nvSpPr>
        <dsp:cNvPr id="0" name=""/>
        <dsp:cNvSpPr/>
      </dsp:nvSpPr>
      <dsp:spPr>
        <a:xfrm rot="16200000">
          <a:off x="5932124" y="1869056"/>
          <a:ext cx="31269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5979029" y="2038619"/>
        <a:ext cx="218888" cy="367974"/>
      </dsp:txXfrm>
    </dsp:sp>
    <dsp:sp modelId="{298EB063-1065-4D6F-90CE-174FA3423B2A}">
      <dsp:nvSpPr>
        <dsp:cNvPr id="0" name=""/>
        <dsp:cNvSpPr/>
      </dsp:nvSpPr>
      <dsp:spPr>
        <a:xfrm>
          <a:off x="4961867" y="-62447"/>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Danışma</a:t>
          </a:r>
        </a:p>
      </dsp:txBody>
      <dsp:txXfrm>
        <a:off x="5291842" y="220825"/>
        <a:ext cx="1593262" cy="1367757"/>
      </dsp:txXfrm>
    </dsp:sp>
    <dsp:sp modelId="{873216BA-7E84-4210-9AC7-848B7166A2E5}">
      <dsp:nvSpPr>
        <dsp:cNvPr id="0" name=""/>
        <dsp:cNvSpPr/>
      </dsp:nvSpPr>
      <dsp:spPr>
        <a:xfrm>
          <a:off x="7336984" y="3122354"/>
          <a:ext cx="293678"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7336984" y="3245012"/>
        <a:ext cx="205575" cy="367974"/>
      </dsp:txXfrm>
    </dsp:sp>
    <dsp:sp modelId="{000B91A7-D7C1-4648-B963-418BA95B3B80}">
      <dsp:nvSpPr>
        <dsp:cNvPr id="0" name=""/>
        <dsp:cNvSpPr/>
      </dsp:nvSpPr>
      <dsp:spPr>
        <a:xfrm>
          <a:off x="7769189" y="2461849"/>
          <a:ext cx="2611609"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Fikir alışverişinde bulunma</a:t>
          </a:r>
        </a:p>
      </dsp:txBody>
      <dsp:txXfrm>
        <a:off x="8151650" y="2745121"/>
        <a:ext cx="1846687" cy="1367757"/>
      </dsp:txXfrm>
    </dsp:sp>
    <dsp:sp modelId="{48BA3D3C-0595-457E-AE4C-0C0F2B5CC455}">
      <dsp:nvSpPr>
        <dsp:cNvPr id="0" name=""/>
        <dsp:cNvSpPr/>
      </dsp:nvSpPr>
      <dsp:spPr>
        <a:xfrm rot="5400000">
          <a:off x="5932124" y="4375652"/>
          <a:ext cx="312697"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5979029" y="4451406"/>
        <a:ext cx="218888" cy="367974"/>
      </dsp:txXfrm>
    </dsp:sp>
    <dsp:sp modelId="{1662D751-2368-4A85-AF92-5EB0EA1FC5B8}">
      <dsp:nvSpPr>
        <dsp:cNvPr id="0" name=""/>
        <dsp:cNvSpPr/>
      </dsp:nvSpPr>
      <dsp:spPr>
        <a:xfrm>
          <a:off x="4961867" y="4986145"/>
          <a:ext cx="2253212"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Ortak aklın faaliyeti</a:t>
          </a:r>
        </a:p>
      </dsp:txBody>
      <dsp:txXfrm>
        <a:off x="5291842" y="5269417"/>
        <a:ext cx="1593262" cy="1367757"/>
      </dsp:txXfrm>
    </dsp:sp>
    <dsp:sp modelId="{D89D2FC5-81BC-46AE-9D2A-EDA510D970AC}">
      <dsp:nvSpPr>
        <dsp:cNvPr id="0" name=""/>
        <dsp:cNvSpPr/>
      </dsp:nvSpPr>
      <dsp:spPr>
        <a:xfrm rot="10800000">
          <a:off x="4580224" y="3122354"/>
          <a:ext cx="269694" cy="6132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4661132" y="3245012"/>
        <a:ext cx="188786" cy="367974"/>
      </dsp:txXfrm>
    </dsp:sp>
    <dsp:sp modelId="{376399EB-6027-465D-AED3-1C00A925AAF2}">
      <dsp:nvSpPr>
        <dsp:cNvPr id="0" name=""/>
        <dsp:cNvSpPr/>
      </dsp:nvSpPr>
      <dsp:spPr>
        <a:xfrm>
          <a:off x="1871506" y="2461849"/>
          <a:ext cx="2581503" cy="19343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Başarılı insanların günlük yaşamının parçası</a:t>
          </a:r>
        </a:p>
      </dsp:txBody>
      <dsp:txXfrm>
        <a:off x="2249558" y="2745121"/>
        <a:ext cx="1825399" cy="1367757"/>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085490-303C-4848-B73A-065CB946B99C}" type="datetimeFigureOut">
              <a:rPr lang="tr-TR" smtClean="0"/>
              <a:t>22.03.2020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AFA7D9-4703-429B-B8BF-4F5A2B34CDAA}" type="slidenum">
              <a:rPr lang="tr-TR" smtClean="0"/>
              <a:t>‹#›</a:t>
            </a:fld>
            <a:endParaRPr lang="tr-TR"/>
          </a:p>
        </p:txBody>
      </p:sp>
    </p:spTree>
    <p:extLst>
      <p:ext uri="{BB962C8B-B14F-4D97-AF65-F5344CB8AC3E}">
        <p14:creationId xmlns:p14="http://schemas.microsoft.com/office/powerpoint/2010/main" val="38775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22.03.2020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22.03.2020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22.03.2020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22.03.2020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22.03.2020</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22.03.2020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22.03.2020</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wH0GPUPPJa4?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1" y="1713046"/>
            <a:ext cx="12191999" cy="1475013"/>
          </a:xfrm>
        </p:spPr>
        <p:txBody>
          <a:bodyPr>
            <a:noAutofit/>
          </a:bodyPr>
          <a:lstStyle/>
          <a:p>
            <a:pPr algn="ctr"/>
            <a:r>
              <a:rPr lang="tr-TR" sz="8800" cap="none" dirty="0">
                <a:ln w="0"/>
                <a:solidFill>
                  <a:schemeClr val="accent1">
                    <a:lumMod val="90000"/>
                    <a:lumOff val="10000"/>
                  </a:schemeClr>
                </a:solidFill>
                <a:effectLst>
                  <a:outerShdw blurRad="38100" dist="19050" dir="2700000" algn="tl" rotWithShape="0">
                    <a:schemeClr val="dk1">
                      <a:alpha val="40000"/>
                    </a:schemeClr>
                  </a:outerShdw>
                </a:effectLst>
              </a:rPr>
              <a:t>PEYGAMBERİMİZ VE İSTİŞARE</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656935F-45E0-42A1-8D32-30CEC6C47C36}"/>
              </a:ext>
            </a:extLst>
          </p:cNvPr>
          <p:cNvSpPr/>
          <p:nvPr/>
        </p:nvSpPr>
        <p:spPr>
          <a:xfrm>
            <a:off x="246001" y="1590212"/>
            <a:ext cx="11699997" cy="4708981"/>
          </a:xfrm>
          <a:prstGeom prst="rect">
            <a:avLst/>
          </a:prstGeom>
        </p:spPr>
        <p:txBody>
          <a:bodyPr wrap="square">
            <a:spAutoFit/>
          </a:bodyPr>
          <a:lstStyle/>
          <a:p>
            <a:r>
              <a:rPr lang="tr-TR" sz="3000" dirty="0"/>
              <a:t>- </a:t>
            </a:r>
            <a:r>
              <a:rPr lang="tr-TR" sz="3000" dirty="0" err="1"/>
              <a:t>Hubab</a:t>
            </a:r>
            <a:r>
              <a:rPr lang="tr-TR" sz="3000" dirty="0"/>
              <a:t>: “Ey Allah’ın Resulü! Bu konaklanan yeri karargâh kılmanı Allah mı sana bildirdi? </a:t>
            </a:r>
          </a:p>
          <a:p>
            <a:endParaRPr lang="tr-TR" sz="3000" dirty="0"/>
          </a:p>
          <a:p>
            <a:r>
              <a:rPr lang="tr-TR" sz="3000" dirty="0"/>
              <a:t>- Rasulullah: “Bu bir görüş, bir savaş taktiğidir” buyurdu.</a:t>
            </a:r>
          </a:p>
          <a:p>
            <a:endParaRPr lang="tr-TR" sz="3000" dirty="0"/>
          </a:p>
          <a:p>
            <a:r>
              <a:rPr lang="tr-TR" sz="3000" dirty="0"/>
              <a:t>- </a:t>
            </a:r>
            <a:r>
              <a:rPr lang="tr-TR" sz="3000" dirty="0" err="1"/>
              <a:t>Hubab</a:t>
            </a:r>
            <a:r>
              <a:rPr lang="tr-TR" sz="3000" dirty="0"/>
              <a:t>: “Ey Allah’ın Resulü! Burası senin konaklayacağın uygun bir yer değildir. Düşman kavme en yakın olan suyun başına gidelim. Oraya karargâh kuralım. içemezler” dedi.</a:t>
            </a:r>
          </a:p>
          <a:p>
            <a:endParaRPr lang="tr-TR" sz="3000" dirty="0"/>
          </a:p>
          <a:p>
            <a:r>
              <a:rPr lang="tr-TR" sz="3000" dirty="0"/>
              <a:t>- Rasulullah: “Sen doğru bir görüş beyan ettin” buyurdu.</a:t>
            </a:r>
          </a:p>
        </p:txBody>
      </p:sp>
      <p:sp>
        <p:nvSpPr>
          <p:cNvPr id="3" name="Dikdörtgen: Köşeleri Yuvarlatılmış 2">
            <a:extLst>
              <a:ext uri="{FF2B5EF4-FFF2-40B4-BE49-F238E27FC236}">
                <a16:creationId xmlns:a16="http://schemas.microsoft.com/office/drawing/2014/main" id="{B1EF3EBF-3FB7-4806-8BBB-CDB0E3EED215}"/>
              </a:ext>
            </a:extLst>
          </p:cNvPr>
          <p:cNvSpPr/>
          <p:nvPr/>
        </p:nvSpPr>
        <p:spPr>
          <a:xfrm>
            <a:off x="401751" y="180872"/>
            <a:ext cx="11388498" cy="1115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Bedir Savaşında karargahın kurulacağı yerin tayini</a:t>
            </a:r>
          </a:p>
        </p:txBody>
      </p:sp>
    </p:spTree>
    <p:extLst>
      <p:ext uri="{BB962C8B-B14F-4D97-AF65-F5344CB8AC3E}">
        <p14:creationId xmlns:p14="http://schemas.microsoft.com/office/powerpoint/2010/main" val="144368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36E521FC-F1E6-4733-B283-512600D3E646}"/>
              </a:ext>
            </a:extLst>
          </p:cNvPr>
          <p:cNvPicPr>
            <a:picLocks noChangeAspect="1"/>
          </p:cNvPicPr>
          <p:nvPr/>
        </p:nvPicPr>
        <p:blipFill>
          <a:blip r:embed="rId2"/>
          <a:stretch>
            <a:fillRect/>
          </a:stretch>
        </p:blipFill>
        <p:spPr>
          <a:xfrm>
            <a:off x="1689304" y="2069959"/>
            <a:ext cx="9468240" cy="4531807"/>
          </a:xfrm>
          <a:prstGeom prst="rect">
            <a:avLst/>
          </a:prstGeom>
        </p:spPr>
      </p:pic>
      <p:sp>
        <p:nvSpPr>
          <p:cNvPr id="3" name="Dikdörtgen: Köşeleri Yuvarlatılmış 2">
            <a:extLst>
              <a:ext uri="{FF2B5EF4-FFF2-40B4-BE49-F238E27FC236}">
                <a16:creationId xmlns:a16="http://schemas.microsoft.com/office/drawing/2014/main" id="{F6FD60E5-8368-4987-A580-639F7B95454F}"/>
              </a:ext>
            </a:extLst>
          </p:cNvPr>
          <p:cNvSpPr/>
          <p:nvPr/>
        </p:nvSpPr>
        <p:spPr>
          <a:xfrm>
            <a:off x="1689304" y="522516"/>
            <a:ext cx="9468240" cy="1115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Bedir Savaşı esirlerine yapılacak muamele de yine istişareyle belirlendi…</a:t>
            </a:r>
          </a:p>
        </p:txBody>
      </p:sp>
    </p:spTree>
    <p:extLst>
      <p:ext uri="{BB962C8B-B14F-4D97-AF65-F5344CB8AC3E}">
        <p14:creationId xmlns:p14="http://schemas.microsoft.com/office/powerpoint/2010/main" val="179463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72FA74C8-AD45-43CB-91F6-6754617E935A}"/>
              </a:ext>
            </a:extLst>
          </p:cNvPr>
          <p:cNvPicPr>
            <a:picLocks noChangeAspect="1"/>
          </p:cNvPicPr>
          <p:nvPr/>
        </p:nvPicPr>
        <p:blipFill>
          <a:blip r:embed="rId2"/>
          <a:stretch>
            <a:fillRect/>
          </a:stretch>
        </p:blipFill>
        <p:spPr>
          <a:xfrm>
            <a:off x="160774" y="1949067"/>
            <a:ext cx="5715000" cy="4286250"/>
          </a:xfrm>
          <a:prstGeom prst="rect">
            <a:avLst/>
          </a:prstGeom>
        </p:spPr>
      </p:pic>
      <p:pic>
        <p:nvPicPr>
          <p:cNvPr id="3" name="Resim 2">
            <a:extLst>
              <a:ext uri="{FF2B5EF4-FFF2-40B4-BE49-F238E27FC236}">
                <a16:creationId xmlns:a16="http://schemas.microsoft.com/office/drawing/2014/main" id="{67B1631B-C6C8-4B38-AEEE-300238FF75E6}"/>
              </a:ext>
            </a:extLst>
          </p:cNvPr>
          <p:cNvPicPr>
            <a:picLocks noChangeAspect="1"/>
          </p:cNvPicPr>
          <p:nvPr/>
        </p:nvPicPr>
        <p:blipFill>
          <a:blip r:embed="rId3"/>
          <a:stretch>
            <a:fillRect/>
          </a:stretch>
        </p:blipFill>
        <p:spPr>
          <a:xfrm>
            <a:off x="6096000" y="1376362"/>
            <a:ext cx="5715000" cy="4105275"/>
          </a:xfrm>
          <a:prstGeom prst="rect">
            <a:avLst/>
          </a:prstGeom>
        </p:spPr>
      </p:pic>
      <p:sp>
        <p:nvSpPr>
          <p:cNvPr id="4" name="Dikdörtgen: Köşeleri Yuvarlatılmış 3">
            <a:extLst>
              <a:ext uri="{FF2B5EF4-FFF2-40B4-BE49-F238E27FC236}">
                <a16:creationId xmlns:a16="http://schemas.microsoft.com/office/drawing/2014/main" id="{26B7EB90-18BE-4D2E-8E68-F0719A43F766}"/>
              </a:ext>
            </a:extLst>
          </p:cNvPr>
          <p:cNvSpPr/>
          <p:nvPr/>
        </p:nvSpPr>
        <p:spPr>
          <a:xfrm>
            <a:off x="1659159" y="140678"/>
            <a:ext cx="9468240" cy="11153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İstişare hata yapma oranını en aza indirir</a:t>
            </a:r>
          </a:p>
        </p:txBody>
      </p:sp>
    </p:spTree>
    <p:extLst>
      <p:ext uri="{BB962C8B-B14F-4D97-AF65-F5344CB8AC3E}">
        <p14:creationId xmlns:p14="http://schemas.microsoft.com/office/powerpoint/2010/main" val="29293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0E9D8158-2D3A-4675-8997-7209D2141015}"/>
              </a:ext>
            </a:extLst>
          </p:cNvPr>
          <p:cNvPicPr>
            <a:picLocks noChangeAspect="1"/>
          </p:cNvPicPr>
          <p:nvPr/>
        </p:nvPicPr>
        <p:blipFill>
          <a:blip r:embed="rId2"/>
          <a:stretch>
            <a:fillRect/>
          </a:stretch>
        </p:blipFill>
        <p:spPr>
          <a:xfrm>
            <a:off x="911260" y="3094992"/>
            <a:ext cx="4762500" cy="3571875"/>
          </a:xfrm>
          <a:prstGeom prst="rect">
            <a:avLst/>
          </a:prstGeom>
        </p:spPr>
      </p:pic>
      <p:pic>
        <p:nvPicPr>
          <p:cNvPr id="3" name="Resim 2">
            <a:extLst>
              <a:ext uri="{FF2B5EF4-FFF2-40B4-BE49-F238E27FC236}">
                <a16:creationId xmlns:a16="http://schemas.microsoft.com/office/drawing/2014/main" id="{3D6955AD-8F97-45C3-8F35-6FB84ED67CF9}"/>
              </a:ext>
            </a:extLst>
          </p:cNvPr>
          <p:cNvPicPr>
            <a:picLocks noChangeAspect="1"/>
          </p:cNvPicPr>
          <p:nvPr/>
        </p:nvPicPr>
        <p:blipFill>
          <a:blip r:embed="rId3"/>
          <a:stretch>
            <a:fillRect/>
          </a:stretch>
        </p:blipFill>
        <p:spPr>
          <a:xfrm>
            <a:off x="6963509" y="971765"/>
            <a:ext cx="3959049" cy="5695102"/>
          </a:xfrm>
          <a:prstGeom prst="rect">
            <a:avLst/>
          </a:prstGeom>
        </p:spPr>
      </p:pic>
      <p:sp>
        <p:nvSpPr>
          <p:cNvPr id="4" name="Yuvarlatılmış Dikdörtgen 2">
            <a:extLst>
              <a:ext uri="{FF2B5EF4-FFF2-40B4-BE49-F238E27FC236}">
                <a16:creationId xmlns:a16="http://schemas.microsoft.com/office/drawing/2014/main" id="{ECA5A831-1481-4F6C-ACAA-7D7AFE8C6972}"/>
              </a:ext>
            </a:extLst>
          </p:cNvPr>
          <p:cNvSpPr/>
          <p:nvPr/>
        </p:nvSpPr>
        <p:spPr>
          <a:xfrm>
            <a:off x="911260" y="899484"/>
            <a:ext cx="5184741" cy="1627833"/>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Krallar mühürsüz mektupları okumazlar…</a:t>
            </a:r>
          </a:p>
        </p:txBody>
      </p:sp>
    </p:spTree>
    <p:extLst>
      <p:ext uri="{BB962C8B-B14F-4D97-AF65-F5344CB8AC3E}">
        <p14:creationId xmlns:p14="http://schemas.microsoft.com/office/powerpoint/2010/main" val="24928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400E2FAF-B36C-4CD2-B06E-0D6A509F334C}"/>
              </a:ext>
            </a:extLst>
          </p:cNvPr>
          <p:cNvSpPr/>
          <p:nvPr/>
        </p:nvSpPr>
        <p:spPr>
          <a:xfrm>
            <a:off x="1361880" y="1889090"/>
            <a:ext cx="9468240" cy="4511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a:t>
            </a:r>
            <a:r>
              <a:rPr lang="tr-TR" sz="3600" dirty="0" err="1"/>
              <a:t>Efendimiz’in</a:t>
            </a:r>
            <a:r>
              <a:rPr lang="tr-TR" sz="3600" dirty="0"/>
              <a:t> (</a:t>
            </a:r>
            <a:r>
              <a:rPr lang="tr-TR" sz="3600" dirty="0" err="1"/>
              <a:t>s.a.v</a:t>
            </a:r>
            <a:r>
              <a:rPr lang="tr-TR" sz="3600" dirty="0"/>
              <a:t>.) en güzel sünnetlerinden olan istişare pek çok toplumsal ve bireysel sorunların çözümünde başvurulması gereken bir yöntemdir. Bizler de önemli kararlar almadan önce bizden daha tecrübeli ve daha bilgili kişilere danışmalı onların fikir ve tecrübelerinden istifade etmeliyiz.</a:t>
            </a:r>
          </a:p>
        </p:txBody>
      </p:sp>
      <p:sp>
        <p:nvSpPr>
          <p:cNvPr id="3" name="Yuvarlatılmış Dikdörtgen 2">
            <a:extLst>
              <a:ext uri="{FF2B5EF4-FFF2-40B4-BE49-F238E27FC236}">
                <a16:creationId xmlns:a16="http://schemas.microsoft.com/office/drawing/2014/main" id="{DD3ADBFD-BAFC-4E49-99FA-8158A5FBA034}"/>
              </a:ext>
            </a:extLst>
          </p:cNvPr>
          <p:cNvSpPr/>
          <p:nvPr/>
        </p:nvSpPr>
        <p:spPr>
          <a:xfrm>
            <a:off x="3503629" y="165954"/>
            <a:ext cx="5184741" cy="78863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tr-TR" sz="3600" dirty="0"/>
              <a:t>Velhasıl…</a:t>
            </a:r>
          </a:p>
        </p:txBody>
      </p:sp>
    </p:spTree>
    <p:extLst>
      <p:ext uri="{BB962C8B-B14F-4D97-AF65-F5344CB8AC3E}">
        <p14:creationId xmlns:p14="http://schemas.microsoft.com/office/powerpoint/2010/main" val="139207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4A9F761-0DA3-42F2-9CFE-13027F448CB2}"/>
              </a:ext>
            </a:extLst>
          </p:cNvPr>
          <p:cNvPicPr>
            <a:picLocks noChangeAspect="1"/>
          </p:cNvPicPr>
          <p:nvPr/>
        </p:nvPicPr>
        <p:blipFill>
          <a:blip r:embed="rId2"/>
          <a:stretch>
            <a:fillRect/>
          </a:stretch>
        </p:blipFill>
        <p:spPr>
          <a:xfrm>
            <a:off x="0" y="1127927"/>
            <a:ext cx="12192000" cy="4602145"/>
          </a:xfrm>
          <a:prstGeom prst="rect">
            <a:avLst/>
          </a:prstGeom>
        </p:spPr>
      </p:pic>
    </p:spTree>
    <p:extLst>
      <p:ext uri="{BB962C8B-B14F-4D97-AF65-F5344CB8AC3E}">
        <p14:creationId xmlns:p14="http://schemas.microsoft.com/office/powerpoint/2010/main" val="6686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5898383" y="5215096"/>
            <a:ext cx="6221603" cy="1569660"/>
          </a:xfrm>
          <a:prstGeom prst="rect">
            <a:avLst/>
          </a:prstGeom>
          <a:noFill/>
          <a:ln w="76200">
            <a:solidFill>
              <a:schemeClr val="tx1"/>
            </a:solidFill>
          </a:ln>
        </p:spPr>
        <p:txBody>
          <a:bodyPr wrap="square" rtlCol="0">
            <a:spAutoFit/>
          </a:bodyPr>
          <a:lstStyle/>
          <a:p>
            <a:pPr algn="ctr"/>
            <a:r>
              <a:rPr lang="tr-TR" sz="2400" b="1" dirty="0"/>
              <a:t>22.03.2020</a:t>
            </a:r>
          </a:p>
          <a:p>
            <a:pPr algn="ctr"/>
            <a:r>
              <a:rPr lang="tr-TR" sz="2400" b="1" dirty="0"/>
              <a:t>Tekirdağ/Çerkezköy</a:t>
            </a:r>
          </a:p>
          <a:p>
            <a:pPr algn="ctr"/>
            <a:r>
              <a:rPr lang="tr-TR" sz="2400" b="1" dirty="0"/>
              <a:t>Kovid-9 Virüsüyle savaştığımız günler.</a:t>
            </a:r>
          </a:p>
          <a:p>
            <a:pPr algn="ctr"/>
            <a:r>
              <a:rPr lang="tr-TR" sz="2400" b="1" dirty="0"/>
              <a:t>#evinde kal Türkiye</a:t>
            </a:r>
          </a:p>
        </p:txBody>
      </p:sp>
    </p:spTree>
    <p:extLst>
      <p:ext uri="{BB962C8B-B14F-4D97-AF65-F5344CB8AC3E}">
        <p14:creationId xmlns:p14="http://schemas.microsoft.com/office/powerpoint/2010/main" val="41995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Neler öğreneceğiz?</a:t>
            </a:r>
          </a:p>
        </p:txBody>
      </p:sp>
      <p:sp>
        <p:nvSpPr>
          <p:cNvPr id="3" name="İçerik Yer Tutucusu 2"/>
          <p:cNvSpPr>
            <a:spLocks noGrp="1"/>
          </p:cNvSpPr>
          <p:nvPr>
            <p:ph idx="1"/>
          </p:nvPr>
        </p:nvSpPr>
        <p:spPr>
          <a:xfrm>
            <a:off x="581193" y="2477541"/>
            <a:ext cx="11029615" cy="3678303"/>
          </a:xfrm>
        </p:spPr>
        <p:txBody>
          <a:bodyPr>
            <a:normAutofit/>
          </a:bodyPr>
          <a:lstStyle/>
          <a:p>
            <a:r>
              <a:rPr lang="tr-TR" sz="6000" dirty="0">
                <a:solidFill>
                  <a:schemeClr val="accent1">
                    <a:lumMod val="90000"/>
                    <a:lumOff val="10000"/>
                  </a:schemeClr>
                </a:solidFill>
              </a:rPr>
              <a:t>İstişarenin Peygamberimizin önem verdiği davranışlardan biri olduğunu kavrar.</a:t>
            </a:r>
          </a:p>
        </p:txBody>
      </p:sp>
    </p:spTree>
    <p:extLst>
      <p:ext uri="{BB962C8B-B14F-4D97-AF65-F5344CB8AC3E}">
        <p14:creationId xmlns:p14="http://schemas.microsoft.com/office/powerpoint/2010/main" val="404400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81824BD-03C4-4EBB-A503-A58E0EF131C8}"/>
              </a:ext>
            </a:extLst>
          </p:cNvPr>
          <p:cNvSpPr/>
          <p:nvPr/>
        </p:nvSpPr>
        <p:spPr>
          <a:xfrm>
            <a:off x="3941403" y="3244334"/>
            <a:ext cx="4309193" cy="369332"/>
          </a:xfrm>
          <a:prstGeom prst="rect">
            <a:avLst/>
          </a:prstGeom>
        </p:spPr>
        <p:txBody>
          <a:bodyPr wrap="none">
            <a:spAutoFit/>
          </a:bodyPr>
          <a:lstStyle/>
          <a:p>
            <a:r>
              <a:rPr lang="tr-TR" dirty="0"/>
              <a:t>http://youtube.com/watch?v=wH0GPUPPJa4</a:t>
            </a:r>
          </a:p>
        </p:txBody>
      </p:sp>
      <p:pic>
        <p:nvPicPr>
          <p:cNvPr id="4" name="Çevrimiçi Medya 3" title="Kuran Tilaveti (ￅﾞura Suresi)">
            <a:hlinkClick r:id="" action="ppaction://media"/>
            <a:extLst>
              <a:ext uri="{FF2B5EF4-FFF2-40B4-BE49-F238E27FC236}">
                <a16:creationId xmlns:a16="http://schemas.microsoft.com/office/drawing/2014/main" id="{B1532653-E9B5-409F-B014-FBA1F888A61E}"/>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4163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ED1B8288-6E12-46B5-9F56-976C55518A7A}"/>
              </a:ext>
            </a:extLst>
          </p:cNvPr>
          <p:cNvPicPr>
            <a:picLocks noChangeAspect="1"/>
          </p:cNvPicPr>
          <p:nvPr/>
        </p:nvPicPr>
        <p:blipFill>
          <a:blip r:embed="rId2"/>
          <a:stretch>
            <a:fillRect/>
          </a:stretch>
        </p:blipFill>
        <p:spPr>
          <a:xfrm>
            <a:off x="1752129" y="850185"/>
            <a:ext cx="8687742" cy="5157630"/>
          </a:xfrm>
          <a:prstGeom prst="rect">
            <a:avLst/>
          </a:prstGeom>
        </p:spPr>
      </p:pic>
    </p:spTree>
    <p:extLst>
      <p:ext uri="{BB962C8B-B14F-4D97-AF65-F5344CB8AC3E}">
        <p14:creationId xmlns:p14="http://schemas.microsoft.com/office/powerpoint/2010/main" val="16350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a:extLst>
              <a:ext uri="{FF2B5EF4-FFF2-40B4-BE49-F238E27FC236}">
                <a16:creationId xmlns:a16="http://schemas.microsoft.com/office/drawing/2014/main" id="{00B239B4-EA2B-477A-9701-907C4A6E85DC}"/>
              </a:ext>
            </a:extLst>
          </p:cNvPr>
          <p:cNvGraphicFramePr/>
          <p:nvPr>
            <p:extLst>
              <p:ext uri="{D42A27DB-BD31-4B8C-83A1-F6EECF244321}">
                <p14:modId xmlns:p14="http://schemas.microsoft.com/office/powerpoint/2010/main" val="199213733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31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EFCE4378-0D7C-48B6-9E2A-6979CB7E8AEB}"/>
                                            </p:graphicEl>
                                          </p:spTgt>
                                        </p:tgtEl>
                                        <p:attrNameLst>
                                          <p:attrName>style.visibility</p:attrName>
                                        </p:attrNameLst>
                                      </p:cBhvr>
                                      <p:to>
                                        <p:strVal val="visible"/>
                                      </p:to>
                                    </p:set>
                                    <p:animEffect transition="in" filter="fade">
                                      <p:cBhvr>
                                        <p:cTn id="7" dur="1000"/>
                                        <p:tgtEl>
                                          <p:spTgt spid="2">
                                            <p:graphicEl>
                                              <a:dgm id="{EFCE4378-0D7C-48B6-9E2A-6979CB7E8AEB}"/>
                                            </p:graphicEl>
                                          </p:spTgt>
                                        </p:tgtEl>
                                      </p:cBhvr>
                                    </p:animEffect>
                                    <p:anim calcmode="lin" valueType="num">
                                      <p:cBhvr>
                                        <p:cTn id="8" dur="1000" fill="hold"/>
                                        <p:tgtEl>
                                          <p:spTgt spid="2">
                                            <p:graphicEl>
                                              <a:dgm id="{EFCE4378-0D7C-48B6-9E2A-6979CB7E8AEB}"/>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EFCE4378-0D7C-48B6-9E2A-6979CB7E8AE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E670FA4-68F4-4DB5-8DCE-444914001F12}"/>
                                            </p:graphicEl>
                                          </p:spTgt>
                                        </p:tgtEl>
                                        <p:attrNameLst>
                                          <p:attrName>style.visibility</p:attrName>
                                        </p:attrNameLst>
                                      </p:cBhvr>
                                      <p:to>
                                        <p:strVal val="visible"/>
                                      </p:to>
                                    </p:set>
                                    <p:animEffect transition="in" filter="fade">
                                      <p:cBhvr>
                                        <p:cTn id="14" dur="1000"/>
                                        <p:tgtEl>
                                          <p:spTgt spid="2">
                                            <p:graphicEl>
                                              <a:dgm id="{1E670FA4-68F4-4DB5-8DCE-444914001F12}"/>
                                            </p:graphicEl>
                                          </p:spTgt>
                                        </p:tgtEl>
                                      </p:cBhvr>
                                    </p:animEffect>
                                    <p:anim calcmode="lin" valueType="num">
                                      <p:cBhvr>
                                        <p:cTn id="15" dur="1000" fill="hold"/>
                                        <p:tgtEl>
                                          <p:spTgt spid="2">
                                            <p:graphicEl>
                                              <a:dgm id="{1E670FA4-68F4-4DB5-8DCE-444914001F12}"/>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E670FA4-68F4-4DB5-8DCE-444914001F12}"/>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298EB063-1065-4D6F-90CE-174FA3423B2A}"/>
                                            </p:graphicEl>
                                          </p:spTgt>
                                        </p:tgtEl>
                                        <p:attrNameLst>
                                          <p:attrName>style.visibility</p:attrName>
                                        </p:attrNameLst>
                                      </p:cBhvr>
                                      <p:to>
                                        <p:strVal val="visible"/>
                                      </p:to>
                                    </p:set>
                                    <p:animEffect transition="in" filter="fade">
                                      <p:cBhvr>
                                        <p:cTn id="19" dur="1000"/>
                                        <p:tgtEl>
                                          <p:spTgt spid="2">
                                            <p:graphicEl>
                                              <a:dgm id="{298EB063-1065-4D6F-90CE-174FA3423B2A}"/>
                                            </p:graphicEl>
                                          </p:spTgt>
                                        </p:tgtEl>
                                      </p:cBhvr>
                                    </p:animEffect>
                                    <p:anim calcmode="lin" valueType="num">
                                      <p:cBhvr>
                                        <p:cTn id="20" dur="1000" fill="hold"/>
                                        <p:tgtEl>
                                          <p:spTgt spid="2">
                                            <p:graphicEl>
                                              <a:dgm id="{298EB063-1065-4D6F-90CE-174FA3423B2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298EB063-1065-4D6F-90CE-174FA3423B2A}"/>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873216BA-7E84-4210-9AC7-848B7166A2E5}"/>
                                            </p:graphicEl>
                                          </p:spTgt>
                                        </p:tgtEl>
                                        <p:attrNameLst>
                                          <p:attrName>style.visibility</p:attrName>
                                        </p:attrNameLst>
                                      </p:cBhvr>
                                      <p:to>
                                        <p:strVal val="visible"/>
                                      </p:to>
                                    </p:set>
                                    <p:animEffect transition="in" filter="fade">
                                      <p:cBhvr>
                                        <p:cTn id="26" dur="1000"/>
                                        <p:tgtEl>
                                          <p:spTgt spid="2">
                                            <p:graphicEl>
                                              <a:dgm id="{873216BA-7E84-4210-9AC7-848B7166A2E5}"/>
                                            </p:graphicEl>
                                          </p:spTgt>
                                        </p:tgtEl>
                                      </p:cBhvr>
                                    </p:animEffect>
                                    <p:anim calcmode="lin" valueType="num">
                                      <p:cBhvr>
                                        <p:cTn id="27" dur="1000" fill="hold"/>
                                        <p:tgtEl>
                                          <p:spTgt spid="2">
                                            <p:graphicEl>
                                              <a:dgm id="{873216BA-7E84-4210-9AC7-848B7166A2E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873216BA-7E84-4210-9AC7-848B7166A2E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000B91A7-D7C1-4648-B963-418BA95B3B80}"/>
                                            </p:graphicEl>
                                          </p:spTgt>
                                        </p:tgtEl>
                                        <p:attrNameLst>
                                          <p:attrName>style.visibility</p:attrName>
                                        </p:attrNameLst>
                                      </p:cBhvr>
                                      <p:to>
                                        <p:strVal val="visible"/>
                                      </p:to>
                                    </p:set>
                                    <p:animEffect transition="in" filter="fade">
                                      <p:cBhvr>
                                        <p:cTn id="31" dur="1000"/>
                                        <p:tgtEl>
                                          <p:spTgt spid="2">
                                            <p:graphicEl>
                                              <a:dgm id="{000B91A7-D7C1-4648-B963-418BA95B3B80}"/>
                                            </p:graphicEl>
                                          </p:spTgt>
                                        </p:tgtEl>
                                      </p:cBhvr>
                                    </p:animEffect>
                                    <p:anim calcmode="lin" valueType="num">
                                      <p:cBhvr>
                                        <p:cTn id="32" dur="1000" fill="hold"/>
                                        <p:tgtEl>
                                          <p:spTgt spid="2">
                                            <p:graphicEl>
                                              <a:dgm id="{000B91A7-D7C1-4648-B963-418BA95B3B8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000B91A7-D7C1-4648-B963-418BA95B3B8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8BA3D3C-0595-457E-AE4C-0C0F2B5CC455}"/>
                                            </p:graphicEl>
                                          </p:spTgt>
                                        </p:tgtEl>
                                        <p:attrNameLst>
                                          <p:attrName>style.visibility</p:attrName>
                                        </p:attrNameLst>
                                      </p:cBhvr>
                                      <p:to>
                                        <p:strVal val="visible"/>
                                      </p:to>
                                    </p:set>
                                    <p:animEffect transition="in" filter="fade">
                                      <p:cBhvr>
                                        <p:cTn id="38" dur="1000"/>
                                        <p:tgtEl>
                                          <p:spTgt spid="2">
                                            <p:graphicEl>
                                              <a:dgm id="{48BA3D3C-0595-457E-AE4C-0C0F2B5CC455}"/>
                                            </p:graphicEl>
                                          </p:spTgt>
                                        </p:tgtEl>
                                      </p:cBhvr>
                                    </p:animEffect>
                                    <p:anim calcmode="lin" valueType="num">
                                      <p:cBhvr>
                                        <p:cTn id="39" dur="1000" fill="hold"/>
                                        <p:tgtEl>
                                          <p:spTgt spid="2">
                                            <p:graphicEl>
                                              <a:dgm id="{48BA3D3C-0595-457E-AE4C-0C0F2B5CC455}"/>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8BA3D3C-0595-457E-AE4C-0C0F2B5CC45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1662D751-2368-4A85-AF92-5EB0EA1FC5B8}"/>
                                            </p:graphicEl>
                                          </p:spTgt>
                                        </p:tgtEl>
                                        <p:attrNameLst>
                                          <p:attrName>style.visibility</p:attrName>
                                        </p:attrNameLst>
                                      </p:cBhvr>
                                      <p:to>
                                        <p:strVal val="visible"/>
                                      </p:to>
                                    </p:set>
                                    <p:animEffect transition="in" filter="fade">
                                      <p:cBhvr>
                                        <p:cTn id="43" dur="1000"/>
                                        <p:tgtEl>
                                          <p:spTgt spid="2">
                                            <p:graphicEl>
                                              <a:dgm id="{1662D751-2368-4A85-AF92-5EB0EA1FC5B8}"/>
                                            </p:graphicEl>
                                          </p:spTgt>
                                        </p:tgtEl>
                                      </p:cBhvr>
                                    </p:animEffect>
                                    <p:anim calcmode="lin" valueType="num">
                                      <p:cBhvr>
                                        <p:cTn id="44" dur="1000" fill="hold"/>
                                        <p:tgtEl>
                                          <p:spTgt spid="2">
                                            <p:graphicEl>
                                              <a:dgm id="{1662D751-2368-4A85-AF92-5EB0EA1FC5B8}"/>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1662D751-2368-4A85-AF92-5EB0EA1FC5B8}"/>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D89D2FC5-81BC-46AE-9D2A-EDA510D970AC}"/>
                                            </p:graphicEl>
                                          </p:spTgt>
                                        </p:tgtEl>
                                        <p:attrNameLst>
                                          <p:attrName>style.visibility</p:attrName>
                                        </p:attrNameLst>
                                      </p:cBhvr>
                                      <p:to>
                                        <p:strVal val="visible"/>
                                      </p:to>
                                    </p:set>
                                    <p:animEffect transition="in" filter="fade">
                                      <p:cBhvr>
                                        <p:cTn id="50" dur="1000"/>
                                        <p:tgtEl>
                                          <p:spTgt spid="2">
                                            <p:graphicEl>
                                              <a:dgm id="{D89D2FC5-81BC-46AE-9D2A-EDA510D970AC}"/>
                                            </p:graphicEl>
                                          </p:spTgt>
                                        </p:tgtEl>
                                      </p:cBhvr>
                                    </p:animEffect>
                                    <p:anim calcmode="lin" valueType="num">
                                      <p:cBhvr>
                                        <p:cTn id="51" dur="1000" fill="hold"/>
                                        <p:tgtEl>
                                          <p:spTgt spid="2">
                                            <p:graphicEl>
                                              <a:dgm id="{D89D2FC5-81BC-46AE-9D2A-EDA510D970AC}"/>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89D2FC5-81BC-46AE-9D2A-EDA510D970A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376399EB-6027-465D-AED3-1C00A925AAF2}"/>
                                            </p:graphicEl>
                                          </p:spTgt>
                                        </p:tgtEl>
                                        <p:attrNameLst>
                                          <p:attrName>style.visibility</p:attrName>
                                        </p:attrNameLst>
                                      </p:cBhvr>
                                      <p:to>
                                        <p:strVal val="visible"/>
                                      </p:to>
                                    </p:set>
                                    <p:animEffect transition="in" filter="fade">
                                      <p:cBhvr>
                                        <p:cTn id="55" dur="1000"/>
                                        <p:tgtEl>
                                          <p:spTgt spid="2">
                                            <p:graphicEl>
                                              <a:dgm id="{376399EB-6027-465D-AED3-1C00A925AAF2}"/>
                                            </p:graphicEl>
                                          </p:spTgt>
                                        </p:tgtEl>
                                      </p:cBhvr>
                                    </p:animEffect>
                                    <p:anim calcmode="lin" valueType="num">
                                      <p:cBhvr>
                                        <p:cTn id="56" dur="1000" fill="hold"/>
                                        <p:tgtEl>
                                          <p:spTgt spid="2">
                                            <p:graphicEl>
                                              <a:dgm id="{376399EB-6027-465D-AED3-1C00A925AAF2}"/>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376399EB-6027-465D-AED3-1C00A925AAF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2">
            <a:extLst>
              <a:ext uri="{FF2B5EF4-FFF2-40B4-BE49-F238E27FC236}">
                <a16:creationId xmlns:a16="http://schemas.microsoft.com/office/drawing/2014/main" id="{10D2FE91-0E2E-4483-9925-9CF9AE773410}"/>
              </a:ext>
            </a:extLst>
          </p:cNvPr>
          <p:cNvSpPr/>
          <p:nvPr/>
        </p:nvSpPr>
        <p:spPr>
          <a:xfrm>
            <a:off x="6461090" y="2382074"/>
            <a:ext cx="5604496" cy="2898949"/>
          </a:xfrm>
          <a:prstGeom prst="roundRect">
            <a:avLst/>
          </a:prstGeom>
          <a:ln w="76200"/>
        </p:spPr>
        <p:style>
          <a:lnRef idx="2">
            <a:schemeClr val="accent1"/>
          </a:lnRef>
          <a:fillRef idx="1">
            <a:schemeClr val="lt1"/>
          </a:fillRef>
          <a:effectRef idx="0">
            <a:schemeClr val="accent1"/>
          </a:effectRef>
          <a:fontRef idx="minor">
            <a:schemeClr val="dk1"/>
          </a:fontRef>
        </p:style>
        <p:txBody>
          <a:bodyPr rtlCol="0" anchor="ctr"/>
          <a:lstStyle/>
          <a:p>
            <a:pPr algn="ctr"/>
            <a:r>
              <a:rPr lang="ar-AE"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وَالَّذ۪ينَ اسْتَجَابُوا لِرَبِّهِمْ وَاَقَامُوا الصَّلٰوةَۖ وَاَمْرُهُمْ شُورٰى بَيْنَهُمْۖ وَمِمَّا رَزَقْنَاهُمْ يُنْفِقُونَۚ ﴿٣٨﴾</a:t>
            </a:r>
          </a:p>
        </p:txBody>
      </p:sp>
      <p:sp>
        <p:nvSpPr>
          <p:cNvPr id="3" name="Dikdörtgen 2">
            <a:extLst>
              <a:ext uri="{FF2B5EF4-FFF2-40B4-BE49-F238E27FC236}">
                <a16:creationId xmlns:a16="http://schemas.microsoft.com/office/drawing/2014/main" id="{B47C2D74-9C2C-40FB-80A3-FB80869358A7}"/>
              </a:ext>
            </a:extLst>
          </p:cNvPr>
          <p:cNvSpPr/>
          <p:nvPr/>
        </p:nvSpPr>
        <p:spPr>
          <a:xfrm>
            <a:off x="3048000" y="2967335"/>
            <a:ext cx="6096000" cy="369332"/>
          </a:xfrm>
          <a:prstGeom prst="rect">
            <a:avLst/>
          </a:prstGeom>
        </p:spPr>
        <p:txBody>
          <a:bodyPr>
            <a:spAutoFit/>
          </a:bodyPr>
          <a:lstStyle/>
          <a:p>
            <a:endParaRPr lang="tr-TR" dirty="0"/>
          </a:p>
        </p:txBody>
      </p:sp>
      <p:sp>
        <p:nvSpPr>
          <p:cNvPr id="4" name="Dikdörtgen: Köşeleri Yuvarlatılmış 3">
            <a:extLst>
              <a:ext uri="{FF2B5EF4-FFF2-40B4-BE49-F238E27FC236}">
                <a16:creationId xmlns:a16="http://schemas.microsoft.com/office/drawing/2014/main" id="{81456E68-F62C-45F4-A866-32C002DD1992}"/>
              </a:ext>
            </a:extLst>
          </p:cNvPr>
          <p:cNvSpPr/>
          <p:nvPr/>
        </p:nvSpPr>
        <p:spPr>
          <a:xfrm>
            <a:off x="126414" y="2382074"/>
            <a:ext cx="6079253" cy="2898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(Müminler) Rablerinin çağrısına uyarlar, namazı özenle kılarlar. İşleri de aralarındaki danışma ile yürür. Kendilerine verdiğimiz rızıktan başkaları için harcarlar.</a:t>
            </a:r>
          </a:p>
        </p:txBody>
      </p:sp>
      <p:pic>
        <p:nvPicPr>
          <p:cNvPr id="5" name="Resim 4">
            <a:extLst>
              <a:ext uri="{FF2B5EF4-FFF2-40B4-BE49-F238E27FC236}">
                <a16:creationId xmlns:a16="http://schemas.microsoft.com/office/drawing/2014/main" id="{413F71EA-7757-4D99-933E-798A8B5B159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166041" y="0"/>
            <a:ext cx="5859918" cy="2126221"/>
          </a:xfrm>
          <a:prstGeom prst="rect">
            <a:avLst/>
          </a:prstGeom>
        </p:spPr>
      </p:pic>
      <p:sp>
        <p:nvSpPr>
          <p:cNvPr id="6" name="Dikdörtgen: Köşeleri Yuvarlatılmış 5">
            <a:extLst>
              <a:ext uri="{FF2B5EF4-FFF2-40B4-BE49-F238E27FC236}">
                <a16:creationId xmlns:a16="http://schemas.microsoft.com/office/drawing/2014/main" id="{576F673B-B462-4D27-99FB-F61B1341E487}"/>
              </a:ext>
            </a:extLst>
          </p:cNvPr>
          <p:cNvSpPr/>
          <p:nvPr/>
        </p:nvSpPr>
        <p:spPr>
          <a:xfrm>
            <a:off x="126414" y="5753167"/>
            <a:ext cx="11939172" cy="7379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İstişare müminin hayatında namaz ve sadaka gibi önemlidir.</a:t>
            </a:r>
          </a:p>
        </p:txBody>
      </p:sp>
    </p:spTree>
    <p:extLst>
      <p:ext uri="{BB962C8B-B14F-4D97-AF65-F5344CB8AC3E}">
        <p14:creationId xmlns:p14="http://schemas.microsoft.com/office/powerpoint/2010/main" val="260354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Köşeleri Yuvarlatılmış 1">
            <a:extLst>
              <a:ext uri="{FF2B5EF4-FFF2-40B4-BE49-F238E27FC236}">
                <a16:creationId xmlns:a16="http://schemas.microsoft.com/office/drawing/2014/main" id="{B72BF56D-452B-4C9A-BA45-3A08CBF20713}"/>
              </a:ext>
            </a:extLst>
          </p:cNvPr>
          <p:cNvSpPr/>
          <p:nvPr/>
        </p:nvSpPr>
        <p:spPr>
          <a:xfrm>
            <a:off x="126415" y="1818752"/>
            <a:ext cx="5349938" cy="3838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İstişare insanların görüşlerine değer vermektir. Bu da karşılıklı güvene dayalı dostluklara sebep olur. </a:t>
            </a:r>
          </a:p>
        </p:txBody>
      </p:sp>
      <p:pic>
        <p:nvPicPr>
          <p:cNvPr id="3" name="Resim 2">
            <a:extLst>
              <a:ext uri="{FF2B5EF4-FFF2-40B4-BE49-F238E27FC236}">
                <a16:creationId xmlns:a16="http://schemas.microsoft.com/office/drawing/2014/main" id="{1BA5D37F-9767-43FE-97E2-13551E51AF5D}"/>
              </a:ext>
            </a:extLst>
          </p:cNvPr>
          <p:cNvPicPr>
            <a:picLocks noChangeAspect="1"/>
          </p:cNvPicPr>
          <p:nvPr/>
        </p:nvPicPr>
        <p:blipFill>
          <a:blip r:embed="rId2"/>
          <a:stretch>
            <a:fillRect/>
          </a:stretch>
        </p:blipFill>
        <p:spPr>
          <a:xfrm>
            <a:off x="5650315" y="1818752"/>
            <a:ext cx="6415270" cy="3838470"/>
          </a:xfrm>
          <a:prstGeom prst="rect">
            <a:avLst/>
          </a:prstGeom>
        </p:spPr>
      </p:pic>
    </p:spTree>
    <p:extLst>
      <p:ext uri="{BB962C8B-B14F-4D97-AF65-F5344CB8AC3E}">
        <p14:creationId xmlns:p14="http://schemas.microsoft.com/office/powerpoint/2010/main" val="147834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ADD139DD-DBC8-47F6-832B-79CB3B60E15C}"/>
              </a:ext>
            </a:extLst>
          </p:cNvPr>
          <p:cNvPicPr>
            <a:picLocks noChangeAspect="1"/>
          </p:cNvPicPr>
          <p:nvPr/>
        </p:nvPicPr>
        <p:blipFill>
          <a:blip r:embed="rId2"/>
          <a:stretch>
            <a:fillRect/>
          </a:stretch>
        </p:blipFill>
        <p:spPr>
          <a:xfrm>
            <a:off x="0" y="0"/>
            <a:ext cx="12192000" cy="6858000"/>
          </a:xfrm>
          <a:prstGeom prst="rect">
            <a:avLst/>
          </a:prstGeom>
        </p:spPr>
      </p:pic>
      <p:sp>
        <p:nvSpPr>
          <p:cNvPr id="3" name="Dikdörtgen: Köşeleri Yuvarlatılmış 2">
            <a:extLst>
              <a:ext uri="{FF2B5EF4-FFF2-40B4-BE49-F238E27FC236}">
                <a16:creationId xmlns:a16="http://schemas.microsoft.com/office/drawing/2014/main" id="{27740D89-D171-468D-AFB5-5D23597235D4}"/>
              </a:ext>
            </a:extLst>
          </p:cNvPr>
          <p:cNvSpPr/>
          <p:nvPr/>
        </p:nvSpPr>
        <p:spPr>
          <a:xfrm>
            <a:off x="838605" y="241161"/>
            <a:ext cx="10514790" cy="8943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Efendimiz (</a:t>
            </a:r>
            <a:r>
              <a:rPr lang="tr-TR" sz="3600" dirty="0" err="1"/>
              <a:t>s.a.v</a:t>
            </a:r>
            <a:r>
              <a:rPr lang="tr-TR" sz="3600" dirty="0"/>
              <a:t>.) işlerini danışarak yapardı.</a:t>
            </a:r>
          </a:p>
        </p:txBody>
      </p:sp>
    </p:spTree>
    <p:extLst>
      <p:ext uri="{BB962C8B-B14F-4D97-AF65-F5344CB8AC3E}">
        <p14:creationId xmlns:p14="http://schemas.microsoft.com/office/powerpoint/2010/main" val="367883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4B5B6E1E-3E70-4C51-BF3B-62C7A8F9590D}"/>
              </a:ext>
            </a:extLst>
          </p:cNvPr>
          <p:cNvPicPr>
            <a:picLocks noChangeAspect="1"/>
          </p:cNvPicPr>
          <p:nvPr/>
        </p:nvPicPr>
        <p:blipFill>
          <a:blip r:embed="rId2"/>
          <a:stretch>
            <a:fillRect/>
          </a:stretch>
        </p:blipFill>
        <p:spPr>
          <a:xfrm>
            <a:off x="5935125" y="1456751"/>
            <a:ext cx="6183605" cy="4431584"/>
          </a:xfrm>
          <a:prstGeom prst="rect">
            <a:avLst/>
          </a:prstGeom>
        </p:spPr>
      </p:pic>
      <p:sp>
        <p:nvSpPr>
          <p:cNvPr id="3" name="Dikdörtgen 2">
            <a:extLst>
              <a:ext uri="{FF2B5EF4-FFF2-40B4-BE49-F238E27FC236}">
                <a16:creationId xmlns:a16="http://schemas.microsoft.com/office/drawing/2014/main" id="{4F8A0CAA-3B32-48A1-8E75-320438680369}"/>
              </a:ext>
            </a:extLst>
          </p:cNvPr>
          <p:cNvSpPr/>
          <p:nvPr/>
        </p:nvSpPr>
        <p:spPr>
          <a:xfrm>
            <a:off x="419035" y="1456751"/>
            <a:ext cx="4886274" cy="1107996"/>
          </a:xfrm>
          <a:prstGeom prst="rect">
            <a:avLst/>
          </a:prstGeom>
        </p:spPr>
        <p:txBody>
          <a:bodyPr wrap="none">
            <a:spAutoFit/>
          </a:bodyPr>
          <a:lstStyle/>
          <a:p>
            <a:pPr algn="ctr"/>
            <a:r>
              <a:rPr lang="ar-AE"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وَشَاوِرْهُمْ فِي الْاَمْرِۚ</a:t>
            </a:r>
            <a:endParaRPr lang="tr-TR" sz="66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Dikdörtgen 3">
            <a:extLst>
              <a:ext uri="{FF2B5EF4-FFF2-40B4-BE49-F238E27FC236}">
                <a16:creationId xmlns:a16="http://schemas.microsoft.com/office/drawing/2014/main" id="{661CC406-4500-4D6F-97DE-9D51B7643805}"/>
              </a:ext>
            </a:extLst>
          </p:cNvPr>
          <p:cNvSpPr/>
          <p:nvPr/>
        </p:nvSpPr>
        <p:spPr>
          <a:xfrm>
            <a:off x="313237" y="2721114"/>
            <a:ext cx="5097870" cy="707886"/>
          </a:xfrm>
          <a:prstGeom prst="rect">
            <a:avLst/>
          </a:prstGeom>
        </p:spPr>
        <p:txBody>
          <a:bodyPr wrap="none">
            <a:spAutoFit/>
          </a:bodyPr>
          <a:lstStyle/>
          <a:p>
            <a:r>
              <a:rPr lang="tr-TR" sz="4000" dirty="0"/>
              <a:t>İş hakkında onlara danış</a:t>
            </a:r>
          </a:p>
        </p:txBody>
      </p:sp>
      <p:sp>
        <p:nvSpPr>
          <p:cNvPr id="5" name="Dikdörtgen 4">
            <a:extLst>
              <a:ext uri="{FF2B5EF4-FFF2-40B4-BE49-F238E27FC236}">
                <a16:creationId xmlns:a16="http://schemas.microsoft.com/office/drawing/2014/main" id="{950C9678-AF83-4A47-B80E-6A537578472C}"/>
              </a:ext>
            </a:extLst>
          </p:cNvPr>
          <p:cNvSpPr/>
          <p:nvPr/>
        </p:nvSpPr>
        <p:spPr>
          <a:xfrm>
            <a:off x="810065" y="593738"/>
            <a:ext cx="4335802" cy="523220"/>
          </a:xfrm>
          <a:prstGeom prst="rect">
            <a:avLst/>
          </a:prstGeom>
        </p:spPr>
        <p:txBody>
          <a:bodyPr wrap="none">
            <a:spAutoFit/>
          </a:bodyPr>
          <a:lstStyle/>
          <a:p>
            <a:r>
              <a:rPr lang="tr-TR" sz="2800" dirty="0" err="1"/>
              <a:t>Âl</a:t>
            </a:r>
            <a:r>
              <a:rPr lang="tr-TR" sz="2800" dirty="0"/>
              <a:t>-i </a:t>
            </a:r>
            <a:r>
              <a:rPr lang="tr-TR" sz="2800" dirty="0" err="1"/>
              <a:t>İmrân</a:t>
            </a:r>
            <a:r>
              <a:rPr lang="tr-TR" sz="2800" dirty="0"/>
              <a:t> Suresi - 159 . Ayet</a:t>
            </a:r>
          </a:p>
        </p:txBody>
      </p:sp>
      <p:sp>
        <p:nvSpPr>
          <p:cNvPr id="6" name="Dikdörtgen: Köşeleri Yuvarlatılmış 5">
            <a:extLst>
              <a:ext uri="{FF2B5EF4-FFF2-40B4-BE49-F238E27FC236}">
                <a16:creationId xmlns:a16="http://schemas.microsoft.com/office/drawing/2014/main" id="{324560C7-CEDD-4181-85B0-0E2082BCA699}"/>
              </a:ext>
            </a:extLst>
          </p:cNvPr>
          <p:cNvSpPr/>
          <p:nvPr/>
        </p:nvSpPr>
        <p:spPr>
          <a:xfrm>
            <a:off x="187203" y="3677698"/>
            <a:ext cx="5349938" cy="22106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Peygamber </a:t>
            </a:r>
            <a:r>
              <a:rPr lang="tr-TR" sz="3600" dirty="0" err="1"/>
              <a:t>Efendimiz’den</a:t>
            </a:r>
            <a:r>
              <a:rPr lang="tr-TR" sz="3600" dirty="0"/>
              <a:t> (</a:t>
            </a:r>
            <a:r>
              <a:rPr lang="tr-TR" sz="3600" dirty="0" err="1"/>
              <a:t>s.a.v</a:t>
            </a:r>
            <a:r>
              <a:rPr lang="tr-TR" sz="3600" dirty="0"/>
              <a:t>.) daha çok ashabıyla istişare eden kimse görmedim. </a:t>
            </a:r>
            <a:r>
              <a:rPr lang="tr-TR" sz="1600" dirty="0"/>
              <a:t>(Ebu </a:t>
            </a:r>
            <a:r>
              <a:rPr lang="tr-TR" sz="1600" dirty="0" err="1"/>
              <a:t>Hureyre</a:t>
            </a:r>
            <a:r>
              <a:rPr lang="tr-TR" sz="1600" dirty="0"/>
              <a:t>) </a:t>
            </a:r>
            <a:endParaRPr lang="tr-TR" sz="3600" dirty="0"/>
          </a:p>
        </p:txBody>
      </p:sp>
    </p:spTree>
    <p:extLst>
      <p:ext uri="{BB962C8B-B14F-4D97-AF65-F5344CB8AC3E}">
        <p14:creationId xmlns:p14="http://schemas.microsoft.com/office/powerpoint/2010/main" val="319578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8845</TotalTime>
  <Words>318</Words>
  <Application>Microsoft Office PowerPoint</Application>
  <PresentationFormat>Geniş ekran</PresentationFormat>
  <Paragraphs>35</Paragraphs>
  <Slides>16</Slides>
  <Notes>0</Notes>
  <HiddenSlides>0</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Calibri</vt:lpstr>
      <vt:lpstr>Gill Sans MT</vt:lpstr>
      <vt:lpstr>Shaikh Hamdullah Mushaf</vt:lpstr>
      <vt:lpstr>Wingdings 2</vt:lpstr>
      <vt:lpstr>Kar Payı</vt:lpstr>
      <vt:lpstr>PEYGAMBERİMİZ VE İSTİŞARE</vt:lpstr>
      <vt:lpstr>Neler öğreneceğiz?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DELL</cp:lastModifiedBy>
  <cp:revision>584</cp:revision>
  <dcterms:created xsi:type="dcterms:W3CDTF">2019-07-15T06:01:13Z</dcterms:created>
  <dcterms:modified xsi:type="dcterms:W3CDTF">2020-03-22T11:23:57Z</dcterms:modified>
</cp:coreProperties>
</file>