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5" r:id="rId3"/>
    <p:sldId id="346" r:id="rId4"/>
    <p:sldId id="356" r:id="rId5"/>
    <p:sldId id="347" r:id="rId6"/>
    <p:sldId id="349" r:id="rId7"/>
    <p:sldId id="350" r:id="rId8"/>
    <p:sldId id="352" r:id="rId9"/>
    <p:sldId id="353" r:id="rId10"/>
    <p:sldId id="354" r:id="rId11"/>
    <p:sldId id="258" r:id="rId12"/>
    <p:sldId id="259" r:id="rId13"/>
    <p:sldId id="260" r:id="rId14"/>
    <p:sldId id="261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55" r:id="rId26"/>
    <p:sldId id="276" r:id="rId27"/>
    <p:sldId id="279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8" r:id="rId49"/>
    <p:sldId id="309" r:id="rId50"/>
    <p:sldId id="310" r:id="rId51"/>
    <p:sldId id="311" r:id="rId52"/>
    <p:sldId id="312" r:id="rId53"/>
    <p:sldId id="374" r:id="rId54"/>
    <p:sldId id="375" r:id="rId55"/>
    <p:sldId id="380" r:id="rId56"/>
    <p:sldId id="381" r:id="rId57"/>
    <p:sldId id="33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215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B29B4F28-F14B-4877-AC2D-A21CD66FD1A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92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Ana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E68CBE5-2827-4B89-BD64-332E3F7AE76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18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D192B0F4-21EC-4E5D-9C29-3B6D3822166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4493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660E5-300E-44E6-B899-7EF09FC366F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3692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ED8D-EBE0-452D-8059-4D22A9B4BE3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8025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9624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0" y="4229100"/>
            <a:ext cx="39624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E73C5-1A7B-4D72-984D-84BA9D5B979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655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A923F-15EE-4EF9-9B5E-0F18DE855B7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7692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75C8C-A4E4-4EB4-BF3B-54034033DB5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3858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96769-4956-44E1-B3A6-6ED78A74A8A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023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3B45F-6F19-40BC-9D43-5BBFFEEE89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362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4D75B-1DA6-4773-A31A-21CF1576E9E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7383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2110A-26B2-4855-9388-BA78A621498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419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A050F-324C-4A9B-8189-29B71E9E33D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413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88FA9-D65F-4539-A6C0-A75B35A7EDE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9235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BEEA7-1D67-4E98-899A-E6591959550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5192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08DFC-5009-4694-8E31-38171A55220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2045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054D3-6F30-44B3-8FB8-C666F77058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9576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 madde işareti metni</a:t>
            </a:r>
          </a:p>
          <a:p>
            <a:pPr lvl="2"/>
            <a:r>
              <a:rPr lang="tr-TR" smtClean="0"/>
              <a:t>Üçüncü düzey madde işareti metni</a:t>
            </a:r>
          </a:p>
          <a:p>
            <a:pPr lvl="3"/>
            <a:r>
              <a:rPr lang="tr-TR" smtClean="0"/>
              <a:t> Dördüncü düzey madde işareti metni</a:t>
            </a:r>
          </a:p>
          <a:p>
            <a:pPr lvl="4"/>
            <a:r>
              <a:rPr lang="tr-TR" smtClean="0"/>
              <a:t>Beşinci düzey madde işareti metni</a:t>
            </a:r>
          </a:p>
          <a:p>
            <a:pPr lvl="1"/>
            <a:endParaRPr lang="tr-TR" smtClean="0"/>
          </a:p>
          <a:p>
            <a:pPr lvl="2"/>
            <a:endParaRPr 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1FBBC04A-6936-4D51-9A3C-6569D5DE0087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1714500" y="4149080"/>
            <a:ext cx="501808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TEMİZLİK </a:t>
            </a:r>
          </a:p>
          <a:p>
            <a:pPr algn="ctr" eaLnBrk="1" hangingPunct="1"/>
            <a:r>
              <a:rPr lang="tr-TR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VE </a:t>
            </a:r>
            <a:r>
              <a:rPr lang="tr-TR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tr-TR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HİJYEN </a:t>
            </a:r>
            <a:r>
              <a:rPr lang="tr-TR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tr-TR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tr-TR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7"/>
            <a:ext cx="4824884" cy="3874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tr-TR" sz="3200" smtClean="0">
                <a:solidFill>
                  <a:srgbClr val="FF0066"/>
                </a:solidFill>
                <a:latin typeface="Bodoni MT" panose="02070603080606020203" pitchFamily="18" charset="0"/>
              </a:rPr>
              <a:t>Besinleri Hazırlarken-Pişirirken Temel İlkeler: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Tüm işlemlerden önce eller ve kullanılacak malzemeler iyice yıkanmalıdır.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Çiğ et,tavuk veya balıkta kullanılan malzemelerin çiğ olarak yenecek malzemelerle teması önlenmelidir.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Meyve ve sebzeler iyice yıkanmalı.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Uygun sıcaklık ve sürede pişirilmemiş hayvansal besinler tehlike yaratabilir.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Küflenmiş besinlerin tamamı atılmalıdır.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Kurubaklagiller ve makarna az su ile haşlanmalı ve suları dökülmemelidir.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Sütlü tatlılara şeker sonradan eklenmelidir.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o"/>
            </a:pPr>
            <a:endParaRPr lang="tr-TR" sz="2800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76825" y="2205038"/>
          <a:ext cx="39417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Fotoğrafı" r:id="rId3" imgW="3438095" imgH="914286" progId="MSPhotoEd.3">
                  <p:embed/>
                </p:oleObj>
              </mc:Choice>
              <mc:Fallback>
                <p:oleObj name="Photo Editor Fotoğrafı" r:id="rId3" imgW="3438095" imgH="9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5038"/>
                        <a:ext cx="3941763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KİŞİSEL HİJYEN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algn="r" eaLnBrk="1" hangingPunct="1"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          </a:t>
            </a: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Bireyin sağlığını sürdürmek için yaptığı “ÖZBAKIM’’ uygulamalarını içerir.</a:t>
            </a: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olpkdrl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205038"/>
            <a:ext cx="3563937" cy="3462337"/>
          </a:xfrm>
          <a:noFill/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HİJYENİ ETKİLEYEN FAKTÖRLER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5183187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Kültür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Sosyal – Ekonomik Durum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Aile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Kişilik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Hastalık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HİJYENİK UYGULAMALARIN AMAÇLARI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84313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Vücut salgılarının, atıklarının ve geçici mikroorganizmaların        vücuttan		 uzaklaştırılması yoluyla temizliği sağlamak.</a:t>
            </a:r>
          </a:p>
          <a:p>
            <a:pPr algn="just"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Bireyin rahatlamasını, dinlenmesini, gevşemesini ve kas gerilimini azaltmak.</a:t>
            </a:r>
          </a:p>
          <a:p>
            <a:pPr algn="just"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Vücuttaki kötü kokuları (ter kokusu) gidermek.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10768985" flipV="1">
            <a:off x="166688" y="1412875"/>
            <a:ext cx="47593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anose="02070603080606020203" pitchFamily="18" charset="0"/>
              </a:rPr>
              <a:t>Bireyin genel görünümünü olumlu hale getirmek, kendine olan güvenini arttırmak.</a:t>
            </a:r>
          </a:p>
          <a:p>
            <a:pPr algn="r" eaLnBrk="1" hangingPunct="1"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anose="02070603080606020203" pitchFamily="18" charset="0"/>
              </a:rPr>
              <a:t>Deri sağlığını sürdürmek.</a:t>
            </a:r>
          </a:p>
        </p:txBody>
      </p:sp>
      <p:pic>
        <p:nvPicPr>
          <p:cNvPr id="17411" name="Picture 3" descr="s1sgutan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5988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77724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   </a:t>
            </a:r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Kişisel Hijyen Konusu İçinde;</a:t>
            </a:r>
            <a:r>
              <a:rPr lang="tr-TR" sz="4000" smtClean="0">
                <a:solidFill>
                  <a:schemeClr val="tx1"/>
                </a:solidFill>
                <a:latin typeface="Bodoni MT" panose="02070603080606020203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  <a:tabLst>
                <a:tab pos="4029075" algn="l"/>
              </a:tabLst>
            </a:pPr>
            <a:endParaRPr lang="tr-TR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Vücut Bakımı Ve Temizliği,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Yüz-boyun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El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Ayak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Kulak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Saçların Temizliği,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Ağız- Diş Bakımı,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Tuvalet Alışkanlığı ve Temizliği 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ü"/>
              <a:tabLst>
                <a:tab pos="4029075" algn="l"/>
              </a:tabLst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Giyim Konuları yer almaktadır.</a:t>
            </a:r>
          </a:p>
        </p:txBody>
      </p:sp>
      <p:pic>
        <p:nvPicPr>
          <p:cNvPr id="18435" name="Picture 3" descr="PE027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17383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0066"/>
                </a:solidFill>
                <a:latin typeface="Bodoni MT" panose="02070603080606020203" pitchFamily="18" charset="0"/>
              </a:rPr>
              <a:t>Mikroorganizmalar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30725"/>
          </a:xfrm>
        </p:spPr>
        <p:txBody>
          <a:bodyPr/>
          <a:lstStyle/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Suda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Havada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Toprakta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Hayvanlarda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İyi yıkanmamış sebze ve meyvelerde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İyi pişirilmemiş et ve balıklarda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İyi yıkanmamış kaplarda</a:t>
            </a:r>
          </a:p>
          <a:p>
            <a:pPr eaLnBrk="1" hangingPunct="1">
              <a:buClr>
                <a:srgbClr val="FF0066"/>
              </a:buClr>
            </a:pPr>
            <a:r>
              <a:rPr lang="tr-TR" sz="3000" b="1" smtClean="0">
                <a:solidFill>
                  <a:schemeClr val="tx1"/>
                </a:solidFill>
                <a:latin typeface="Bodoni MT" panose="02070603080606020203" pitchFamily="18" charset="0"/>
              </a:rPr>
              <a:t>İnsan ve hayvanların dışkılarında bulunur.</a:t>
            </a:r>
          </a:p>
          <a:p>
            <a:pPr eaLnBrk="1" hangingPunct="1">
              <a:buClr>
                <a:srgbClr val="FF0066"/>
              </a:buClr>
            </a:pPr>
            <a:endParaRPr lang="tr-TR" sz="30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935038"/>
            <a:ext cx="7870825" cy="762000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0066"/>
                </a:solidFill>
                <a:latin typeface="Bodoni MT" panose="02070603080606020203" pitchFamily="18" charset="0"/>
              </a:rPr>
              <a:t>  Mikroorganizmalar Nasıl Bulaşır?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5040312" cy="3517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tr-TR" b="1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Mikroorganizmalar en çok</a:t>
            </a:r>
          </a:p>
          <a:p>
            <a:pPr marL="0" indent="0" eaLnBrk="1" hangingPunct="1"/>
            <a:endParaRPr lang="tr-TR" b="1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   Kirli eller ve  kirli sular ile bulaşır.</a:t>
            </a:r>
            <a:endParaRPr lang="tr-TR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47907">
            <a:off x="5580063" y="3046413"/>
            <a:ext cx="3167062" cy="30241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4402137" cy="4321175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 su ve sabunla yıkamak mikroorganizmaları uzaklaştırmanın en etkili yoludur ve hastalıkları önlemeye yardımcıdır</a:t>
            </a:r>
            <a:r>
              <a:rPr lang="tr-TR" sz="3200" smtClean="0">
                <a:solidFill>
                  <a:schemeClr val="tx1"/>
                </a:solidFill>
                <a:latin typeface="Bodoni MT" panose="02070603080606020203" pitchFamily="18" charset="0"/>
              </a:rPr>
              <a:t>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4038600"/>
          </a:xfrm>
          <a:noFill/>
        </p:spPr>
      </p:pic>
      <p:pic>
        <p:nvPicPr>
          <p:cNvPr id="2150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437063"/>
            <a:ext cx="2808288" cy="180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3925"/>
            <a:ext cx="3017838" cy="823913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;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0888" y="2505075"/>
            <a:ext cx="3589337" cy="2646363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Tuvalete</a:t>
            </a:r>
          </a:p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girmeden önce ve    </a:t>
            </a:r>
          </a:p>
          <a:p>
            <a:pPr marL="0" indent="0" eaLnBrk="1" hangingPunct="1">
              <a:buClr>
                <a:srgbClr val="FF0066"/>
              </a:buClr>
            </a:pPr>
            <a:r>
              <a:rPr lang="tr-TR" b="1" smtClean="0">
                <a:solidFill>
                  <a:schemeClr val="tx1"/>
                </a:solidFill>
                <a:latin typeface="Bodoni MT" panose="02070603080606020203" pitchFamily="18" charset="0"/>
              </a:rPr>
              <a:t>sonra</a:t>
            </a:r>
          </a:p>
          <a:p>
            <a:pPr marL="0" indent="0" eaLnBrk="1" hangingPunct="1">
              <a:buClr>
                <a:srgbClr val="FF0066"/>
              </a:buClr>
            </a:pPr>
            <a:endParaRPr lang="tr-TR" b="1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51025"/>
            <a:ext cx="3887787" cy="4016375"/>
          </a:xfr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3914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200">
                <a:latin typeface="Bodoni MT" panose="02070603080606020203" pitchFamily="18" charset="0"/>
              </a:rPr>
              <a:t>W.C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4454525" y="3095625"/>
            <a:ext cx="293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8280400" cy="4608513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66"/>
                </a:solidFill>
                <a:latin typeface="Bodoni MT" panose="02070603080606020203" pitchFamily="18" charset="0"/>
              </a:rPr>
              <a:t>TEMİZLİK VE HİJYEN ARASINDAKİ FARK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4259263" cy="115252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;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997200"/>
            <a:ext cx="3963987" cy="1646238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Hayvanları sevdikten sonra</a:t>
            </a:r>
          </a:p>
        </p:txBody>
      </p:sp>
      <p:pic>
        <p:nvPicPr>
          <p:cNvPr id="23556" name="Picture 4" descr="AN0169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4078288"/>
            <a:ext cx="2473325" cy="2289175"/>
          </a:xfrm>
        </p:spPr>
      </p:pic>
      <p:pic>
        <p:nvPicPr>
          <p:cNvPr id="23557" name="Picture 5" descr="PE02661_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341438"/>
            <a:ext cx="2808287" cy="2952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3754438" cy="1417637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;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3435350"/>
            <a:ext cx="3963987" cy="1884363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4000" b="1" smtClean="0">
                <a:solidFill>
                  <a:schemeClr val="tx1"/>
                </a:solidFill>
                <a:latin typeface="Bodoni MT" panose="02070603080606020203" pitchFamily="18" charset="0"/>
              </a:rPr>
              <a:t>Gıdalara el sürmeden önce ve sonra</a:t>
            </a:r>
          </a:p>
        </p:txBody>
      </p:sp>
      <p:pic>
        <p:nvPicPr>
          <p:cNvPr id="24580" name="Picture 4" descr="BD0891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1488" y="2708275"/>
            <a:ext cx="2322512" cy="2185988"/>
          </a:xfrm>
        </p:spPr>
      </p:pic>
      <p:pic>
        <p:nvPicPr>
          <p:cNvPr id="24581" name="Picture 5" descr="bd08049_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797425"/>
            <a:ext cx="1897063" cy="1736725"/>
          </a:xfr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2160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;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886325" cy="4495800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</a:pPr>
            <a:r>
              <a:rPr lang="tr-TR" sz="4000" b="1" smtClean="0">
                <a:solidFill>
                  <a:schemeClr val="tx1"/>
                </a:solidFill>
                <a:latin typeface="Bodoni MT" panose="02070603080606020203" pitchFamily="18" charset="0"/>
              </a:rPr>
              <a:t>Çiğ et, balık, veya tavukla temas ettikten sonra yıkamalıyız.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563" y="2935288"/>
            <a:ext cx="1401762" cy="1141412"/>
          </a:xfrm>
          <a:noFill/>
        </p:spPr>
      </p:pic>
      <p:pic>
        <p:nvPicPr>
          <p:cNvPr id="2560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7988" y="4294188"/>
            <a:ext cx="1604962" cy="1431925"/>
          </a:xfr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1173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748712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        Eller öksürüp-hapşırdıktan sonra mutlaka yıkanmalıdır.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</a:pPr>
            <a:endParaRPr lang="tr-TR" sz="36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       Özellikle grip gibi hastalıklarda  öksürüp-hapşırdıktan sonra ellerin yıkanmaması  bulaşmaya neden olur.   </a:t>
            </a:r>
          </a:p>
        </p:txBody>
      </p:sp>
      <p:pic>
        <p:nvPicPr>
          <p:cNvPr id="26627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077200" cy="5203825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40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bol sabun ile akan su altında 10-20 saniye kuvvetli şekilde, parmaklarımız ve bileklerimiz dahil ovalayarak yıkamalıyız.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endParaRPr lang="tr-TR" sz="40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Tırnaklarımızın kısa ve temiz  olmasına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   özen göstermeliyiz. 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endParaRPr lang="tr-TR" sz="36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  Tırnak uçlarının altında bir çok mikrop kolayca yerleşip üreyebilir.  Bu nedenle, tırnak diplerinin temizliği çok önemlidir.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None/>
            </a:pPr>
            <a:r>
              <a:rPr lang="tr-TR" sz="3600" b="1" smtClean="0">
                <a:solidFill>
                  <a:schemeClr val="tx1"/>
                </a:solidFill>
                <a:latin typeface="Bodoni MT" panose="02070603080606020203" pitchFamily="18" charset="0"/>
              </a:rPr>
              <a:t>			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endParaRPr lang="tr-TR" sz="36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400" b="1" smtClean="0">
                <a:solidFill>
                  <a:srgbClr val="FF0066"/>
                </a:solidFill>
                <a:latin typeface="Bodoni MT" panose="02070603080606020203" pitchFamily="18" charset="0"/>
              </a:rPr>
              <a:t>  UNUTMAYIN!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400" b="1" smtClean="0">
                <a:latin typeface="Bodoni MT" panose="02070603080606020203" pitchFamily="18" charset="0"/>
              </a:rPr>
              <a:t>  </a:t>
            </a:r>
            <a:r>
              <a:rPr lang="tr-TR" sz="4400" b="1" smtClean="0">
                <a:solidFill>
                  <a:schemeClr val="tx1"/>
                </a:solidFill>
                <a:latin typeface="Bodoni MT" panose="02070603080606020203" pitchFamily="18" charset="0"/>
              </a:rPr>
              <a:t>Mikroplar kuru yüzeylerde büyüyemez ve çoğalamazlar. Bu nedenle</a:t>
            </a:r>
            <a:r>
              <a:rPr lang="tr-TR" sz="4400" smtClean="0">
                <a:solidFill>
                  <a:schemeClr val="tx1"/>
                </a:solidFill>
                <a:latin typeface="Bodoni MT" panose="02070603080606020203" pitchFamily="18" charset="0"/>
              </a:rPr>
              <a:t> </a:t>
            </a:r>
            <a:r>
              <a:rPr lang="tr-TR" sz="4400" b="1" smtClean="0">
                <a:solidFill>
                  <a:schemeClr val="tx1"/>
                </a:solidFill>
                <a:latin typeface="Bodoni MT" panose="02070603080606020203" pitchFamily="18" charset="0"/>
              </a:rPr>
              <a:t>ellerimizi yıkadıktan sonra iyice kurulamalıyız</a:t>
            </a:r>
            <a:r>
              <a:rPr lang="tr-TR" sz="4400" smtClean="0">
                <a:solidFill>
                  <a:schemeClr val="tx1"/>
                </a:solidFill>
                <a:latin typeface="Bodoni MT" panose="020706030806060202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tr-TR" sz="4400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42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57200" y="1600200"/>
            <a:ext cx="4691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tr-TR" sz="3200">
                <a:latin typeface="Bodoni MT" panose="02070603080606020203" pitchFamily="18" charset="0"/>
              </a:rPr>
              <a:t>  Ağız bakımında amaç, ağzın tüm organizmalardan temizlenmesi değil, daha çok birikmiş yiyecek artıklarının temizlenmesidir.</a:t>
            </a:r>
          </a:p>
        </p:txBody>
      </p:sp>
      <p:pic>
        <p:nvPicPr>
          <p:cNvPr id="30724" name="Picture 6" descr="1hmrg02u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6734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90825"/>
            <a:ext cx="7783513" cy="3609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       </a:t>
            </a:r>
            <a:r>
              <a:rPr lang="tr-TR" sz="4400" smtClean="0">
                <a:solidFill>
                  <a:schemeClr val="tx1"/>
                </a:solidFill>
                <a:latin typeface="Bodoni MT" panose="02070603080606020203" pitchFamily="18" charset="0"/>
              </a:rPr>
              <a:t>Ağız temizliği ve özellikle dişlerin temizliği çok önemlidir.       </a:t>
            </a:r>
          </a:p>
          <a:p>
            <a:pPr marL="0" indent="0" eaLnBrk="1" hangingPunct="1">
              <a:buFontTx/>
              <a:buNone/>
            </a:pPr>
            <a:r>
              <a:rPr lang="tr-TR" sz="4400" smtClean="0">
                <a:solidFill>
                  <a:schemeClr val="tx1"/>
                </a:solidFill>
                <a:latin typeface="Bodoni MT" panose="02070603080606020203" pitchFamily="18" charset="0"/>
              </a:rPr>
              <a:t>       Herkesin kendine ait bir diş fırçası olmalıdır. </a:t>
            </a:r>
          </a:p>
        </p:txBody>
      </p:sp>
      <p:pic>
        <p:nvPicPr>
          <p:cNvPr id="31747" name="Picture 3" descr="fi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19050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 b="1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341438"/>
            <a:ext cx="63722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Diş ve diş etlerinin temizlenmesi, ağzın bol su ile çalkalanması, diş etlerinin uyarılması ağız bakımı ile sağlanır.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Ağız bakımına dikkat edilmediği takdirde ağız kokusu, diş eti rahatsızlıkları, çiğneme güçlüğü ve hazımsızlık görülür, </a:t>
            </a:r>
          </a:p>
        </p:txBody>
      </p:sp>
      <p:pic>
        <p:nvPicPr>
          <p:cNvPr id="32772" name="Picture 4" descr="MCj02507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04813"/>
            <a:ext cx="276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rgbClr val="FF0066"/>
                </a:solidFill>
              </a:rPr>
              <a:t>TEMİZLİK;</a:t>
            </a:r>
            <a:r>
              <a:rPr lang="tr-TR" smtClean="0"/>
              <a:t> </a:t>
            </a:r>
            <a:r>
              <a:rPr lang="tr-TR" smtClean="0">
                <a:solidFill>
                  <a:schemeClr val="tx1"/>
                </a:solidFill>
              </a:rPr>
              <a:t>gıdanın ve gıda ile temas eden yüzeylerdeki görünür kirlerin ortamdan uzaklaştırılmasıdır.</a:t>
            </a:r>
          </a:p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rgbClr val="FF0066"/>
                </a:solidFill>
              </a:rPr>
              <a:t>HİJYEN;</a:t>
            </a:r>
            <a:r>
              <a:rPr lang="tr-TR" smtClean="0"/>
              <a:t> </a:t>
            </a:r>
            <a:r>
              <a:rPr lang="tr-TR" smtClean="0">
                <a:solidFill>
                  <a:schemeClr val="tx1"/>
                </a:solidFill>
              </a:rPr>
              <a:t>sağlıklı ortamın korunması ve her türlü hastalık etmeninden arındırılmasıdır.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484313"/>
            <a:ext cx="46434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anose="02070603080606020203" pitchFamily="18" charset="0"/>
              </a:rPr>
              <a:t>Dişler günde en az iki kez 3 dakika süre ile florlu diş macunu ile tüm diş yüzeyini kapsayacak şekilde fırçalanmalıdır. 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anose="02070603080606020203" pitchFamily="18" charset="0"/>
              </a:rPr>
              <a:t>Fırçalama işlemi yemekten sonra ilk yirmi dakika içinde yapılmalıdır.</a:t>
            </a:r>
          </a:p>
        </p:txBody>
      </p:sp>
      <p:pic>
        <p:nvPicPr>
          <p:cNvPr id="33796" name="Picture 4" descr="z0r4dgv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628775"/>
            <a:ext cx="37925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buClr>
                <a:srgbClr val="FF0066"/>
              </a:buCl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AĞIZ HİJYENİ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34820" name="Picture 4" descr="ongx3frv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89138"/>
            <a:ext cx="37322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sz="4000">
                <a:solidFill>
                  <a:srgbClr val="FF0066"/>
                </a:solidFill>
                <a:latin typeface="Bodoni MT" panose="02070603080606020203" pitchFamily="18" charset="0"/>
              </a:rPr>
              <a:t>AĞIZ HİJYENİ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600">
                <a:latin typeface="Bodoni MT" panose="02070603080606020203" pitchFamily="18" charset="0"/>
              </a:rPr>
              <a:t>Dişlerde çürük olmasa bile 6 ayda bir diş muayenesi yaptırılmalıdır. 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endParaRPr lang="tr-TR" sz="3600">
              <a:latin typeface="Bodoni MT" panose="02070603080606020203" pitchFamily="18" charset="0"/>
            </a:endParaRPr>
          </a:p>
        </p:txBody>
      </p:sp>
      <p:pic>
        <p:nvPicPr>
          <p:cNvPr id="35844" name="Picture 4" descr="Blue Lac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432050"/>
            <a:ext cx="4841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Pj01851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492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</a:rPr>
              <a:t>AYAK HİJYENİ</a:t>
            </a:r>
            <a:endParaRPr lang="tr-TR" sz="4000" smtClean="0">
              <a:solidFill>
                <a:srgbClr val="FF0066"/>
              </a:solidFill>
              <a:latin typeface="Times New Roman Tur" charset="-94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Ayak sağlığı için hem temizlik kurallarının uygulanması, hem de uygun bir ayakkabı seçimi önem taşır.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844675"/>
            <a:ext cx="3600450" cy="300831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AYAK HİJYENİ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00213"/>
            <a:ext cx="4495800" cy="4824412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Ayakların her gün yıkanması ve yıkandıktan sonra, özellikle parmak aralarının iyice kurulanması gerekir. Aksi halde </a:t>
            </a:r>
            <a:r>
              <a:rPr lang="tr-TR" sz="3000" u="sng" smtClean="0">
                <a:solidFill>
                  <a:schemeClr val="tx1"/>
                </a:solidFill>
                <a:latin typeface="Bodoni MT" panose="02070603080606020203" pitchFamily="18" charset="0"/>
              </a:rPr>
              <a:t>nemli ortam mantar enfeksiyonlarının gelişmesine neden olur.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4105275" cy="38893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Ayak tırnakları da düzenli aralıklarla kesilmelidir, ancak tırnak batmasını önlemek için düz kesilmesi önerilmelidir. </a:t>
            </a:r>
          </a:p>
        </p:txBody>
      </p:sp>
      <p:pic>
        <p:nvPicPr>
          <p:cNvPr id="38916" name="Picture 4" descr="i1lgmdrp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060575"/>
            <a:ext cx="4067175" cy="381635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6588125" cy="489585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Uygun ve rahat bir ayakkabı ayak sağlığı için önemlidir.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Ayağa tam uyan bir ayakkabı; parmakları sıkmamalı, topuğu sıkıca tutmalı ve ayak kemerini iyice desteklemelidir. 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Ayakkabının ökçesi geniş olmalı ve çok yüksek olmamalıdır. </a:t>
            </a:r>
          </a:p>
        </p:txBody>
      </p:sp>
      <p:pic>
        <p:nvPicPr>
          <p:cNvPr id="39940" name="Picture 4" descr="MCj0232612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150" y="2205038"/>
            <a:ext cx="2355850" cy="2808287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AYAK HİJYENİ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826000" cy="4754562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Eğer ayakkabı uygun değilse ayakta nasır, ayak tabanında kalınlaşmalar, baş parmakta eğrilik ve tırnak hipertrofisi (büyüme-kabalaşma) oluşabilir.</a:t>
            </a:r>
          </a:p>
        </p:txBody>
      </p:sp>
      <p:pic>
        <p:nvPicPr>
          <p:cNvPr id="40964" name="Picture 4" descr="MCj0237609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960563"/>
            <a:ext cx="2808287" cy="2312987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738" y="1341438"/>
            <a:ext cx="50466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  </a:t>
            </a:r>
            <a:r>
              <a:rPr lang="tr-TR" smtClean="0">
                <a:solidFill>
                  <a:srgbClr val="FF0066"/>
                </a:solidFill>
                <a:latin typeface="Bodoni MT" panose="02070603080606020203" pitchFamily="18" charset="0"/>
              </a:rPr>
              <a:t>  KULAK HİJYENİ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rgbClr val="FF0066"/>
                </a:solidFill>
                <a:latin typeface="Bodoni MT" panose="02070603080606020203" pitchFamily="18" charset="0"/>
              </a:rPr>
              <a:t>   </a:t>
            </a: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Kulak temizliğinde özellikle kulak kepçesinin arka bölümlerindeki temizliğe dikkat etmek gerekir.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mtClean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   Kulağa zarar verebilecek ucu sivri cisimlerden kaçınmalıdır.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DERİ HİJYENİ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1412875"/>
            <a:ext cx="48974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Deriyi Temizlemek,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Artıkları Atmak,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Dolaşımı Uyarmak,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200">
                <a:latin typeface="Bodoni MT" panose="02070603080606020203" pitchFamily="18" charset="0"/>
              </a:rPr>
              <a:t>Kişiyi Rahatlatmak 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</a:pPr>
            <a:r>
              <a:rPr lang="tr-TR" sz="3200">
                <a:latin typeface="Bodoni MT" panose="02070603080606020203" pitchFamily="18" charset="0"/>
              </a:rPr>
              <a:t>amacıyla 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F0066"/>
              </a:buClr>
            </a:pPr>
            <a:r>
              <a:rPr lang="tr-TR" sz="3200">
                <a:latin typeface="Bodoni MT" panose="02070603080606020203" pitchFamily="18" charset="0"/>
              </a:rPr>
              <a:t>DERİNİN YIKANMASIDIR.</a:t>
            </a:r>
          </a:p>
        </p:txBody>
      </p:sp>
      <p:pic>
        <p:nvPicPr>
          <p:cNvPr id="43012" name="Picture 4" descr="xsgorhv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605">
            <a:off x="4500563" y="2219325"/>
            <a:ext cx="464343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ater-vegetable-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0"/>
            <a:ext cx="34559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7850188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              </a:t>
            </a:r>
            <a:r>
              <a:rPr lang="tr-TR" sz="4000" b="1" smtClean="0">
                <a:solidFill>
                  <a:srgbClr val="FF0066"/>
                </a:solidFill>
                <a:latin typeface="Bodoni MT" panose="02070603080606020203" pitchFamily="18" charset="0"/>
              </a:rPr>
              <a:t>BESİN HİJYENİ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4000" smtClean="0">
              <a:solidFill>
                <a:srgbClr val="FF0066"/>
              </a:solidFill>
              <a:latin typeface="Bodoni MT" panose="020706030806060202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  </a:t>
            </a:r>
            <a:r>
              <a:rPr lang="tr-TR" sz="3400" b="1" smtClean="0">
                <a:solidFill>
                  <a:schemeClr val="tx1"/>
                </a:solidFill>
                <a:latin typeface="Bodoni MT" panose="02070603080606020203" pitchFamily="18" charset="0"/>
              </a:rPr>
              <a:t>Besin hijyeni; herhangi bir besinin tümüyle hastalık yapan etmenlerden arınmış olması anlamına gelir.</a:t>
            </a:r>
          </a:p>
          <a:p>
            <a:pPr eaLnBrk="1" hangingPunct="1">
              <a:lnSpc>
                <a:spcPct val="90000"/>
              </a:lnSpc>
            </a:pPr>
            <a:endParaRPr lang="tr-TR" sz="3400" b="1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tr-TR" sz="4000">
                <a:solidFill>
                  <a:srgbClr val="FF0066"/>
                </a:solidFill>
                <a:latin typeface="Bodoni MT" pitchFamily="18" charset="0"/>
              </a:rPr>
              <a:t>DERİ HİJYENİ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600200"/>
            <a:ext cx="4033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anose="02070603080606020203" pitchFamily="18" charset="0"/>
              </a:rPr>
              <a:t>Sabun ve 37-38 derece suyla yapılan banyo kir ve salgıların temizlenmesini sağlar.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FontTx/>
              <a:buChar char="o"/>
            </a:pPr>
            <a:r>
              <a:rPr lang="tr-TR" sz="3000">
                <a:latin typeface="Bodoni MT" panose="02070603080606020203" pitchFamily="18" charset="0"/>
              </a:rPr>
              <a:t>Olabilirse her gün, değilse haftada 3, en az haftada 1 kez banyo yapılmalıdır.</a:t>
            </a:r>
          </a:p>
        </p:txBody>
      </p:sp>
      <p:pic>
        <p:nvPicPr>
          <p:cNvPr id="44036" name="Picture 5" descr="MCj022991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819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5688012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       Kişisel bakım amacıyla (sakal traşı, manikür ..vb.) berbere gidiliyor ise; mutlaka  kişinin kendine ait bakım malzemelerinin  kullanılması, kan yoluyla bulaşan hastalıkların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( Hepatit B, AIDS.vb.) önlenmesi için önemlidir.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mtClean="0">
                <a:solidFill>
                  <a:srgbClr val="FF0066"/>
                </a:solidFill>
                <a:latin typeface="Stencil" pitchFamily="82" charset="0"/>
              </a:rPr>
              <a:t>SAÇ HİJYENİ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978400" cy="4495800"/>
          </a:xfrm>
          <a:noFill/>
        </p:spPr>
        <p:txBody>
          <a:bodyPr lIns="92075" tIns="46038" rIns="92075" bIns="46038"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olidFill>
                  <a:schemeClr val="tx1"/>
                </a:solidFill>
              </a:rPr>
              <a:t>    Saçların temizliği sağlığı etkiler. Çünkü bazı enfeksiyon etkenleri ve parazitler, kirli saçlara ve o bölgedeki deriye daha kolay yerleşir.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280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olidFill>
                  <a:schemeClr val="tx1"/>
                </a:solidFill>
              </a:rPr>
              <a:t>  Saçların her gün, olası değilse günaşırı, en az haftada 2 kez yıkanması gerekir. </a:t>
            </a:r>
            <a:endParaRPr lang="tr-TR" sz="2800" smtClean="0">
              <a:solidFill>
                <a:schemeClr val="tx1"/>
              </a:solidFill>
              <a:latin typeface="Arial Tur" panose="020B0604020202020204" pitchFamily="34" charset="0"/>
            </a:endParaRPr>
          </a:p>
        </p:txBody>
      </p:sp>
      <p:pic>
        <p:nvPicPr>
          <p:cNvPr id="46084" name="Picture 4" descr="MCIN00936_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2838" y="2438400"/>
            <a:ext cx="2341562" cy="2173288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364163" cy="5300662"/>
          </a:xfrm>
          <a:noFill/>
        </p:spPr>
        <p:txBody>
          <a:bodyPr lIns="92075" tIns="46038" rIns="92075" bIns="46038"/>
          <a:lstStyle/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Saçlı deri yağlı ise, daha sık yıkanmalıdır</a:t>
            </a:r>
            <a:r>
              <a:rPr lang="tr-TR" sz="2800" i="1" smtClean="0">
                <a:solidFill>
                  <a:schemeClr val="tx1"/>
                </a:solidFill>
                <a:latin typeface="Bodoni MT" panose="02070603080606020203" pitchFamily="18" charset="0"/>
              </a:rPr>
              <a:t>.</a:t>
            </a: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 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Saçların sağlıklı görünümü beslenme ile ilgilidir.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Saçlar kökleri ile beslenir.</a:t>
            </a:r>
          </a:p>
          <a:p>
            <a:pPr marL="0" indent="0" algn="just"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Taramak, fırçalamak, parmak uçları ile masaj yapmak kan basıncını hızlandırır ve saçları beslemiş olur.</a:t>
            </a:r>
          </a:p>
        </p:txBody>
      </p:sp>
      <p:pic>
        <p:nvPicPr>
          <p:cNvPr id="47108" name="Picture 4" descr="MPj02275180000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628775"/>
            <a:ext cx="3492500" cy="3300413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Kepeklenme; Kirli ve yağlı ölü saç hücreleridir. iyi saç bakımı ile önlenmezse hekime danışmak gerekir.</a:t>
            </a:r>
          </a:p>
        </p:txBody>
      </p:sp>
      <p:pic>
        <p:nvPicPr>
          <p:cNvPr id="48132" name="Picture 4" descr="jlh_05_k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916113"/>
            <a:ext cx="3024187" cy="302418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SAÇ HİJYENİ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Saç dökülmesi; yaş, hormon ve irsiyet ile ilgilidir. </a:t>
            </a:r>
          </a:p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Baştaki damarların uyarılması ve temiz tutulması gerekir.</a:t>
            </a:r>
          </a:p>
          <a:p>
            <a:pPr marL="0" indent="0" eaLnBrk="1" hangingPunct="1">
              <a:buClr>
                <a:srgbClr val="FF0066"/>
              </a:buClr>
              <a:buFontTx/>
              <a:buChar char="o"/>
            </a:pPr>
            <a:endParaRPr lang="tr-TR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49156" name="Picture 4" descr="MCBD05565_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675" y="2220913"/>
            <a:ext cx="3230563" cy="343535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Bitlenme, bitin insan vücudunun saçlı ve saçsız derisine yerleşmesine denir.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Saç temizliğine ve bakımına dikkat etmeyen kişilerde bit oluşabilir. Çevredeki kişilere de bit bulaşabilir. 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Tedavi edici şampuan ve losyonlar kullanılmalıdır.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SAÇ HİJYENİ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51204" name="Picture 4" descr="MCj0212089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908050"/>
            <a:ext cx="3203575" cy="4481513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Temizlik denilince sadece vücut temizliği veya konut temizliği anlaşılmamalıdır. 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Yaşadığımız ve çalıştığımız, eğlendiğimiz her yerde sağlığımız açısından </a:t>
            </a:r>
          </a:p>
          <a:p>
            <a:pPr algn="ctr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temizlik üzerinde ciddiyetle durulmalıdır.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KİŞİSEL TEMİZLİK KURALLARI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959225" cy="44958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Clr>
                <a:srgbClr val="FF0066"/>
              </a:buClr>
              <a:buFontTx/>
              <a:buNone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Kirletilmiş çevreyi temizlemek zordur. Ama kirletmemek ve korumak daha kolaydır.</a:t>
            </a:r>
          </a:p>
        </p:txBody>
      </p:sp>
      <p:pic>
        <p:nvPicPr>
          <p:cNvPr id="53252" name="Picture 4" descr="bhx3ezyb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781175"/>
            <a:ext cx="4787900" cy="45275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FF0066"/>
                </a:solidFill>
                <a:latin typeface="Bodoni MT" panose="02070603080606020203" pitchFamily="18" charset="0"/>
              </a:rPr>
              <a:t>GIDA KİRLENMESİNİN NEDENLERİ: </a:t>
            </a:r>
            <a:br>
              <a:rPr lang="tr-TR" sz="3200" b="1" smtClean="0">
                <a:solidFill>
                  <a:srgbClr val="FF0066"/>
                </a:solidFill>
                <a:latin typeface="Bodoni MT" panose="02070603080606020203" pitchFamily="18" charset="0"/>
              </a:rPr>
            </a:br>
            <a:endParaRPr lang="tr-TR" sz="3200" b="1" smtClean="0">
              <a:solidFill>
                <a:srgbClr val="FF0066"/>
              </a:solidFill>
              <a:latin typeface="Bodoni MT" panose="020706030806060202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362950" cy="3992563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Fiziksel Kirlenme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Kimyasal Nedenler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Biyolojik Nedenler: </a:t>
            </a:r>
            <a:r>
              <a:rPr lang="tr-TR" sz="3600" smtClean="0">
                <a:solidFill>
                  <a:srgbClr val="FF0066"/>
                </a:solidFill>
                <a:latin typeface="Bodoni MT" panose="02070603080606020203" pitchFamily="18" charset="0"/>
              </a:rPr>
              <a:t>bakteriler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FF0066"/>
                </a:solidFill>
              </a:rPr>
              <a:t/>
            </a:r>
            <a:br>
              <a:rPr lang="tr-TR" sz="4000" b="1" smtClean="0">
                <a:solidFill>
                  <a:srgbClr val="FF0066"/>
                </a:solidFill>
              </a:rPr>
            </a:br>
            <a:r>
              <a:rPr lang="tr-TR" sz="4000" b="1" smtClean="0">
                <a:solidFill>
                  <a:srgbClr val="FF0066"/>
                </a:solidFill>
              </a:rPr>
              <a:t>KİŞİSEL TEMİZLİK KURALLARI</a:t>
            </a:r>
            <a:br>
              <a:rPr lang="tr-TR" sz="4000" b="1" smtClean="0">
                <a:solidFill>
                  <a:srgbClr val="FF0066"/>
                </a:solidFill>
              </a:rPr>
            </a:br>
            <a:endParaRPr lang="tr-TR" sz="4000" b="1" smtClean="0">
              <a:solidFill>
                <a:srgbClr val="FF0066"/>
              </a:solidFill>
              <a:latin typeface="Arial Tur" charset="-94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En az haftada bir defa banyo yapma, çamaşır ve giyecekleri sık değiştirme.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Haftada bir defa el ve ayak tırnaklarını kesme.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Yemeklerden önce ve sonra elleri su ve sabun ile yıkayıp kurulama.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z="3000" smtClean="0">
                <a:solidFill>
                  <a:schemeClr val="tx1"/>
                </a:solidFill>
                <a:latin typeface="Bodoni MT" panose="02070603080606020203" pitchFamily="18" charset="0"/>
              </a:rPr>
              <a:t>Tuvaletten sonra elleri bol su ve sabun ile yıkayıp kurulama.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Akşamları yatmadan önce ayakların yıkanması, elbiselerin çıkarılıp pijama veya gecelik giyilmesi.</a:t>
            </a:r>
          </a:p>
          <a:p>
            <a:pPr algn="just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İşten veya okuldan eve gelindiğinde el, yüz ve ayakları yıkamak.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0066"/>
                </a:solidFill>
                <a:latin typeface="Bodoni MT" pitchFamily="18" charset="0"/>
              </a:rPr>
              <a:t>KİŞİSEL TEMİZLİK KURALLARI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077200" cy="4916487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Günde en az iki defa diş fırçalamak.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Her gün saçları taramak. Sık sık uygun şampuanla yıkamak.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Yere düşen bir yiyeceği yememek.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Çiğ meyve ve sebzeleri yıkamadan yememek.</a:t>
            </a:r>
          </a:p>
          <a:p>
            <a:pPr algn="ctr"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Açıkta satılan yiyecekleri tüketmeme.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025775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611188" y="1196975"/>
            <a:ext cx="41767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80000"/>
              <a:buFontTx/>
              <a:buChar char="o"/>
              <a:defRPr/>
            </a:pPr>
            <a:r>
              <a:rPr lang="tr-TR" sz="400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Çöp torbalarının ağızları  kapatılmalı ve kapaklı çöp kovalarında muhafaza edilmeli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33375"/>
          <a:ext cx="5800725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Fotoğrafı" r:id="rId3" imgW="2381582" imgH="2381582" progId="MSPhotoEd.3">
                  <p:embed/>
                </p:oleObj>
              </mc:Choice>
              <mc:Fallback>
                <p:oleObj name="Photo Editor Fotoğrafı" r:id="rId3" imgW="2381582" imgH="238158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5800725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92813" y="1355725"/>
            <a:ext cx="2971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sz="4000">
                <a:solidFill>
                  <a:srgbClr val="FF0066"/>
                </a:solidFill>
                <a:latin typeface="Bodoni MT" panose="02070603080606020203" pitchFamily="18" charset="0"/>
              </a:rPr>
              <a:t>Tuvalet temizliğine özen gösterilmeli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077200" cy="606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smtClean="0"/>
              <a:t> </a:t>
            </a:r>
            <a:r>
              <a:rPr lang="tr-TR" sz="2800" b="1" smtClean="0"/>
              <a:t>Çocuk annesine bir not bırakmış: notta borçların yazıyor demiş.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camları sildim			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arabayı yıkadım 			     : 10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odamı topladım                  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kıyafetlerimi dolaba astım       : 5 lira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sofrayı topladım                      : 5 lira   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</a:t>
            </a:r>
          </a:p>
          <a:p>
            <a:pPr eaLnBrk="1" hangingPunct="1">
              <a:buFontTx/>
              <a:buNone/>
            </a:pPr>
            <a:r>
              <a:rPr lang="tr-TR" sz="2800" b="1" smtClean="0"/>
              <a:t>toplam bugünkü borcun         : 30 lira	</a:t>
            </a:r>
            <a:r>
              <a:rPr lang="tr-TR" sz="2800" smtClean="0"/>
              <a:t>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0900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600" smtClean="0"/>
              <a:t>  </a:t>
            </a:r>
            <a:r>
              <a:rPr lang="tr-TR" sz="2400" b="1" smtClean="0"/>
              <a:t>Annesi notu bulmuş okumuş ve cevaben şu notu yazmış: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karnımda 9 ay taşıdım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güçlükle doğurdum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seni emzirdim              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hastalandın,başucunda bekledim,</a:t>
            </a:r>
          </a:p>
          <a:p>
            <a:pPr eaLnBrk="1" hangingPunct="1">
              <a:buFontTx/>
              <a:buNone/>
            </a:pPr>
            <a:r>
              <a:rPr lang="tr-TR" sz="2600" smtClean="0"/>
              <a:t> iyileştirdim  			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Doktora götürdüm                                   : bedava</a:t>
            </a:r>
          </a:p>
          <a:p>
            <a:pPr eaLnBrk="1" hangingPunct="1">
              <a:buFontTx/>
              <a:buNone/>
            </a:pPr>
            <a:r>
              <a:rPr lang="tr-TR" sz="2600" smtClean="0"/>
              <a:t>Okulunu ve derslerini takip ettim             : bedava</a:t>
            </a:r>
          </a:p>
          <a:p>
            <a:pPr eaLnBrk="1" hangingPunct="1">
              <a:buFontTx/>
              <a:buNone/>
            </a:pPr>
            <a:endParaRPr lang="tr-TR" sz="2600" smtClean="0"/>
          </a:p>
          <a:p>
            <a:pPr eaLnBrk="1" hangingPunct="1">
              <a:buFontTx/>
              <a:buNone/>
            </a:pPr>
            <a:r>
              <a:rPr lang="tr-TR" sz="2600" b="1" smtClean="0"/>
              <a:t>BUNLARIN HEPSİ SEVGİYLE OLDU KARŞILIĞI: BEDAVA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60420" name="Picture 4" descr="geneltm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570037"/>
          </a:xfrm>
        </p:spPr>
        <p:txBody>
          <a:bodyPr/>
          <a:lstStyle/>
          <a:p>
            <a:pPr algn="ctr" eaLnBrk="1" hangingPunct="1"/>
            <a:r>
              <a:rPr lang="tr-TR" sz="3600" smtClean="0">
                <a:solidFill>
                  <a:srgbClr val="FF0066"/>
                </a:solidFill>
                <a:latin typeface="Bodoni MT" panose="02070603080606020203" pitchFamily="18" charset="0"/>
              </a:rPr>
              <a:t>ZARARLI BAKTERİLERİN KAYNAĞI NELERDİR: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036050" cy="4941887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Derideki yara, kesik ve çatlaklar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Saç, sakal ve giysiler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Burun akıntısı ve tükürükler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Sokak ve tuvalet sonrası yıkanmayan eller </a:t>
            </a:r>
          </a:p>
          <a:p>
            <a:pPr eaLnBrk="1" hangingPunct="1">
              <a:buClr>
                <a:srgbClr val="FF0066"/>
              </a:buClr>
              <a:buFontTx/>
              <a:buNone/>
            </a:pPr>
            <a:r>
              <a:rPr lang="tr-TR" sz="3600" smtClean="0">
                <a:solidFill>
                  <a:schemeClr val="tx1"/>
                </a:solidFill>
                <a:latin typeface="Bodoni MT" panose="02070603080606020203" pitchFamily="18" charset="0"/>
              </a:rPr>
              <a:t>   çok sayıda bakteri içerir.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077200" cy="1008062"/>
          </a:xfrm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FF0066"/>
                </a:solidFill>
                <a:latin typeface="Bodoni MT" panose="02070603080606020203" pitchFamily="18" charset="0"/>
              </a:rPr>
              <a:t>ÇAPRAZ BULAŞMA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400675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Yemek hazırlarken kullanılan kirli aletler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Kirli eller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Doğrama tahtaları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Mutfak tezgahı, mutfak önlüğü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Yemek hazırlarken giyilen giysiler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mtClean="0">
                <a:solidFill>
                  <a:schemeClr val="tx1"/>
                </a:solidFill>
                <a:latin typeface="Bodoni MT" panose="02070603080606020203" pitchFamily="18" charset="0"/>
              </a:rPr>
              <a:t> Öksürme-hapşırmadan kaynaklanan damlalar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77200" cy="574675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66"/>
                </a:solidFill>
              </a:rPr>
              <a:t>Sağlıklı ve Nitelikli Besin Satın Alma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6021387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Besinlerinizi güvenilir yerlerden satın alın.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Sağlam ve zedelenmemiş besinleri seçin.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Etiket bilgilerini okuyun ve kullanma, saklama talimatlarına dikkat edin.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Çabuk bozulan et, tavuk, balık gibi besinler ile dondurulmuş gıdaları alışverişin en sonunda alın ve çiğ olarak tüketilebilen gıdalarla temasını önleyin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 Kaynağı bilinmeyen sokak sütünü almayın.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Kabuğu kırık, çatlak, kirli yumurtaları “”””””.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r>
              <a:rPr lang="tr-TR" sz="2800" smtClean="0">
                <a:solidFill>
                  <a:schemeClr val="tx1"/>
                </a:solidFill>
                <a:latin typeface="Bodoni MT" panose="02070603080606020203" pitchFamily="18" charset="0"/>
              </a:rPr>
              <a:t>Bombalaj olmuş ürünleri satın almayın: ayran,konser</a:t>
            </a:r>
          </a:p>
          <a:p>
            <a:pPr eaLnBrk="1" hangingPunct="1">
              <a:buClr>
                <a:srgbClr val="FF0066"/>
              </a:buClr>
              <a:buFontTx/>
              <a:buChar char="o"/>
            </a:pPr>
            <a:endParaRPr lang="tr-TR" sz="2800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83575" cy="773112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66"/>
                </a:solidFill>
                <a:latin typeface="Bodoni MT" panose="02070603080606020203" pitchFamily="18" charset="0"/>
              </a:rPr>
              <a:t>Satın Alınan Besinlerin Saklama İlkeleri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Tahıl,kurubaklagil,şeker,tuz vb. kuru,serin ve karanlık ortamda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Pastörize sütler ve kutusu açılmış UHT sütler buzdolabında 2 günden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Patates kuru,karanlık ve serin yerde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Çeşitli sebze ve meyveler kurutularak saklanabilir. Gölge bir yerde üstü bez ile kapatılarak kurutulmalıdır. Tarhana gibi..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Yumurta yıkanmadan buzdolabına konmalı ve 2 haftadan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Buzlukta saklanacak gıdalar yassı şekilde poşetlere konmalı ve çözdürme işlemi buzdolabında yapılmalıdır.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Sıcak yemekler en fazla 2 saat tezgahta bekletilmeli, acil soğutularak buzdolabına alınmalı ayrıca, sebze yemekleri 3-4 gün, etli yemekler 2 günden fazla bekletilmemelidir.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Buzdolabında çiğ ve pişmiş besinlerin teması önlenmelidir.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r>
              <a:rPr lang="tr-TR" sz="2400" smtClean="0">
                <a:solidFill>
                  <a:schemeClr val="tx1"/>
                </a:solidFill>
                <a:latin typeface="Bodoni MT" panose="02070603080606020203" pitchFamily="18" charset="0"/>
              </a:rPr>
              <a:t>İyotlu   tuz koyu renkli cam kavonozlarda güneş almayan ve serin yerde saklanmalıdır.</a:t>
            </a:r>
          </a:p>
          <a:p>
            <a:pPr eaLnBrk="1" hangingPunct="1">
              <a:lnSpc>
                <a:spcPct val="80000"/>
              </a:lnSpc>
              <a:buClr>
                <a:srgbClr val="FF0066"/>
              </a:buClr>
              <a:buFontTx/>
              <a:buChar char="o"/>
            </a:pPr>
            <a:endParaRPr lang="tr-TR" sz="2400" smtClean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56168">
  <a:themeElements>
    <a:clrScheme name="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06256168</Template>
  <TotalTime>794</TotalTime>
  <Words>1441</Words>
  <Application>Microsoft Office PowerPoint</Application>
  <PresentationFormat>Ekran Gösterisi (4:3)</PresentationFormat>
  <Paragraphs>217</Paragraphs>
  <Slides>57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7" baseType="lpstr">
      <vt:lpstr>Arial</vt:lpstr>
      <vt:lpstr>Trebuchet MS</vt:lpstr>
      <vt:lpstr>Times New Roman</vt:lpstr>
      <vt:lpstr>Bodoni MT</vt:lpstr>
      <vt:lpstr>Wingdings</vt:lpstr>
      <vt:lpstr>Times New Roman Tur</vt:lpstr>
      <vt:lpstr>Stencil</vt:lpstr>
      <vt:lpstr>Arial Tur</vt:lpstr>
      <vt:lpstr>06256168</vt:lpstr>
      <vt:lpstr>Microsoft Photo Editor 3.0 Fotoğrafı</vt:lpstr>
      <vt:lpstr>PowerPoint Sunusu</vt:lpstr>
      <vt:lpstr>TEMİZLİK VE HİJYEN ARASINDAKİ FARK NEDİR?</vt:lpstr>
      <vt:lpstr>PowerPoint Sunusu</vt:lpstr>
      <vt:lpstr>PowerPoint Sunusu</vt:lpstr>
      <vt:lpstr>GIDA KİRLENMESİNİN NEDENLERİ:  </vt:lpstr>
      <vt:lpstr>ZARARLI BAKTERİLERİN KAYNAĞI NELERDİR:</vt:lpstr>
      <vt:lpstr>ÇAPRAZ BULAŞMA</vt:lpstr>
      <vt:lpstr>Sağlıklı ve Nitelikli Besin Satın Alma</vt:lpstr>
      <vt:lpstr>Satın Alınan Besinlerin Saklama İlkeleri</vt:lpstr>
      <vt:lpstr>Besinleri Hazırlarken-Pişirirken Temel İlkeler:</vt:lpstr>
      <vt:lpstr>KİŞİSEL HİJYEN</vt:lpstr>
      <vt:lpstr>KİŞİSEL HİJYENİ ETKİLEYEN FAKTÖRLER</vt:lpstr>
      <vt:lpstr>PowerPoint Sunusu</vt:lpstr>
      <vt:lpstr>PowerPoint Sunusu</vt:lpstr>
      <vt:lpstr>PowerPoint Sunusu</vt:lpstr>
      <vt:lpstr>Mikroorganizmalar </vt:lpstr>
      <vt:lpstr>  Mikroorganizmalar Nasıl Bulaşır? </vt:lpstr>
      <vt:lpstr>Elleri su ve sabunla yıkamak mikroorganizmaları uzaklaştırmanın en etkili yoludur ve hastalıkları önlemeye yardımcıdır.</vt:lpstr>
      <vt:lpstr>Ellerimizi ;</vt:lpstr>
      <vt:lpstr>Ellerimizi ;</vt:lpstr>
      <vt:lpstr>Ellerimizi ;</vt:lpstr>
      <vt:lpstr>Ellerimizi 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AYAK HİJYENİ</vt:lpstr>
      <vt:lpstr>AYAK HİJYENİ</vt:lpstr>
      <vt:lpstr>AYAK HİJYENİ</vt:lpstr>
      <vt:lpstr>AYAK HİJYENİ</vt:lpstr>
      <vt:lpstr>AYAK HİJYENİ</vt:lpstr>
      <vt:lpstr>PowerPoint Sunusu</vt:lpstr>
      <vt:lpstr>PowerPoint Sunusu</vt:lpstr>
      <vt:lpstr>PowerPoint Sunusu</vt:lpstr>
      <vt:lpstr>PowerPoint Sunusu</vt:lpstr>
      <vt:lpstr>SAÇ HİJYENİ</vt:lpstr>
      <vt:lpstr>SAÇ HİJYENİ</vt:lpstr>
      <vt:lpstr>SAÇ HİJYENİ</vt:lpstr>
      <vt:lpstr>SAÇ HİJYENİ</vt:lpstr>
      <vt:lpstr>SAÇ HİJYENİ</vt:lpstr>
      <vt:lpstr>SAÇ HİJYENİ</vt:lpstr>
      <vt:lpstr>KİŞİSEL TEMİZLİK KURALLARI</vt:lpstr>
      <vt:lpstr>KİŞİSEL TEMİZLİK KURALLARI</vt:lpstr>
      <vt:lpstr> KİŞİSEL TEMİZLİK KURALLARI </vt:lpstr>
      <vt:lpstr>KİŞİSEL TEMİZLİK KURALLARI</vt:lpstr>
      <vt:lpstr>KİŞİSEL TEMİZLİK KURALLARI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KSM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Sunusu</dc:title>
  <dc:subject/>
  <dc:creator>EĞİTİM</dc:creator>
  <cp:keywords/>
  <dc:description/>
  <cp:lastModifiedBy>Astreoid</cp:lastModifiedBy>
  <cp:revision>47</cp:revision>
  <dcterms:created xsi:type="dcterms:W3CDTF">2008-08-25T07:44:28Z</dcterms:created>
  <dcterms:modified xsi:type="dcterms:W3CDTF">2013-09-03T18:34:58Z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TC062561681055</vt:lpwstr>
  </property>
</Properties>
</file>