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sldIdLst>
    <p:sldId id="307" r:id="rId6"/>
    <p:sldId id="306" r:id="rId7"/>
    <p:sldId id="291" r:id="rId8"/>
    <p:sldId id="292" r:id="rId9"/>
    <p:sldId id="290" r:id="rId10"/>
    <p:sldId id="294" r:id="rId11"/>
    <p:sldId id="293" r:id="rId12"/>
    <p:sldId id="277" r:id="rId13"/>
    <p:sldId id="302" r:id="rId14"/>
    <p:sldId id="297" r:id="rId15"/>
    <p:sldId id="296" r:id="rId16"/>
    <p:sldId id="304" r:id="rId17"/>
    <p:sldId id="298" r:id="rId18"/>
    <p:sldId id="299" r:id="rId19"/>
    <p:sldId id="300" r:id="rId20"/>
    <p:sldId id="301" r:id="rId21"/>
    <p:sldId id="30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565868"/>
    <a:srgbClr val="5F5F5F"/>
    <a:srgbClr val="80808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7" autoAdjust="0"/>
    <p:restoredTop sz="94660" autoAdjust="0"/>
  </p:normalViewPr>
  <p:slideViewPr>
    <p:cSldViewPr>
      <p:cViewPr varScale="1">
        <p:scale>
          <a:sx n="65" d="100"/>
          <a:sy n="65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tr-TR" altLang="tr-TR" noProof="0"/>
              <a:t>Asıl başlık stili için tıklatın</a:t>
            </a:r>
            <a:endParaRPr lang="en-US" altLang="tr-T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  <a:endParaRPr lang="en-US" altLang="tr-TR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tr-TR" altLang="tr-T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D0641414-145A-4561-9E49-39979CBE32B6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tr-TR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3F3E-BE4D-42C2-AE46-153D229CFD7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945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FCB1-D92A-4AF8-B8EE-FD2F7A7CF2D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816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tr-TR"/>
              <a:t>Tablo eklemek için simgeyi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B0D2DB61-BE35-4237-83E7-952BC0DFB35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451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tr-TR"/>
              <a:t>Grafik eklemek için simgeyi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4E85C20F-5208-4023-9F32-B759FE9E960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5504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136BC-3E79-4E46-A39A-00DC20FDB669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0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B0C3-3484-4FEE-A30B-0BB113AB6C10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6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7116-473A-492F-863E-9EB1D06D839B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3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9C1AC-AF8E-4D8A-9D21-C750A41CC208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7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1D871-A257-4227-8B62-52D5B095ACD8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64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5C4FE-0174-4EA2-BC94-D78A9E8FA7A0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DAAA-9D1A-46D3-A2CE-D695A8D70AB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666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2E2EF-C8A0-4A6F-A937-1240F188420E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8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4E1DF-46CE-465A-8A52-B268B360A250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3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50F4B-683E-4B22-BD78-1F64C8C03209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1ACB-C77C-4443-A5CD-7CF10C4E4314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87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F6AB2-D806-4C53-A4E8-18C59DEA659A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52116-7C1A-4CC6-BF06-66633D840ABF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9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3A38-8D2D-41ED-97BB-FC40AEC84207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71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4F687-83AA-4C4B-9F6A-759F5A8C6B7E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AAB38-9561-4417-9D8C-6A7732F2FA3B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39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43C1A-8770-472E-AF49-A8327A5E9867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C27E2-F4CA-4235-BE2E-7BD7C4FEB52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89064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8143-7087-470F-A41F-9AEAC18BFFFE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74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ABD9-1198-4EF4-861A-5A8F9D93ACDF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6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1268-0FAF-4BAB-AB72-DF7AC94A9B06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EF7CF-CDA2-4F73-B2DD-919ECE1D2A1C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8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3F9E0-DABD-4266-B9E5-52EBC140909D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79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1715-33B0-44A6-BF1F-8C349E7EAB1C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2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E9F4-4777-4A8B-933E-AAA9B11342BC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2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70577-F1B1-4140-94AB-0884DAA2880F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8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89CC3-FF72-4B65-9B0D-675C8DD449F2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39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9FFCA-1E5F-4D68-AA52-0B1CD7AC205C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0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9B5D4-847D-4547-AFC4-1629940BC62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11492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2B689-9E9F-4714-A274-F9FF037710F9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44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31AEF-0A43-44F3-95EC-73FB841FEA15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56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113C0-7A67-4B94-BF61-21B6836156AE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7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1D3E2-964B-499F-9CA1-96EF9FA5460F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18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246A-870C-4210-87F3-FA86F279F281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96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22E9-4084-4B31-9192-AC3C0BABA2CF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54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3E11-E2F6-4853-8DF5-4ACAD23908B7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67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7755-8022-4C03-A43B-A79001CFB4B3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A3D2-F275-493A-AE38-5C6ABE60715B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8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D7B36-9E3C-4E99-97AC-5D956AFE1F66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5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FD00-2F87-4B18-A55E-82F87CC2233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07235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B438C-4D16-4252-B95D-332583511245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5154-51B1-4129-9D49-D31E3B94080C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8C7B8-2C67-4A3B-AF5D-4F87276E0598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1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47814-7AF7-4533-B9E3-94D2054ACA94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58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F6108-997E-4AFA-9E79-58CE6E295954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45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DB4A-FCC8-45BC-B311-EEC614C4E8F6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20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4E372-15CB-4223-ACD3-23B72A64B2BE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A153-E649-4E56-BE02-3C789F216DDD}" type="slidenum">
              <a:rPr lang="es-ES" altLang="tr-TR">
                <a:solidFill>
                  <a:srgbClr val="000000"/>
                </a:solidFill>
              </a:rPr>
              <a:pPr/>
              <a:t>‹#›</a:t>
            </a:fld>
            <a:endParaRPr lang="es-E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12D32-5461-425E-941E-DC8B45E5C94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59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86DD-24CA-4844-A005-C05A476F13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460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94A8-A19F-4AE5-A661-05C43B7F859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62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EC6C-C447-42B8-9417-85E78BD0278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7348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tr-TR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0B0F663-2950-4BD0-B79E-1DDB5A22A6E2}" type="slidenum">
              <a:rPr lang="en-US" altLang="tr-TR"/>
              <a:pPr/>
              <a:t>‹#›</a:t>
            </a:fld>
            <a:endParaRPr lang="en-US" altLang="tr-TR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/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8CF44F9-7EED-4EDB-A41C-DDAD7C8DC08D}" type="slidenum">
              <a:rPr lang="en-US" altLang="tr-TR" smtClean="0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517899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/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DCC41AF-91F4-447C-982D-2D179ACFDF79}" type="slidenum">
              <a:rPr lang="en-US" altLang="tr-TR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4094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/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CC8BE4F-EC4C-417C-B0EC-12E79629D52D}" type="slidenum">
              <a:rPr lang="en-US" altLang="tr-TR" smtClean="0">
                <a:solidFill>
                  <a:srgbClr val="FFFFFF"/>
                </a:solidFill>
              </a:rPr>
              <a:pPr/>
              <a:t>‹#›</a:t>
            </a:fld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436185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tr-T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tr-T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B0106-D624-4F24-9ABB-1EA9FF222D90}" type="slidenum">
              <a:rPr lang="es-ES" altLang="tr-TR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s-ES" altLang="tr-TR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7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yayinlari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dindersi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26182" r="3455" b="25818"/>
          <a:stretch/>
        </p:blipFill>
        <p:spPr bwMode="auto">
          <a:xfrm>
            <a:off x="6829874" y="5661248"/>
            <a:ext cx="2278630" cy="117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750" y="4653137"/>
            <a:ext cx="4860925" cy="688802"/>
          </a:xfrm>
          <a:noFill/>
          <a:ln/>
        </p:spPr>
        <p:txBody>
          <a:bodyPr/>
          <a:lstStyle/>
          <a:p>
            <a:pPr algn="l"/>
            <a:r>
              <a:rPr lang="tr-TR" altLang="tr-TR" sz="3600" b="1" dirty="0">
                <a:solidFill>
                  <a:schemeClr val="tx1"/>
                </a:solidFill>
              </a:rPr>
              <a:t>Hz. Muhammed’in Hayatı</a:t>
            </a:r>
            <a:endParaRPr lang="es-ES" altLang="tr-TR" sz="3600" b="1" dirty="0">
              <a:solidFill>
                <a:schemeClr val="tx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6653606" y="6051584"/>
            <a:ext cx="245489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tr-TR" sz="2400" b="1" dirty="0">
              <a:solidFill>
                <a:srgbClr val="0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11560" y="5753181"/>
            <a:ext cx="5121915" cy="369332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mtClean="0">
                <a:solidFill>
                  <a:srgbClr val="000000"/>
                </a:solidFill>
                <a:latin typeface="Arial"/>
              </a:rPr>
              <a:t>Hz</a:t>
            </a:r>
            <a:r>
              <a:rPr lang="tr-TR" dirty="0">
                <a:solidFill>
                  <a:srgbClr val="000000"/>
                </a:solidFill>
                <a:latin typeface="Arial"/>
              </a:rPr>
              <a:t>. Muhammed’in Hayat Hikayesini Hatırlayalım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9512" y="1484784"/>
            <a:ext cx="8568952" cy="1323439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Ortaokul ve İmam Hatip </a:t>
            </a:r>
          </a:p>
          <a:p>
            <a:pPr algn="ctr"/>
            <a:r>
              <a:rPr lang="tr-TR" sz="40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Ortaokulu </a:t>
            </a:r>
            <a:r>
              <a:rPr lang="tr-TR" sz="40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tr-TR" sz="40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971989" y="6022405"/>
            <a:ext cx="18181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Bölüm 1</a:t>
            </a:r>
          </a:p>
        </p:txBody>
      </p:sp>
    </p:spTree>
    <p:extLst>
      <p:ext uri="{BB962C8B-B14F-4D97-AF65-F5344CB8AC3E}">
        <p14:creationId xmlns:p14="http://schemas.microsoft.com/office/powerpoint/2010/main" val="44639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400" dirty="0"/>
              <a:t>Çevrede dini yaşam</a:t>
            </a:r>
            <a:endParaRPr lang="en-US" altLang="tr-TR" sz="2800" dirty="0"/>
          </a:p>
        </p:txBody>
      </p:sp>
      <p:grpSp>
        <p:nvGrpSpPr>
          <p:cNvPr id="134203" name="Group 59"/>
          <p:cNvGrpSpPr>
            <a:grpSpLocks/>
          </p:cNvGrpSpPr>
          <p:nvPr/>
        </p:nvGrpSpPr>
        <p:grpSpPr bwMode="auto">
          <a:xfrm>
            <a:off x="-1692696" y="332656"/>
            <a:ext cx="10729192" cy="6336704"/>
            <a:chOff x="-576" y="1104"/>
            <a:chExt cx="5856" cy="2791"/>
          </a:xfrm>
        </p:grpSpPr>
        <p:sp>
          <p:nvSpPr>
            <p:cNvPr id="13414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4157" name="AutoShape 13"/>
            <p:cNvSpPr>
              <a:spLocks noChangeArrowheads="1"/>
            </p:cNvSpPr>
            <p:nvPr/>
          </p:nvSpPr>
          <p:spPr bwMode="ltGray">
            <a:xfrm rot="5400000">
              <a:off x="-425" y="1310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1660" y="1949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endParaRPr lang="en-US" altLang="tr-T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34201" name="Group 57"/>
            <p:cNvGrpSpPr>
              <a:grpSpLocks/>
            </p:cNvGrpSpPr>
            <p:nvPr/>
          </p:nvGrpSpPr>
          <p:grpSpPr bwMode="auto">
            <a:xfrm>
              <a:off x="1698" y="1437"/>
              <a:ext cx="3273" cy="334"/>
              <a:chOff x="1698" y="1437"/>
              <a:chExt cx="3273" cy="334"/>
            </a:xfrm>
          </p:grpSpPr>
          <p:sp>
            <p:nvSpPr>
              <p:cNvPr id="134165" name="AutoShape 21"/>
              <p:cNvSpPr>
                <a:spLocks noChangeArrowheads="1"/>
              </p:cNvSpPr>
              <p:nvPr/>
            </p:nvSpPr>
            <p:spPr bwMode="gray">
              <a:xfrm>
                <a:off x="1931" y="1437"/>
                <a:ext cx="304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4166" name="Group 22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134167" name="Oval 23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68" name="Oval 24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69" name="Oval 25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70" name="Oval 26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71" name="Oval 27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4187" name="Text Box 43"/>
              <p:cNvSpPr txBox="1">
                <a:spLocks noChangeArrowheads="1"/>
              </p:cNvSpPr>
              <p:nvPr/>
            </p:nvSpPr>
            <p:spPr bwMode="auto">
              <a:xfrm>
                <a:off x="1748" y="14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tr-TR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4192" name="Text Box 48"/>
              <p:cNvSpPr txBox="1">
                <a:spLocks noChangeArrowheads="1"/>
              </p:cNvSpPr>
              <p:nvPr/>
            </p:nvSpPr>
            <p:spPr bwMode="auto">
              <a:xfrm>
                <a:off x="2064" y="1491"/>
                <a:ext cx="973" cy="2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r-TR" altLang="tr-TR" sz="2800" b="1" dirty="0">
                    <a:solidFill>
                      <a:srgbClr val="FFFFFF"/>
                    </a:solidFill>
                  </a:rPr>
                  <a:t>Müşrikler</a:t>
                </a:r>
                <a:endParaRPr lang="en-US" altLang="tr-TR" sz="2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4200" name="Group 56"/>
            <p:cNvGrpSpPr>
              <a:grpSpLocks/>
            </p:cNvGrpSpPr>
            <p:nvPr/>
          </p:nvGrpSpPr>
          <p:grpSpPr bwMode="auto">
            <a:xfrm>
              <a:off x="1952" y="1896"/>
              <a:ext cx="3274" cy="333"/>
              <a:chOff x="1952" y="1896"/>
              <a:chExt cx="3274" cy="333"/>
            </a:xfrm>
          </p:grpSpPr>
          <p:sp>
            <p:nvSpPr>
              <p:cNvPr id="134158" name="AutoShape 14"/>
              <p:cNvSpPr>
                <a:spLocks noChangeArrowheads="1"/>
              </p:cNvSpPr>
              <p:nvPr/>
            </p:nvSpPr>
            <p:spPr bwMode="gray">
              <a:xfrm>
                <a:off x="2185" y="1896"/>
                <a:ext cx="304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4159" name="Group 15"/>
              <p:cNvGrpSpPr>
                <a:grpSpLocks/>
              </p:cNvGrpSpPr>
              <p:nvPr/>
            </p:nvGrpSpPr>
            <p:grpSpPr bwMode="auto">
              <a:xfrm>
                <a:off x="1952" y="1906"/>
                <a:ext cx="316" cy="316"/>
                <a:chOff x="1583" y="1494"/>
                <a:chExt cx="526" cy="526"/>
              </a:xfrm>
            </p:grpSpPr>
            <p:sp>
              <p:nvSpPr>
                <p:cNvPr id="134160" name="Oval 16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61" name="Oval 17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62" name="Oval 18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63" name="Oval 19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64" name="Oval 20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4188" name="Text Box 44"/>
              <p:cNvSpPr txBox="1">
                <a:spLocks noChangeArrowheads="1"/>
              </p:cNvSpPr>
              <p:nvPr/>
            </p:nvSpPr>
            <p:spPr bwMode="auto">
              <a:xfrm>
                <a:off x="2010" y="195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tr-TR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4193" name="Text Box 49"/>
              <p:cNvSpPr txBox="1">
                <a:spLocks noChangeArrowheads="1"/>
              </p:cNvSpPr>
              <p:nvPr/>
            </p:nvSpPr>
            <p:spPr bwMode="auto">
              <a:xfrm>
                <a:off x="2304" y="1950"/>
                <a:ext cx="831" cy="2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r-TR" altLang="tr-TR" sz="2800" b="1" dirty="0">
                    <a:solidFill>
                      <a:srgbClr val="FFFFFF"/>
                    </a:solidFill>
                  </a:rPr>
                  <a:t>Hanifler</a:t>
                </a:r>
                <a:endParaRPr lang="en-US" altLang="tr-TR" sz="2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4199" name="Group 55"/>
            <p:cNvGrpSpPr>
              <a:grpSpLocks/>
            </p:cNvGrpSpPr>
            <p:nvPr/>
          </p:nvGrpSpPr>
          <p:grpSpPr bwMode="auto">
            <a:xfrm>
              <a:off x="2006" y="2354"/>
              <a:ext cx="3274" cy="333"/>
              <a:chOff x="2006" y="2354"/>
              <a:chExt cx="3274" cy="333"/>
            </a:xfrm>
          </p:grpSpPr>
          <p:sp>
            <p:nvSpPr>
              <p:cNvPr id="134150" name="AutoShape 6"/>
              <p:cNvSpPr>
                <a:spLocks noChangeArrowheads="1"/>
              </p:cNvSpPr>
              <p:nvPr/>
            </p:nvSpPr>
            <p:spPr bwMode="gray">
              <a:xfrm>
                <a:off x="2240" y="2354"/>
                <a:ext cx="3040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4151" name="Group 7"/>
              <p:cNvGrpSpPr>
                <a:grpSpLocks/>
              </p:cNvGrpSpPr>
              <p:nvPr/>
            </p:nvGrpSpPr>
            <p:grpSpPr bwMode="auto">
              <a:xfrm>
                <a:off x="2006" y="2364"/>
                <a:ext cx="316" cy="316"/>
                <a:chOff x="1583" y="1494"/>
                <a:chExt cx="526" cy="526"/>
              </a:xfrm>
            </p:grpSpPr>
            <p:sp>
              <p:nvSpPr>
                <p:cNvPr id="134152" name="Oval 8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53" name="Oval 9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54" name="Oval 10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55" name="Oval 11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56" name="Oval 12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4189" name="Text Box 45"/>
              <p:cNvSpPr txBox="1">
                <a:spLocks noChangeArrowheads="1"/>
              </p:cNvSpPr>
              <p:nvPr/>
            </p:nvSpPr>
            <p:spPr bwMode="auto">
              <a:xfrm>
                <a:off x="2064" y="240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tr-TR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4194" name="Text Box 50"/>
              <p:cNvSpPr txBox="1">
                <a:spLocks noChangeArrowheads="1"/>
              </p:cNvSpPr>
              <p:nvPr/>
            </p:nvSpPr>
            <p:spPr bwMode="auto">
              <a:xfrm>
                <a:off x="2352" y="2416"/>
                <a:ext cx="1006" cy="2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r-TR" altLang="tr-TR" sz="2800" b="1" dirty="0">
                    <a:solidFill>
                      <a:srgbClr val="FFFFFF"/>
                    </a:solidFill>
                  </a:rPr>
                  <a:t>Mecusiler</a:t>
                </a:r>
                <a:endParaRPr lang="en-US" altLang="tr-TR" sz="2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4198" name="Group 54"/>
            <p:cNvGrpSpPr>
              <a:grpSpLocks/>
            </p:cNvGrpSpPr>
            <p:nvPr/>
          </p:nvGrpSpPr>
          <p:grpSpPr bwMode="auto">
            <a:xfrm>
              <a:off x="1952" y="2812"/>
              <a:ext cx="3274" cy="334"/>
              <a:chOff x="1952" y="2812"/>
              <a:chExt cx="3274" cy="334"/>
            </a:xfrm>
          </p:grpSpPr>
          <p:sp>
            <p:nvSpPr>
              <p:cNvPr id="134172" name="AutoShape 28"/>
              <p:cNvSpPr>
                <a:spLocks noChangeArrowheads="1"/>
              </p:cNvSpPr>
              <p:nvPr/>
            </p:nvSpPr>
            <p:spPr bwMode="gray">
              <a:xfrm>
                <a:off x="2185" y="2812"/>
                <a:ext cx="3041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4173" name="Group 29"/>
              <p:cNvGrpSpPr>
                <a:grpSpLocks/>
              </p:cNvGrpSpPr>
              <p:nvPr/>
            </p:nvGrpSpPr>
            <p:grpSpPr bwMode="auto">
              <a:xfrm>
                <a:off x="1952" y="2822"/>
                <a:ext cx="316" cy="316"/>
                <a:chOff x="1583" y="1494"/>
                <a:chExt cx="526" cy="526"/>
              </a:xfrm>
            </p:grpSpPr>
            <p:sp>
              <p:nvSpPr>
                <p:cNvPr id="134174" name="Oval 30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75" name="Oval 31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76" name="Oval 32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77" name="Oval 33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78" name="Oval 34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4190" name="Text Box 46"/>
              <p:cNvSpPr txBox="1">
                <a:spLocks noChangeArrowheads="1"/>
              </p:cNvSpPr>
              <p:nvPr/>
            </p:nvSpPr>
            <p:spPr bwMode="auto">
              <a:xfrm>
                <a:off x="2010" y="286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tr-TR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34195" name="Text Box 51"/>
              <p:cNvSpPr txBox="1">
                <a:spLocks noChangeArrowheads="1"/>
              </p:cNvSpPr>
              <p:nvPr/>
            </p:nvSpPr>
            <p:spPr bwMode="auto">
              <a:xfrm>
                <a:off x="2304" y="2862"/>
                <a:ext cx="809" cy="2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r-TR" altLang="tr-TR" sz="2800" b="1" dirty="0" err="1">
                    <a:solidFill>
                      <a:srgbClr val="FFFFFF"/>
                    </a:solidFill>
                  </a:rPr>
                  <a:t>Sabiiler</a:t>
                </a:r>
                <a:endParaRPr lang="en-US" altLang="tr-TR" sz="2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4197" name="Group 53"/>
            <p:cNvGrpSpPr>
              <a:grpSpLocks/>
            </p:cNvGrpSpPr>
            <p:nvPr/>
          </p:nvGrpSpPr>
          <p:grpSpPr bwMode="auto">
            <a:xfrm>
              <a:off x="1669" y="3270"/>
              <a:ext cx="3507" cy="334"/>
              <a:chOff x="1669" y="3270"/>
              <a:chExt cx="3507" cy="334"/>
            </a:xfrm>
          </p:grpSpPr>
          <p:sp>
            <p:nvSpPr>
              <p:cNvPr id="134179" name="AutoShape 35"/>
              <p:cNvSpPr>
                <a:spLocks noChangeArrowheads="1"/>
              </p:cNvSpPr>
              <p:nvPr/>
            </p:nvSpPr>
            <p:spPr bwMode="gray">
              <a:xfrm>
                <a:off x="1902" y="3270"/>
                <a:ext cx="3041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4180" name="Group 36"/>
              <p:cNvGrpSpPr>
                <a:grpSpLocks/>
              </p:cNvGrpSpPr>
              <p:nvPr/>
            </p:nvGrpSpPr>
            <p:grpSpPr bwMode="auto">
              <a:xfrm>
                <a:off x="1669" y="3281"/>
                <a:ext cx="316" cy="316"/>
                <a:chOff x="1583" y="1494"/>
                <a:chExt cx="526" cy="526"/>
              </a:xfrm>
            </p:grpSpPr>
            <p:sp>
              <p:nvSpPr>
                <p:cNvPr id="134181" name="Oval 37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82" name="Oval 38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83" name="Oval 39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84" name="Oval 40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185" name="Oval 41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tr-T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4191" name="Text Box 47"/>
              <p:cNvSpPr txBox="1">
                <a:spLocks noChangeArrowheads="1"/>
              </p:cNvSpPr>
              <p:nvPr/>
            </p:nvSpPr>
            <p:spPr bwMode="auto">
              <a:xfrm>
                <a:off x="1722" y="332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tr-TR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34196" name="Text Box 52"/>
              <p:cNvSpPr txBox="1">
                <a:spLocks noChangeArrowheads="1"/>
              </p:cNvSpPr>
              <p:nvPr/>
            </p:nvSpPr>
            <p:spPr bwMode="auto">
              <a:xfrm>
                <a:off x="2016" y="3328"/>
                <a:ext cx="3160" cy="2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r-TR" altLang="tr-TR" sz="2800" b="1" dirty="0" err="1">
                    <a:solidFill>
                      <a:srgbClr val="FFFFFF"/>
                    </a:solidFill>
                  </a:rPr>
                  <a:t>Histiyan</a:t>
                </a:r>
                <a:r>
                  <a:rPr lang="tr-TR" altLang="tr-TR" sz="2800" b="1" dirty="0">
                    <a:solidFill>
                      <a:srgbClr val="FFFFFF"/>
                    </a:solidFill>
                  </a:rPr>
                  <a:t> ve Yahudiler (Ehli Kitap)</a:t>
                </a:r>
                <a:endParaRPr lang="en-US" altLang="tr-TR" sz="2800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7" name="Picture 2" descr="C:\Users\emın\Desktop\ufak res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" y="5870473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Mekke Bölgesinde Dini Yaşam </a:t>
            </a:r>
            <a:endParaRPr lang="en-US" altLang="tr-TR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r-TR" altLang="tr-TR">
              <a:solidFill>
                <a:srgbClr val="003366"/>
              </a:solidFill>
            </a:endParaRPr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133600" y="1412776"/>
            <a:ext cx="5174704" cy="1178024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>
                <a:solidFill>
                  <a:srgbClr val="003366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>
                <a:solidFill>
                  <a:srgbClr val="003366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800" b="1" dirty="0">
                  <a:solidFill>
                    <a:srgbClr val="000000"/>
                  </a:solidFill>
                </a:rPr>
                <a:t>Müşrikler</a:t>
              </a:r>
              <a:endParaRPr lang="en-US" altLang="tr-TR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78" y="1886"/>
              <a:ext cx="25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600" dirty="0">
                  <a:solidFill>
                    <a:srgbClr val="FFFFFF"/>
                  </a:solidFill>
                </a:rPr>
                <a:t>1</a:t>
              </a:r>
              <a:endParaRPr lang="en-US" altLang="tr-TR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133600" y="2743200"/>
            <a:ext cx="5174704" cy="1189856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 sz="2800">
                <a:solidFill>
                  <a:srgbClr val="003366"/>
                </a:solidFill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 sz="2800">
                <a:solidFill>
                  <a:srgbClr val="003366"/>
                </a:solidFill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5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tr-TR" sz="2800" b="1" dirty="0">
                  <a:solidFill>
                    <a:srgbClr val="000000"/>
                  </a:solidFill>
                </a:rPr>
                <a:t>Hanifler</a:t>
              </a:r>
              <a:endParaRPr lang="en-US" altLang="tr-TR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78" y="1886"/>
              <a:ext cx="25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60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2" name="AutoShape 2" descr="http://www.genctime.com/wp-content/uploads/2013/10/re.jpg"/>
          <p:cNvSpPr>
            <a:spLocks noChangeAspect="1" noChangeArrowheads="1"/>
          </p:cNvSpPr>
          <p:nvPr/>
        </p:nvSpPr>
        <p:spPr bwMode="auto">
          <a:xfrm>
            <a:off x="155575" y="-1790700"/>
            <a:ext cx="581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003366"/>
              </a:solidFill>
            </a:endParaRPr>
          </a:p>
        </p:txBody>
      </p:sp>
      <p:pic>
        <p:nvPicPr>
          <p:cNvPr id="15" name="Picture 2" descr="C:\Users\emın\Desktop\ufak res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61" y="4031112"/>
            <a:ext cx="2181451" cy="23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8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Hanifler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Allah’ın birliğini kabul eden ve müşriklerin inancından uzak olanlar.</a:t>
            </a:r>
          </a:p>
          <a:p>
            <a:r>
              <a:rPr lang="tr-TR" dirty="0"/>
              <a:t>Hz. Muhammed’de peygamber olmazdan önce Hanif idi.</a:t>
            </a:r>
          </a:p>
        </p:txBody>
      </p:sp>
      <p:pic>
        <p:nvPicPr>
          <p:cNvPr id="103426" name="Picture 2" descr="https://encrypted-tbn1.gstatic.com/images?q=tbn:ANd9GcSow6KNb6ZI6lX9Ggk7oncTHwyINd137etqn0t2CHnpuPkVNERu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7488832" cy="3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" y="5870473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6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Müşrikler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Müşrikler: Allah’a inanmakla beraber Allah ile aralarında bazı aracılar kabul edenler. Veya Allah’ın sıfatlarını diğer varlıklarda görenler.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www.themegallery.com</a:t>
            </a:r>
          </a:p>
        </p:txBody>
      </p:sp>
      <p:pic>
        <p:nvPicPr>
          <p:cNvPr id="97282" name="Picture 2" descr="http://melihtiftiktr.files.wordpress.com/2013/06/sumerian_id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81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" y="5870473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5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Müşrikler</a:t>
            </a:r>
          </a:p>
        </p:txBody>
      </p:sp>
      <p:pic>
        <p:nvPicPr>
          <p:cNvPr id="101378" name="Picture 2" descr="http://www.alemlererahmet.net/images/upload/devrilen-putl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r="3903" b="6046"/>
          <a:stretch/>
        </p:blipFill>
        <p:spPr bwMode="auto">
          <a:xfrm>
            <a:off x="2267744" y="3166070"/>
            <a:ext cx="4680520" cy="31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tr-TR" sz="2000" dirty="0"/>
              <a:t>Müşrikler eskiden yaşamış büyük şahsiyetlerin heykellerini yapıyorlar ve yaptıkları bu heykellere dua ediyorlardı. Kendilerine yapılan tenkitlere karşı da şöyle cevap veriyorlardı: </a:t>
            </a:r>
          </a:p>
          <a:p>
            <a:r>
              <a:rPr lang="tr-TR" sz="2000" dirty="0"/>
              <a:t>-Biz bunlara, bizi Allah’a yaklaştırmalarından başka bir sebeple kulluk etmiyoruz derler. (</a:t>
            </a:r>
            <a:r>
              <a:rPr lang="tr-TR" sz="2000" dirty="0" err="1"/>
              <a:t>Zümer</a:t>
            </a:r>
            <a:r>
              <a:rPr lang="tr-TR" sz="2000" dirty="0"/>
              <a:t> 3)</a:t>
            </a:r>
          </a:p>
        </p:txBody>
      </p:sp>
      <p:pic>
        <p:nvPicPr>
          <p:cNvPr id="5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" y="5870473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Soru: İslam dininde Allah’a ibadet ve dua yapmak için herhangi bir aracı varlığa ihtiyaç var mıdır?</a:t>
            </a:r>
          </a:p>
        </p:txBody>
      </p:sp>
      <p:pic>
        <p:nvPicPr>
          <p:cNvPr id="102402" name="Picture 2" descr="C:\Users\emın\AppData\Local\Microsoft\Windows\INetCache\IE\QFE084AZ\MP900390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540000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" y="5870473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9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Hz. Muhammed Doğmadan Önce  Fil Olayı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Fil Suresi</a:t>
            </a:r>
          </a:p>
          <a:p>
            <a:pPr marL="0" indent="0">
              <a:buNone/>
            </a:pPr>
            <a:r>
              <a:rPr lang="tr-TR" dirty="0"/>
              <a:t>1- Görmedin mi Rabbin ne yaptı fil sahiplerine!</a:t>
            </a:r>
            <a:br>
              <a:rPr lang="tr-TR" dirty="0"/>
            </a:br>
            <a:r>
              <a:rPr lang="tr-TR" dirty="0"/>
              <a:t>2- Onların tuzaklarını boşa çıkarmadı mı? </a:t>
            </a:r>
            <a:br>
              <a:rPr lang="tr-TR" dirty="0"/>
            </a:br>
            <a:r>
              <a:rPr lang="tr-TR" dirty="0"/>
              <a:t>3- Üzerlerine sürü sürü kuşlar saldı. </a:t>
            </a:r>
            <a:br>
              <a:rPr lang="tr-TR" dirty="0"/>
            </a:br>
            <a:r>
              <a:rPr lang="tr-TR" dirty="0"/>
              <a:t>4- Onlara balçıktan pişirilmiş sert taşlar atıyorlardı. </a:t>
            </a:r>
            <a:br>
              <a:rPr lang="tr-TR" dirty="0"/>
            </a:br>
            <a:r>
              <a:rPr lang="tr-TR" dirty="0"/>
              <a:t>5- Derken onları, yenilmiş ekin yaprağı gibi kılıverdi. </a:t>
            </a:r>
          </a:p>
        </p:txBody>
      </p:sp>
      <p:pic>
        <p:nvPicPr>
          <p:cNvPr id="102402" name="Picture 2" descr="http://www.dinibil.com/images/alintilar/fil-suresi-ebre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3004"/>
            <a:ext cx="2044402" cy="15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" y="5870473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2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9">
            <a:extLst>
              <a:ext uri="{FF2B5EF4-FFF2-40B4-BE49-F238E27FC236}">
                <a16:creationId xmlns:a16="http://schemas.microsoft.com/office/drawing/2014/main" id="{F194D773-9705-431D-8A86-3B8EDAB5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hlinkClick r:id="rId3"/>
            <a:extLst>
              <a:ext uri="{FF2B5EF4-FFF2-40B4-BE49-F238E27FC236}">
                <a16:creationId xmlns:a16="http://schemas.microsoft.com/office/drawing/2014/main" id="{7A437DFC-404C-4FEE-B03A-9DAFD576EC70}"/>
              </a:ext>
            </a:extLst>
          </p:cNvPr>
          <p:cNvSpPr/>
          <p:nvPr/>
        </p:nvSpPr>
        <p:spPr>
          <a:xfrm>
            <a:off x="1908175" y="5445125"/>
            <a:ext cx="28797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Dikdörtgen 8">
            <a:hlinkClick r:id="rId4"/>
            <a:extLst>
              <a:ext uri="{FF2B5EF4-FFF2-40B4-BE49-F238E27FC236}">
                <a16:creationId xmlns:a16="http://schemas.microsoft.com/office/drawing/2014/main" id="{D23ACC4E-3569-4CD7-A701-8562BE4B0AA4}"/>
              </a:ext>
            </a:extLst>
          </p:cNvPr>
          <p:cNvSpPr/>
          <p:nvPr/>
        </p:nvSpPr>
        <p:spPr>
          <a:xfrm>
            <a:off x="5003800" y="5445125"/>
            <a:ext cx="2881313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0112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1. Bölüm İçindekiler</a:t>
            </a:r>
            <a:endParaRPr lang="en-US" altLang="tr-TR" dirty="0"/>
          </a:p>
        </p:txBody>
      </p:sp>
      <p:grpSp>
        <p:nvGrpSpPr>
          <p:cNvPr id="141485" name="Group 173"/>
          <p:cNvGrpSpPr>
            <a:grpSpLocks/>
          </p:cNvGrpSpPr>
          <p:nvPr/>
        </p:nvGrpSpPr>
        <p:grpSpPr bwMode="auto">
          <a:xfrm>
            <a:off x="304478" y="2951981"/>
            <a:ext cx="8443986" cy="981075"/>
            <a:chOff x="1248" y="1350"/>
            <a:chExt cx="3060" cy="348"/>
          </a:xfrm>
        </p:grpSpPr>
        <p:sp>
          <p:nvSpPr>
            <p:cNvPr id="141407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4140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41354" name="Text Box 42"/>
            <p:cNvSpPr txBox="1">
              <a:spLocks noChangeArrowheads="1"/>
            </p:cNvSpPr>
            <p:nvPr/>
          </p:nvSpPr>
          <p:spPr bwMode="gray">
            <a:xfrm>
              <a:off x="1392" y="1380"/>
              <a:ext cx="2640" cy="16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FFFF"/>
                  </a:solidFill>
                </a:rPr>
                <a:t>1. Hz. Muhammed’in Doğduğu Çevre </a:t>
              </a:r>
              <a:endParaRPr lang="en-US" altLang="tr-TR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41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" y="980728"/>
            <a:ext cx="90934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8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3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Hz. Muhammed’in doğduğu Mekke çevresi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www.themegallery.com</a:t>
            </a:r>
          </a:p>
        </p:txBody>
      </p:sp>
      <p:pic>
        <p:nvPicPr>
          <p:cNvPr id="5" name="Picture 4" descr="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2" y="1052736"/>
            <a:ext cx="77403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5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Hz. Muhammed’in doğduğu Mekke’de </a:t>
            </a:r>
          </a:p>
          <a:p>
            <a:pPr marL="0" indent="0">
              <a:buNone/>
            </a:pPr>
            <a:r>
              <a:rPr lang="tr-TR" dirty="0"/>
              <a:t>Ticaret panayırları vardı.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137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616624" cy="37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2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Kabe çevresinin temsili resmi</a:t>
            </a:r>
          </a:p>
        </p:txBody>
      </p:sp>
      <p:pic>
        <p:nvPicPr>
          <p:cNvPr id="97282" name="Picture 2" descr="http://1.bp.blogspot.com/-kKH5CBLKJs0/ULx1kNyZUyI/AAAAAAAAAHE/fMEcTyTeVDM/s1600/Mekkenin+en+eski+res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3" y="112474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0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38632" cy="563563"/>
          </a:xfrm>
        </p:spPr>
        <p:txBody>
          <a:bodyPr/>
          <a:lstStyle/>
          <a:p>
            <a:r>
              <a:rPr lang="tr-TR" dirty="0"/>
              <a:t>Mekke ve çevresinde çöller vardır</a:t>
            </a:r>
          </a:p>
        </p:txBody>
      </p:sp>
      <p:pic>
        <p:nvPicPr>
          <p:cNvPr id="95236" name="Picture 4" descr="http://i.onbesyirmibes.org/image/2011/08/25/174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3" y="1196752"/>
            <a:ext cx="8260189" cy="46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Sosyal Yaşam</a:t>
            </a:r>
            <a:endParaRPr lang="en-US" altLang="tr-TR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r-TR" altLang="tr-TR"/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133600" y="1412776"/>
            <a:ext cx="5174704" cy="1178024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800" b="1" dirty="0">
                  <a:solidFill>
                    <a:srgbClr val="000000"/>
                  </a:solidFill>
                </a:rPr>
                <a:t>Yerleşik Yaşayanlar</a:t>
              </a:r>
              <a:endParaRPr lang="en-US" altLang="tr-TR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78" y="1886"/>
              <a:ext cx="25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600" dirty="0">
                  <a:solidFill>
                    <a:schemeClr val="bg1"/>
                  </a:solidFill>
                </a:rPr>
                <a:t>1</a:t>
              </a:r>
              <a:endParaRPr lang="en-US" altLang="tr-T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133600" y="2743200"/>
            <a:ext cx="5174704" cy="1189856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 sz="28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 sz="28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5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tr-TR" sz="2800" b="1" dirty="0">
                  <a:solidFill>
                    <a:srgbClr val="000000"/>
                  </a:solidFill>
                </a:rPr>
                <a:t>Göçebeler (Bedeviler)</a:t>
              </a:r>
              <a:endParaRPr lang="en-US" altLang="tr-TR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78" y="1886"/>
              <a:ext cx="25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AutoShape 2" descr="http://www.genctime.com/wp-content/uploads/2013/10/re.jpg"/>
          <p:cNvSpPr>
            <a:spLocks noChangeAspect="1" noChangeArrowheads="1"/>
          </p:cNvSpPr>
          <p:nvPr/>
        </p:nvSpPr>
        <p:spPr bwMode="auto">
          <a:xfrm>
            <a:off x="155575" y="-1790700"/>
            <a:ext cx="581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8307" name="Picture 3" descr="C:\Users\emın\Desktop\EMRE\re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989495"/>
            <a:ext cx="4104456" cy="26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4" name="Picture 2" descr="C:\Users\emın\Desktop\Cahiliye-Dönemi-Etrafı-Putlarla-Çevrili-Kabe-görünüm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9" y="3940494"/>
            <a:ext cx="3308107" cy="2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mın\Desktop\ufak res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36B4B">
                <a:gamma/>
                <a:shade val="46275"/>
                <a:invGamma/>
              </a:srgbClr>
            </a:gs>
            <a:gs pos="100000">
              <a:srgbClr val="636B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Sosyal Yaşam</a:t>
            </a:r>
            <a:endParaRPr lang="en-US" altLang="tr-TR" sz="1600" dirty="0"/>
          </a:p>
        </p:txBody>
      </p:sp>
      <p:grpSp>
        <p:nvGrpSpPr>
          <p:cNvPr id="131164" name="Group 92"/>
          <p:cNvGrpSpPr>
            <a:grpSpLocks/>
          </p:cNvGrpSpPr>
          <p:nvPr/>
        </p:nvGrpSpPr>
        <p:grpSpPr bwMode="auto">
          <a:xfrm>
            <a:off x="-66802" y="4301630"/>
            <a:ext cx="4648200" cy="685800"/>
            <a:chOff x="1296" y="2736"/>
            <a:chExt cx="2928" cy="432"/>
          </a:xfrm>
        </p:grpSpPr>
        <p:sp>
          <p:nvSpPr>
            <p:cNvPr id="131134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1138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İçki – kumar yaygındı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1159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131135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31136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154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139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31161" name="Group 89"/>
          <p:cNvGrpSpPr>
            <a:grpSpLocks/>
          </p:cNvGrpSpPr>
          <p:nvPr/>
        </p:nvGrpSpPr>
        <p:grpSpPr bwMode="auto">
          <a:xfrm>
            <a:off x="-66802" y="1863230"/>
            <a:ext cx="4648200" cy="685800"/>
            <a:chOff x="1296" y="1200"/>
            <a:chExt cx="2928" cy="432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1082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Panayırlar kurulurdu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115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13107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3107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151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083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1162" name="Group 90"/>
          <p:cNvGrpSpPr>
            <a:grpSpLocks/>
          </p:cNvGrpSpPr>
          <p:nvPr/>
        </p:nvGrpSpPr>
        <p:grpSpPr bwMode="auto">
          <a:xfrm>
            <a:off x="-66802" y="2625230"/>
            <a:ext cx="4648200" cy="685800"/>
            <a:chOff x="1296" y="1680"/>
            <a:chExt cx="2928" cy="432"/>
          </a:xfrm>
        </p:grpSpPr>
        <p:sp>
          <p:nvSpPr>
            <p:cNvPr id="131111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1116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Şiir yaygındı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1157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131113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31114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152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117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31163" name="Group 91"/>
          <p:cNvGrpSpPr>
            <a:grpSpLocks/>
          </p:cNvGrpSpPr>
          <p:nvPr/>
        </p:nvGrpSpPr>
        <p:grpSpPr bwMode="auto">
          <a:xfrm>
            <a:off x="-66802" y="3463430"/>
            <a:ext cx="4648200" cy="685800"/>
            <a:chOff x="1296" y="2208"/>
            <a:chExt cx="2928" cy="432"/>
          </a:xfrm>
        </p:grpSpPr>
        <p:sp>
          <p:nvSpPr>
            <p:cNvPr id="131119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1124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Kan davaları yaygındı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1158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131121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31122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153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125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31165" name="Group 93"/>
          <p:cNvGrpSpPr>
            <a:grpSpLocks/>
          </p:cNvGrpSpPr>
          <p:nvPr/>
        </p:nvGrpSpPr>
        <p:grpSpPr bwMode="auto">
          <a:xfrm>
            <a:off x="-66802" y="5139833"/>
            <a:ext cx="4648200" cy="906463"/>
            <a:chOff x="1296" y="3264"/>
            <a:chExt cx="2928" cy="571"/>
          </a:xfrm>
        </p:grpSpPr>
        <p:sp>
          <p:nvSpPr>
            <p:cNvPr id="131143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1148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Kız çocuğuna değer verilmezdi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1160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131145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31146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155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149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r-TR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43" name="Group 92"/>
          <p:cNvGrpSpPr>
            <a:grpSpLocks/>
          </p:cNvGrpSpPr>
          <p:nvPr/>
        </p:nvGrpSpPr>
        <p:grpSpPr bwMode="auto">
          <a:xfrm>
            <a:off x="4583518" y="4277024"/>
            <a:ext cx="4648200" cy="685800"/>
            <a:chOff x="1296" y="2736"/>
            <a:chExt cx="2928" cy="432"/>
          </a:xfrm>
        </p:grpSpPr>
        <p:sp>
          <p:nvSpPr>
            <p:cNvPr id="44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45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300" b="1" dirty="0">
                  <a:solidFill>
                    <a:srgbClr val="000000"/>
                  </a:solidFill>
                </a:rPr>
                <a:t>Haksız kazanç yaygındı</a:t>
              </a:r>
              <a:endParaRPr lang="en-US" altLang="tr-TR" sz="23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48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50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67"/>
            <p:cNvSpPr txBox="1">
              <a:spLocks noChangeArrowheads="1"/>
            </p:cNvSpPr>
            <p:nvPr/>
          </p:nvSpPr>
          <p:spPr bwMode="gray">
            <a:xfrm>
              <a:off x="1439" y="2754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altLang="tr-TR" sz="3200" b="1" dirty="0">
                  <a:solidFill>
                    <a:srgbClr val="FFFFFF"/>
                  </a:solidFill>
                </a:rPr>
                <a:t>9</a:t>
              </a:r>
              <a:endParaRPr lang="en-US" altLang="tr-TR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89"/>
          <p:cNvGrpSpPr>
            <a:grpSpLocks/>
          </p:cNvGrpSpPr>
          <p:nvPr/>
        </p:nvGrpSpPr>
        <p:grpSpPr bwMode="auto">
          <a:xfrm>
            <a:off x="4583518" y="1838624"/>
            <a:ext cx="4648200" cy="685800"/>
            <a:chOff x="1296" y="1200"/>
            <a:chExt cx="2928" cy="432"/>
          </a:xfrm>
        </p:grpSpPr>
        <p:sp>
          <p:nvSpPr>
            <p:cNvPr id="52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Can güvenliği yoktu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4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56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58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11"/>
            <p:cNvSpPr txBox="1">
              <a:spLocks noChangeArrowheads="1"/>
            </p:cNvSpPr>
            <p:nvPr/>
          </p:nvSpPr>
          <p:spPr bwMode="gray">
            <a:xfrm>
              <a:off x="1439" y="1218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altLang="tr-TR" sz="3200" b="1" dirty="0">
                  <a:solidFill>
                    <a:srgbClr val="FFFFFF"/>
                  </a:solidFill>
                </a:rPr>
                <a:t>6</a:t>
              </a:r>
              <a:endParaRPr lang="en-US" altLang="tr-TR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90"/>
          <p:cNvGrpSpPr>
            <a:grpSpLocks/>
          </p:cNvGrpSpPr>
          <p:nvPr/>
        </p:nvGrpSpPr>
        <p:grpSpPr bwMode="auto">
          <a:xfrm>
            <a:off x="4583518" y="2600624"/>
            <a:ext cx="4648200" cy="685800"/>
            <a:chOff x="1296" y="1680"/>
            <a:chExt cx="2928" cy="432"/>
          </a:xfrm>
        </p:grpSpPr>
        <p:sp>
          <p:nvSpPr>
            <p:cNvPr id="60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Soygunculuk yaygındı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2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64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66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45"/>
            <p:cNvSpPr txBox="1">
              <a:spLocks noChangeArrowheads="1"/>
            </p:cNvSpPr>
            <p:nvPr/>
          </p:nvSpPr>
          <p:spPr bwMode="gray">
            <a:xfrm>
              <a:off x="1439" y="1698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altLang="tr-TR" sz="3200" b="1" dirty="0">
                  <a:solidFill>
                    <a:srgbClr val="FFFFFF"/>
                  </a:solidFill>
                </a:rPr>
                <a:t>7</a:t>
              </a:r>
              <a:endParaRPr lang="en-US" altLang="tr-TR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Group 91"/>
          <p:cNvGrpSpPr>
            <a:grpSpLocks/>
          </p:cNvGrpSpPr>
          <p:nvPr/>
        </p:nvGrpSpPr>
        <p:grpSpPr bwMode="auto">
          <a:xfrm>
            <a:off x="4583518" y="3438824"/>
            <a:ext cx="4648200" cy="685800"/>
            <a:chOff x="1296" y="2208"/>
            <a:chExt cx="2928" cy="432"/>
          </a:xfrm>
        </p:grpSpPr>
        <p:sp>
          <p:nvSpPr>
            <p:cNvPr id="68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69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Fakirler eziliyordu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0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72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74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 Box 53"/>
            <p:cNvSpPr txBox="1">
              <a:spLocks noChangeArrowheads="1"/>
            </p:cNvSpPr>
            <p:nvPr/>
          </p:nvSpPr>
          <p:spPr bwMode="gray">
            <a:xfrm>
              <a:off x="1439" y="2226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altLang="tr-TR" sz="3200" b="1" dirty="0">
                  <a:solidFill>
                    <a:srgbClr val="FFFFFF"/>
                  </a:solidFill>
                </a:rPr>
                <a:t>8</a:t>
              </a:r>
              <a:endParaRPr lang="en-US" altLang="tr-TR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93"/>
          <p:cNvGrpSpPr>
            <a:grpSpLocks/>
          </p:cNvGrpSpPr>
          <p:nvPr/>
        </p:nvGrpSpPr>
        <p:grpSpPr bwMode="auto">
          <a:xfrm>
            <a:off x="4583518" y="5115224"/>
            <a:ext cx="4648200" cy="685800"/>
            <a:chOff x="1296" y="3264"/>
            <a:chExt cx="2928" cy="432"/>
          </a:xfrm>
        </p:grpSpPr>
        <p:sp>
          <p:nvSpPr>
            <p:cNvPr id="76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7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tr-TR" sz="2400" b="1" dirty="0">
                  <a:solidFill>
                    <a:srgbClr val="000000"/>
                  </a:solidFill>
                </a:rPr>
                <a:t>Kabilecilik vardı</a:t>
              </a:r>
              <a:endParaRPr lang="en-US" altLang="tr-TR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8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80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FFFFFF"/>
                  </a:solidFill>
                </a:endParaRPr>
              </a:p>
            </p:txBody>
          </p:sp>
          <p:pic>
            <p:nvPicPr>
              <p:cNvPr id="82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9" name="Text Box 77"/>
            <p:cNvSpPr txBox="1">
              <a:spLocks noChangeArrowheads="1"/>
            </p:cNvSpPr>
            <p:nvPr/>
          </p:nvSpPr>
          <p:spPr bwMode="gray">
            <a:xfrm>
              <a:off x="1367" y="3282"/>
              <a:ext cx="4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altLang="tr-TR" sz="3200" b="1" dirty="0">
                  <a:solidFill>
                    <a:srgbClr val="FFFFFF"/>
                  </a:solidFill>
                </a:rPr>
                <a:t>10</a:t>
              </a:r>
              <a:endParaRPr lang="en-US" altLang="tr-TR" sz="3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3" name="Picture 2" descr="C:\Users\emın\Desktop\ufak re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5864478"/>
            <a:ext cx="942032" cy="1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45043"/>
      </p:ext>
    </p:extLst>
  </p:cSld>
  <p:clrMapOvr>
    <a:masterClrMapping/>
  </p:clrMapOvr>
</p:sld>
</file>

<file path=ppt/theme/theme1.xml><?xml version="1.0" encoding="utf-8"?>
<a:theme xmlns:a="http://schemas.openxmlformats.org/drawingml/2006/main" name="HMH_ve _İHOO 6. sinif_1_ünite_bolum1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 [HEM]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 [HEM]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HMH_ve _İHOO 6. sinif_1_ünite_bolum1</Template>
  <TotalTime>5</TotalTime>
  <Words>249</Words>
  <Application>Microsoft Office PowerPoint</Application>
  <PresentationFormat>Ekran Gösterisi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17</vt:i4>
      </vt:variant>
    </vt:vector>
  </HeadingPairs>
  <TitlesOfParts>
    <vt:vector size="27" baseType="lpstr">
      <vt:lpstr>Arial</vt:lpstr>
      <vt:lpstr>Gulim</vt:lpstr>
      <vt:lpstr>Times New Roman</vt:lpstr>
      <vt:lpstr>Verdana</vt:lpstr>
      <vt:lpstr>Wingdings</vt:lpstr>
      <vt:lpstr>HMH_ve _İHOO 6. sinif_1_ünite_bolum1</vt:lpstr>
      <vt:lpstr>25 [HEM]</vt:lpstr>
      <vt:lpstr>CD100_dark_2002</vt:lpstr>
      <vt:lpstr>4 [HEM]</vt:lpstr>
      <vt:lpstr>Diseño predeterminado</vt:lpstr>
      <vt:lpstr>Hz. Muhammed’in Hayatı</vt:lpstr>
      <vt:lpstr>1. Bölüm İçindekiler</vt:lpstr>
      <vt:lpstr>PowerPoint Sunusu</vt:lpstr>
      <vt:lpstr>Hz. Muhammed’in doğduğu Mekke çevresi</vt:lpstr>
      <vt:lpstr>PowerPoint Sunusu</vt:lpstr>
      <vt:lpstr>Kabe çevresinin temsili resmi</vt:lpstr>
      <vt:lpstr>Mekke ve çevresinde çöller vardır</vt:lpstr>
      <vt:lpstr>Sosyal Yaşam</vt:lpstr>
      <vt:lpstr>Sosyal Yaşam</vt:lpstr>
      <vt:lpstr>Çevrede dini yaşam</vt:lpstr>
      <vt:lpstr>Mekke Bölgesinde Dini Yaşam </vt:lpstr>
      <vt:lpstr>Hanifler</vt:lpstr>
      <vt:lpstr>Müşrikler</vt:lpstr>
      <vt:lpstr>Müşrikler</vt:lpstr>
      <vt:lpstr>PowerPoint Sunusu</vt:lpstr>
      <vt:lpstr>Hz. Muhammed Doğmadan Önce  Fil Olayı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Hz. Muhammed’in Hayatı</dc:title>
  <dc:creator>emın</dc:creator>
  <cp:lastModifiedBy>MN_Dizgi-2</cp:lastModifiedBy>
  <cp:revision>4</cp:revision>
  <dcterms:created xsi:type="dcterms:W3CDTF">2014-09-04T19:29:13Z</dcterms:created>
  <dcterms:modified xsi:type="dcterms:W3CDTF">2022-11-30T13:45:13Z</dcterms:modified>
  <cp:category>Microsoft Power Point</cp:category>
</cp:coreProperties>
</file>