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10" r:id="rId2"/>
    <p:sldMasterId id="2147483822" r:id="rId3"/>
  </p:sldMasterIdLst>
  <p:notesMasterIdLst>
    <p:notesMasterId r:id="rId47"/>
  </p:notesMasterIdLst>
  <p:sldIdLst>
    <p:sldId id="397" r:id="rId4"/>
    <p:sldId id="433" r:id="rId5"/>
    <p:sldId id="562" r:id="rId6"/>
    <p:sldId id="563" r:id="rId7"/>
    <p:sldId id="564" r:id="rId8"/>
    <p:sldId id="565" r:id="rId9"/>
    <p:sldId id="567" r:id="rId10"/>
    <p:sldId id="566" r:id="rId11"/>
    <p:sldId id="435" r:id="rId12"/>
    <p:sldId id="569" r:id="rId13"/>
    <p:sldId id="568" r:id="rId14"/>
    <p:sldId id="570" r:id="rId15"/>
    <p:sldId id="572" r:id="rId16"/>
    <p:sldId id="571" r:id="rId17"/>
    <p:sldId id="574" r:id="rId18"/>
    <p:sldId id="575" r:id="rId19"/>
    <p:sldId id="577" r:id="rId20"/>
    <p:sldId id="578" r:id="rId21"/>
    <p:sldId id="579" r:id="rId22"/>
    <p:sldId id="580" r:id="rId23"/>
    <p:sldId id="581" r:id="rId24"/>
    <p:sldId id="582" r:id="rId25"/>
    <p:sldId id="583" r:id="rId26"/>
    <p:sldId id="585" r:id="rId27"/>
    <p:sldId id="576" r:id="rId28"/>
    <p:sldId id="586" r:id="rId29"/>
    <p:sldId id="587" r:id="rId30"/>
    <p:sldId id="588" r:id="rId31"/>
    <p:sldId id="589" r:id="rId32"/>
    <p:sldId id="590" r:id="rId33"/>
    <p:sldId id="515" r:id="rId34"/>
    <p:sldId id="591" r:id="rId35"/>
    <p:sldId id="592" r:id="rId36"/>
    <p:sldId id="593" r:id="rId37"/>
    <p:sldId id="594" r:id="rId38"/>
    <p:sldId id="595" r:id="rId39"/>
    <p:sldId id="596" r:id="rId40"/>
    <p:sldId id="597" r:id="rId41"/>
    <p:sldId id="598" r:id="rId42"/>
    <p:sldId id="599" r:id="rId43"/>
    <p:sldId id="600" r:id="rId44"/>
    <p:sldId id="601" r:id="rId45"/>
    <p:sldId id="43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n aytaç" initials="ea" lastIdx="1" clrIdx="0">
    <p:extLst>
      <p:ext uri="{19B8F6BF-5375-455C-9EA6-DF929625EA0E}">
        <p15:presenceInfo xmlns:p15="http://schemas.microsoft.com/office/powerpoint/2012/main" userId="233452a3018698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6600"/>
    <a:srgbClr val="FF9900"/>
    <a:srgbClr val="CC6600"/>
    <a:srgbClr val="FFFFFF"/>
    <a:srgbClr val="565868"/>
    <a:srgbClr val="5F5F5F"/>
    <a:srgbClr val="8080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4" autoAdjust="0"/>
    <p:restoredTop sz="94660" autoAdjust="0"/>
  </p:normalViewPr>
  <p:slideViewPr>
    <p:cSldViewPr>
      <p:cViewPr varScale="1">
        <p:scale>
          <a:sx n="65" d="100"/>
          <a:sy n="65" d="100"/>
        </p:scale>
        <p:origin x="10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FF5A0-046C-44B9-BA64-2C57B05195F0}" type="datetimeFigureOut">
              <a:rPr lang="tr-TR" smtClean="0"/>
              <a:t>30.11.2022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F29B4-E0C2-4D67-B72E-E502B65C38A3}" type="slidenum">
              <a:rPr lang="tr-TR" smtClean="0"/>
              <a:t>‹#›</a:t>
            </a:fld>
            <a:endParaRPr lang="tr-TR" dirty="0"/>
          </a:p>
        </p:txBody>
      </p:sp>
    </p:spTree>
    <p:extLst>
      <p:ext uri="{BB962C8B-B14F-4D97-AF65-F5344CB8AC3E}">
        <p14:creationId xmlns:p14="http://schemas.microsoft.com/office/powerpoint/2010/main" val="274402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144783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1298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059512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2560E9F4-4777-4A8B-933E-AAA9B11342B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06862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7A70577-F1B1-4140-94AB-0884DAA2880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519018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B289CC3-FF72-4B65-9B0D-675C8DD449F2}"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795539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D3A9FFCA-1E5F-4D68-AA52-0B1CD7AC205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817403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dirty="0">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6942B689-9E9F-4714-A274-F9FF037710F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425444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dirty="0">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87D31AEF-0A43-44F3-95EC-73FB841FEA15}"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2681056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dirty="0">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C34113C0-7A67-4B94-BF61-21B6836156A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702097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B861D3E2-964B-499F-9CA1-96EF9FA5460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68418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906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A0A246A-870C-4210-87F3-FA86F279F281}"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407896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F4C22E9-4084-4B31-9192-AC3C0BABA2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2359154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7073E11-E2F6-4853-8DF5-4ACAD23908B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000867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rgbClr val="163794"/>
              </a:solidFill>
              <a:latin typeface="Arial"/>
            </a:endParaRPr>
          </a:p>
        </p:txBody>
      </p:sp>
      <p:pic>
        <p:nvPicPr>
          <p:cNvPr id="309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1600" b="1" dirty="0">
                <a:solidFill>
                  <a:srgbClr val="000000"/>
                </a:solidFill>
                <a:latin typeface="Arial"/>
              </a:rPr>
              <a:t>Company</a:t>
            </a:r>
          </a:p>
          <a:p>
            <a:r>
              <a:rPr lang="en-US" altLang="tr-TR" sz="2400" b="1" dirty="0">
                <a:solidFill>
                  <a:srgbClr val="163794"/>
                </a:solidFill>
                <a:latin typeface="Aria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857125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4"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79881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4641550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481345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08624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9062073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649192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871643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396739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4654946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71535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556966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9369648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r>
              <a:rPr lang="tr-TR" altLang="tr-TR" dirty="0">
                <a:solidFill>
                  <a:srgbClr val="000000"/>
                </a:solidFill>
              </a:rPr>
              <a:t>www.thmemgallery.com</a:t>
            </a:r>
            <a:endParaRPr lang="en-US" altLang="tr-TR" dirty="0">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en-US" altLang="tr-TR" dirty="0">
                <a:solidFill>
                  <a:srgbClr val="000000"/>
                </a:solidFill>
              </a:rPr>
              <a:t>Company Logo</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999F558-39D4-4291-8BDF-621C70DF028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965871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083761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932176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2221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404513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666663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678646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audio" Target="../media/audio1.wav"/><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tr-T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tr-T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AB0106-D624-4F24-9ABB-1EA9FF222D90}" type="slidenum">
              <a:rPr lang="es-ES" altLang="tr-TR" smtClean="0">
                <a:solidFill>
                  <a:srgbClr val="000000"/>
                </a:solidFill>
                <a:latin typeface="Arial"/>
              </a:rPr>
              <a:pPr/>
              <a:t>‹#›</a:t>
            </a:fld>
            <a:endParaRPr lang="es-ES" altLang="tr-TR">
              <a:solidFill>
                <a:srgbClr val="000000"/>
              </a:solidFill>
              <a:latin typeface="Arial"/>
            </a:endParaRPr>
          </a:p>
        </p:txBody>
      </p:sp>
    </p:spTree>
    <p:extLst>
      <p:ext uri="{BB962C8B-B14F-4D97-AF65-F5344CB8AC3E}">
        <p14:creationId xmlns:p14="http://schemas.microsoft.com/office/powerpoint/2010/main" val="381628805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600">
        <p14:prism isContent="1" isInverted="1"/>
        <p:sndAc>
          <p:stSnd>
            <p:snd r:embed="rId13" name="arrow.wav"/>
          </p:stSnd>
        </p:sndAc>
      </p:transition>
    </mc:Choice>
    <mc:Fallback xmlns="">
      <p:transition spd="slow">
        <p:fade/>
        <p:sndAc>
          <p:stSnd>
            <p:snd r:embed="rId15" name="arrow.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endParaRPr lang="en-US" altLang="tr-T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endParaRPr lang="en-US" altLang="tr-TR" dirty="0">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a:endParaRPr lang="en-US" altLang="tr-TR" dirty="0">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9CC8BE4F-EC4C-417C-B0EC-12E79629D52D}" type="slidenum">
              <a:rPr lang="en-US" altLang="tr-TR" smtClean="0">
                <a:solidFill>
                  <a:srgbClr val="FFFFFF"/>
                </a:solidFill>
              </a:rPr>
              <a:pPr/>
              <a:t>‹#›</a:t>
            </a:fld>
            <a:endParaRPr lang="en-US" altLang="tr-TR" dirty="0">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3243618539"/>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xmlns:p14="http://schemas.microsoft.com/office/powerpoint/2010/main">
    <mc:Choice Requires="p14">
      <p:transition spd="slow" p14:dur="1600">
        <p14:prism isContent="1" isInverted="1"/>
        <p:sndAc>
          <p:stSnd>
            <p:snd r:embed="rId13" name="arrow.wav"/>
          </p:stSnd>
        </p:sndAc>
      </p:transition>
    </mc:Choice>
    <mc:Fallback xmlns="">
      <p:transition spd="slow">
        <p:fade/>
        <p:sndAc>
          <p:stSnd>
            <p:snd r:embed="rId14" name="arrow.wav"/>
          </p:stSnd>
        </p:sndAc>
      </p:transition>
    </mc:Fallback>
  </mc:AlternateContent>
  <p:txStyles>
    <p:titleStyle>
      <a:lvl1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rgbClr val="163794"/>
              </a:solidFill>
              <a:latin typeface="Aria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fld id="{BD3BB21C-5385-4326-B05F-7D4C1E3F0833}" type="slidenum">
              <a:rPr lang="en-US" altLang="tr-TR" smtClean="0">
                <a:solidFill>
                  <a:srgbClr val="163794"/>
                </a:solidFill>
              </a:rPr>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3779240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mc:AlternateContent xmlns:mc="http://schemas.openxmlformats.org/markup-compatibility/2006" xmlns:p14="http://schemas.microsoft.com/office/powerpoint/2010/main">
    <mc:Choice Requires="p14">
      <p:transition spd="slow" p14:dur="1600">
        <p14:prism isContent="1" isInverted="1"/>
        <p:sndAc>
          <p:stSnd>
            <p:snd r:embed="rId15" name="arrow.wav"/>
          </p:stSnd>
        </p:sndAc>
      </p:transition>
    </mc:Choice>
    <mc:Fallback xmlns="">
      <p:transition spd="slow">
        <p:fade/>
        <p:sndAc>
          <p:stSnd>
            <p:snd r:embed="rId16" name="arrow.wav"/>
          </p:stSnd>
        </p:sndAc>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wav"/><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wav"/><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hyperlink" Target="http://www.dindersi.com/" TargetMode="External"/><Relationship Id="rId4" Type="http://schemas.openxmlformats.org/officeDocument/2006/relationships/hyperlink" Target="http://www.ddyayinlari.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endParaRPr lang="es-ES" altLang="tr-TR" sz="2400" b="1" dirty="0">
              <a:solidFill>
                <a:srgbClr val="000000"/>
              </a:solidFill>
            </a:endParaRPr>
          </a:p>
        </p:txBody>
      </p:sp>
      <p:sp>
        <p:nvSpPr>
          <p:cNvPr id="2" name="Metin kutusu 1"/>
          <p:cNvSpPr txBox="1"/>
          <p:nvPr/>
        </p:nvSpPr>
        <p:spPr>
          <a:xfrm>
            <a:off x="611560" y="5753181"/>
            <a:ext cx="2557175" cy="369332"/>
          </a:xfrm>
          <a:prstGeom prst="rect">
            <a:avLst/>
          </a:prstGeom>
          <a:solidFill>
            <a:srgbClr val="FFC000"/>
          </a:solidFill>
          <a:ln w="38100">
            <a:solidFill>
              <a:srgbClr val="0070C0"/>
            </a:solidFill>
          </a:ln>
        </p:spPr>
        <p:txBody>
          <a:bodyPr wrap="none" rtlCol="0">
            <a:spAutoFit/>
          </a:bodyPr>
          <a:lstStyle/>
          <a:p>
            <a:pPr fontAlgn="auto">
              <a:spcBef>
                <a:spcPts val="0"/>
              </a:spcBef>
              <a:spcAft>
                <a:spcPts val="0"/>
              </a:spcAft>
            </a:pPr>
            <a:r>
              <a:rPr lang="tr-TR" dirty="0" smtClean="0">
                <a:solidFill>
                  <a:srgbClr val="000000"/>
                </a:solidFill>
                <a:latin typeface="Arial"/>
              </a:rPr>
              <a:t>İnsan </a:t>
            </a:r>
            <a:r>
              <a:rPr lang="tr-TR" dirty="0">
                <a:solidFill>
                  <a:srgbClr val="000000"/>
                </a:solidFill>
                <a:latin typeface="Arial"/>
              </a:rPr>
              <a:t>Hakları ve Adalet</a:t>
            </a:r>
          </a:p>
        </p:txBody>
      </p:sp>
      <p:sp>
        <p:nvSpPr>
          <p:cNvPr id="3" name="Dikdörtgen 2"/>
          <p:cNvSpPr/>
          <p:nvPr/>
        </p:nvSpPr>
        <p:spPr>
          <a:xfrm>
            <a:off x="851253" y="1713582"/>
            <a:ext cx="7378943" cy="175432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İmam Hatip Ortaokulu</a:t>
            </a:r>
          </a:p>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Ve </a:t>
            </a:r>
            <a:r>
              <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Ortaokul</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Dikdörtgen 7"/>
          <p:cNvSpPr/>
          <p:nvPr/>
        </p:nvSpPr>
        <p:spPr>
          <a:xfrm>
            <a:off x="7290372" y="6310246"/>
            <a:ext cx="1818132" cy="523220"/>
          </a:xfrm>
          <a:prstGeom prst="rect">
            <a:avLst/>
          </a:prstGeom>
          <a:solidFill>
            <a:srgbClr val="FFFFFF"/>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endParaRPr lang="tr-TR" sz="28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pic>
        <p:nvPicPr>
          <p:cNvPr id="1026" name="Picture 2" descr="http://medya.aksiyon.com.tr/aksiyon/2013/12/02/eko-pan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053" y="4355299"/>
            <a:ext cx="3946559" cy="19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34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5"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90" y="137206"/>
            <a:ext cx="7430326" cy="6532154"/>
          </a:xfrm>
          <a:prstGeom prst="rect">
            <a:avLst/>
          </a:prstGeom>
        </p:spPr>
      </p:pic>
    </p:spTree>
    <p:extLst>
      <p:ext uri="{BB962C8B-B14F-4D97-AF65-F5344CB8AC3E}">
        <p14:creationId xmlns:p14="http://schemas.microsoft.com/office/powerpoint/2010/main" val="3189991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2. İnsanlar Arasında Ayrım Yapmamak</a:t>
            </a:r>
            <a:endParaRPr lang="en-US" altLang="tr-TR" sz="2400" dirty="0">
              <a:solidFill>
                <a:srgbClr val="FFFFFF"/>
              </a:solidFill>
            </a:endParaRPr>
          </a:p>
        </p:txBody>
      </p:sp>
      <p:sp>
        <p:nvSpPr>
          <p:cNvPr id="5" name="Yuvarlatılmış Dikdörtgen 4"/>
          <p:cNvSpPr/>
          <p:nvPr/>
        </p:nvSpPr>
        <p:spPr>
          <a:xfrm>
            <a:off x="331353" y="836712"/>
            <a:ext cx="8458200" cy="1080120"/>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Hadis: </a:t>
            </a:r>
            <a:r>
              <a:rPr lang="tr-TR" i="1" dirty="0"/>
              <a:t>“Kişinin Müslüman kardeşini küçük görmesi kendisine günah olarak yeter.”</a:t>
            </a:r>
            <a:endParaRPr lang="tr-TR" b="1" dirty="0"/>
          </a:p>
        </p:txBody>
      </p:sp>
      <p:pic>
        <p:nvPicPr>
          <p:cNvPr id="9218" name="Picture 2" descr="http://www.derindunya.com/wp-content/uploads/2014/08/irk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08654"/>
            <a:ext cx="5475734" cy="4204251"/>
          </a:xfrm>
          <a:prstGeom prst="rect">
            <a:avLst/>
          </a:prstGeom>
          <a:noFill/>
          <a:extLst>
            <a:ext uri="{909E8E84-426E-40DD-AFC4-6F175D3DCCD1}">
              <a14:hiddenFill xmlns:a14="http://schemas.microsoft.com/office/drawing/2010/main">
                <a:solidFill>
                  <a:srgbClr val="FFFFFF"/>
                </a:solidFill>
              </a14:hiddenFill>
            </a:ext>
          </a:extLst>
        </p:spPr>
      </p:pic>
      <p:sp>
        <p:nvSpPr>
          <p:cNvPr id="6" name="Yuvarlatılmış Dikdörtgen 5"/>
          <p:cNvSpPr/>
          <p:nvPr/>
        </p:nvSpPr>
        <p:spPr>
          <a:xfrm>
            <a:off x="395536" y="2708920"/>
            <a:ext cx="2448272" cy="1296144"/>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Fiziki farklılıklardan dolayı hiç kimse dışlanmamalıdır.</a:t>
            </a:r>
          </a:p>
        </p:txBody>
      </p:sp>
      <p:sp>
        <p:nvSpPr>
          <p:cNvPr id="7" name="Yuvarlatılmış Dikdörtgen 6"/>
          <p:cNvSpPr/>
          <p:nvPr/>
        </p:nvSpPr>
        <p:spPr>
          <a:xfrm>
            <a:off x="333934" y="4210780"/>
            <a:ext cx="2448272" cy="1296144"/>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Ayrımcılığın her çeşidi dinimizde yasaklanmıştır.</a:t>
            </a:r>
          </a:p>
        </p:txBody>
      </p:sp>
    </p:spTree>
    <p:extLst>
      <p:ext uri="{BB962C8B-B14F-4D97-AF65-F5344CB8AC3E}">
        <p14:creationId xmlns:p14="http://schemas.microsoft.com/office/powerpoint/2010/main" val="2331485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2. İnsanlar Arasında Ayrım Yapmamak</a:t>
            </a:r>
            <a:endParaRPr lang="en-US" altLang="tr-TR" sz="2400" dirty="0">
              <a:solidFill>
                <a:srgbClr val="FFFFFF"/>
              </a:solidFill>
            </a:endParaRPr>
          </a:p>
        </p:txBody>
      </p:sp>
      <p:sp>
        <p:nvSpPr>
          <p:cNvPr id="5" name="Yuvarlatılmış Dikdörtgen 4"/>
          <p:cNvSpPr/>
          <p:nvPr/>
        </p:nvSpPr>
        <p:spPr>
          <a:xfrm>
            <a:off x="331353"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Peygamberimiz </a:t>
            </a:r>
            <a:r>
              <a:rPr lang="tr-TR" dirty="0"/>
              <a:t>Veda Hutbesinde, </a:t>
            </a:r>
            <a:r>
              <a:rPr lang="tr-TR" i="1" dirty="0"/>
              <a:t>“Hepiniz Âdem’in çocuklarısınız. Âdem ise topraktandır. Arap olanın Arap olmayandan üstünlüğü yoktur, üstünlük ancak takvadadır.”</a:t>
            </a:r>
            <a:r>
              <a:rPr lang="tr-TR" dirty="0"/>
              <a:t> sözleriyle insanların cinsiyet, ırk ve ten rengi bakımından birbirlerinden herhangi bir üstünlüğe sahip olmadığını haber vermiştir.</a:t>
            </a:r>
            <a:endParaRPr lang="tr-TR" b="1" dirty="0"/>
          </a:p>
        </p:txBody>
      </p:sp>
      <p:pic>
        <p:nvPicPr>
          <p:cNvPr id="10242" name="Picture 2" descr="http://www.sahajameditasyon.org/wp-content/uploads/2011/04/98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76872"/>
            <a:ext cx="3639261" cy="454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01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2. İnsanlar Arasında Ayrım Yapmamak</a:t>
            </a:r>
            <a:endParaRPr lang="en-US" altLang="tr-TR" sz="2400" dirty="0">
              <a:solidFill>
                <a:srgbClr val="FFFFFF"/>
              </a:solidFill>
            </a:endParaRPr>
          </a:p>
        </p:txBody>
      </p:sp>
      <p:sp>
        <p:nvSpPr>
          <p:cNvPr id="5" name="Yuvarlatılmış Dikdörtgen 4"/>
          <p:cNvSpPr/>
          <p:nvPr/>
        </p:nvSpPr>
        <p:spPr>
          <a:xfrm>
            <a:off x="331353"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Peygamberimizin (s.a.v.) önderliğinde bütün tarafların bir araya gelerek oluşturdukları “Medine Sözleşmesinde bütün insanların eşit olduğu vurgulanmış, İslam öncesinde görülen ayrımcılık ortadan kaldırılmıştır..</a:t>
            </a:r>
            <a:endParaRPr lang="tr-TR" b="1" dirty="0"/>
          </a:p>
        </p:txBody>
      </p:sp>
      <p:pic>
        <p:nvPicPr>
          <p:cNvPr id="12290" name="Picture 2" descr="https://dn3pm25xmtlyu.cloudfront.net/photos/large/511988633.jpg?1328613668&amp;Expires=1442434468&amp;Signature=eGDvrJBT9xfYkyPeLIy61~GxRE0Ur9MqO9yWFejYFunuV8b6jTBL91a~Q-ao45CU4zpKIthX05HTtY6gF1rEzUAO4P6h9HBG0i9T92zWnVCgMPKhZCl4ttpvUkyOYuOMXIgCK4ometbyp2-wF7RppGdDiON2Va2yMAnjCeTI~zo_&amp;Key-Pair-Id=APKAIYVGSUJFNRFZBB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53" y="2656328"/>
            <a:ext cx="8458200" cy="327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76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2. İnsanlar Arasında Ayrım Yapmamak</a:t>
            </a:r>
            <a:endParaRPr lang="en-US" altLang="tr-TR" sz="2400" dirty="0">
              <a:solidFill>
                <a:srgbClr val="FFFFFF"/>
              </a:solidFill>
            </a:endParaRPr>
          </a:p>
        </p:txBody>
      </p:sp>
      <p:sp>
        <p:nvSpPr>
          <p:cNvPr id="5" name="Yuvarlatılmış Dikdörtgen 4"/>
          <p:cNvSpPr/>
          <p:nvPr/>
        </p:nvSpPr>
        <p:spPr>
          <a:xfrm>
            <a:off x="331353" y="836712"/>
            <a:ext cx="8458200" cy="1656184"/>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bütün müminlerin bir tarağın dişleri gibi eşit olduğu anlayışını topluma yerleştirmiştir. </a:t>
            </a:r>
            <a:r>
              <a:rPr lang="tr-TR" sz="2000" i="1" dirty="0"/>
              <a:t>“Allah, sizin dış görünüşünüze ve mallarınıza bakmaz. O sizin kalplerinize ve amellerinize bakar.”</a:t>
            </a:r>
            <a:r>
              <a:rPr lang="tr-TR" sz="2000" dirty="0"/>
              <a:t> hadisiyle insanların fiziki farklılıklarının Allah katında bir öneminin olmadığını belirtmiştir.</a:t>
            </a:r>
            <a:endParaRPr lang="tr-TR" b="1" dirty="0"/>
          </a:p>
        </p:txBody>
      </p:sp>
      <p:pic>
        <p:nvPicPr>
          <p:cNvPr id="3" name="Resim 2"/>
          <p:cNvPicPr>
            <a:picLocks noChangeAspect="1"/>
          </p:cNvPicPr>
          <p:nvPr/>
        </p:nvPicPr>
        <p:blipFill>
          <a:blip r:embed="rId3"/>
          <a:stretch>
            <a:fillRect/>
          </a:stretch>
        </p:blipFill>
        <p:spPr>
          <a:xfrm rot="10800000">
            <a:off x="304800" y="3789040"/>
            <a:ext cx="3736591" cy="732067"/>
          </a:xfrm>
          <a:prstGeom prst="rect">
            <a:avLst/>
          </a:prstGeom>
        </p:spPr>
      </p:pic>
      <p:pic>
        <p:nvPicPr>
          <p:cNvPr id="11266" name="Picture 2" descr="http://disjointedthinking.jeffhughes.ca/wp-content/uploads/2011/07/equ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708920"/>
            <a:ext cx="4337175" cy="329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02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5"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3. Adaletin Önemi</a:t>
            </a:r>
            <a:endParaRPr lang="en-US" altLang="tr-TR" sz="2400" dirty="0">
              <a:solidFill>
                <a:srgbClr val="FFFFFF"/>
              </a:solidFill>
            </a:endParaRPr>
          </a:p>
        </p:txBody>
      </p:sp>
      <p:sp>
        <p:nvSpPr>
          <p:cNvPr id="5" name="Yuvarlatılmış Dikdörtgen 4"/>
          <p:cNvSpPr/>
          <p:nvPr/>
        </p:nvSpPr>
        <p:spPr>
          <a:xfrm>
            <a:off x="331353"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Birlikte yaşamak insanlara, uymak zorunda oldukları bir takım sorumluluklar yüklemektedir. Toplumu  meydana getiren insanların her şeyden önce birbirlerinin hakkına saygı göstermeleri, o toplumun</a:t>
            </a:r>
          </a:p>
          <a:p>
            <a:r>
              <a:rPr lang="tr-TR" sz="2000" dirty="0"/>
              <a:t>huzuru ve geleceği açısından oldukça önemlidir.</a:t>
            </a:r>
            <a:endParaRPr lang="tr-TR" b="1" dirty="0"/>
          </a:p>
        </p:txBody>
      </p:sp>
      <p:pic>
        <p:nvPicPr>
          <p:cNvPr id="13314" name="Picture 2" descr="http://www.egitimtercihi.com/image/Biliyormusunuz/kalabalik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71" y="2325613"/>
            <a:ext cx="8262593" cy="434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35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3. Adaletin Önemi</a:t>
            </a:r>
            <a:endParaRPr lang="en-US" altLang="tr-TR" sz="2400" dirty="0">
              <a:solidFill>
                <a:srgbClr val="FFFFFF"/>
              </a:solidFill>
            </a:endParaRPr>
          </a:p>
        </p:txBody>
      </p:sp>
      <p:sp>
        <p:nvSpPr>
          <p:cNvPr id="5" name="Yuvarlatılmış Dikdörtgen 4"/>
          <p:cNvSpPr/>
          <p:nvPr/>
        </p:nvSpPr>
        <p:spPr>
          <a:xfrm>
            <a:off x="331353"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Adalet, haksızlıklardan kaçınarak hakkı sahibine vermektir. Adalet güçlünün yanında değil haklının savunucusu olmaktır.</a:t>
            </a:r>
            <a:endParaRPr lang="tr-TR" b="1" dirty="0"/>
          </a:p>
        </p:txBody>
      </p:sp>
      <p:pic>
        <p:nvPicPr>
          <p:cNvPr id="15362" name="Picture 2" descr="https://upload.wikimedia.org/wikipedia/commons/2/24/Eo-scale_of_justi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473" y="1959346"/>
            <a:ext cx="5326995" cy="4565998"/>
          </a:xfrm>
          <a:prstGeom prst="rect">
            <a:avLst/>
          </a:prstGeom>
          <a:noFill/>
          <a:extLst>
            <a:ext uri="{909E8E84-426E-40DD-AFC4-6F175D3DCCD1}">
              <a14:hiddenFill xmlns:a14="http://schemas.microsoft.com/office/drawing/2010/main">
                <a:solidFill>
                  <a:srgbClr val="FFFFFF"/>
                </a:solidFill>
              </a14:hiddenFill>
            </a:ext>
          </a:extLst>
        </p:spPr>
      </p:pic>
      <p:sp>
        <p:nvSpPr>
          <p:cNvPr id="6" name="Yuvarlatılmış Dikdörtgen 5"/>
          <p:cNvSpPr/>
          <p:nvPr/>
        </p:nvSpPr>
        <p:spPr>
          <a:xfrm>
            <a:off x="467544" y="3606098"/>
            <a:ext cx="3013930" cy="1573868"/>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Ayet: </a:t>
            </a:r>
            <a:r>
              <a:rPr lang="it-IT" b="1" dirty="0"/>
              <a:t>“De ki: Rabbim bana adaleti emretti.</a:t>
            </a:r>
            <a:endParaRPr lang="tr-TR" b="1" dirty="0"/>
          </a:p>
          <a:p>
            <a:pPr algn="ctr"/>
            <a:r>
              <a:rPr lang="tr-TR" sz="1100" b="1" dirty="0"/>
              <a:t>(Araf: 29)</a:t>
            </a:r>
            <a:endParaRPr lang="tr-TR" dirty="0"/>
          </a:p>
        </p:txBody>
      </p:sp>
    </p:spTree>
    <p:extLst>
      <p:ext uri="{BB962C8B-B14F-4D97-AF65-F5344CB8AC3E}">
        <p14:creationId xmlns:p14="http://schemas.microsoft.com/office/powerpoint/2010/main" val="14062716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3. Adaletin Önemi</a:t>
            </a:r>
            <a:endParaRPr lang="en-US" altLang="tr-TR" sz="2400" dirty="0">
              <a:solidFill>
                <a:srgbClr val="FFFFFF"/>
              </a:solidFill>
            </a:endParaRPr>
          </a:p>
        </p:txBody>
      </p:sp>
      <p:sp>
        <p:nvSpPr>
          <p:cNvPr id="5" name="Yuvarlatılmış Dikdörtgen 4"/>
          <p:cNvSpPr/>
          <p:nvPr/>
        </p:nvSpPr>
        <p:spPr>
          <a:xfrm>
            <a:off x="331353"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daha yirmi yaşındayken haksızlıklarla mücadele etmek için kurulan Hılfu’l-Fudûl’a (Erdemli İnsanlar Cemiyeti) üye olarak haksızlıklara karşı mücadele etmiştir.</a:t>
            </a:r>
            <a:endParaRPr lang="tr-TR" b="1" dirty="0"/>
          </a:p>
        </p:txBody>
      </p:sp>
      <p:sp>
        <p:nvSpPr>
          <p:cNvPr id="6" name="Yuvarlatılmış Dikdörtgen 5"/>
          <p:cNvSpPr/>
          <p:nvPr/>
        </p:nvSpPr>
        <p:spPr>
          <a:xfrm>
            <a:off x="5723494" y="3501008"/>
            <a:ext cx="3013930" cy="1573868"/>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Hak ve adalet açısından İslam’da insanlar asında herhangi bir ayrım yoktur.</a:t>
            </a:r>
          </a:p>
        </p:txBody>
      </p:sp>
      <p:pic>
        <p:nvPicPr>
          <p:cNvPr id="16386" name="Picture 2" descr="http://www.politikadergisi.com/userfiles/image/insanlar%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77068"/>
            <a:ext cx="4968552" cy="428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75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3. Adaletin Önemi</a:t>
            </a:r>
            <a:endParaRPr lang="en-US" altLang="tr-TR" sz="2400" dirty="0">
              <a:solidFill>
                <a:srgbClr val="FFFFFF"/>
              </a:solidFill>
            </a:endParaRPr>
          </a:p>
        </p:txBody>
      </p:sp>
      <p:pic>
        <p:nvPicPr>
          <p:cNvPr id="3" name="Resim 2"/>
          <p:cNvPicPr>
            <a:picLocks noChangeAspect="1"/>
          </p:cNvPicPr>
          <p:nvPr/>
        </p:nvPicPr>
        <p:blipFill rotWithShape="1">
          <a:blip r:embed="rId3"/>
          <a:srcRect l="15688" t="11610" r="6831" b="11610"/>
          <a:stretch/>
        </p:blipFill>
        <p:spPr>
          <a:xfrm>
            <a:off x="107504" y="1124744"/>
            <a:ext cx="8856984" cy="4934606"/>
          </a:xfrm>
          <a:prstGeom prst="rect">
            <a:avLst/>
          </a:prstGeom>
        </p:spPr>
      </p:pic>
    </p:spTree>
    <p:extLst>
      <p:ext uri="{BB962C8B-B14F-4D97-AF65-F5344CB8AC3E}">
        <p14:creationId xmlns:p14="http://schemas.microsoft.com/office/powerpoint/2010/main" val="865500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103" y="12022"/>
            <a:ext cx="8229600" cy="927100"/>
          </a:xfrm>
        </p:spPr>
        <p:txBody>
          <a:bodyPr/>
          <a:lstStyle/>
          <a:p>
            <a:pPr algn="ctr"/>
            <a:r>
              <a:rPr lang="tr-TR" dirty="0"/>
              <a:t>3. Adaletin Önemi</a:t>
            </a:r>
          </a:p>
        </p:txBody>
      </p:sp>
      <p:sp>
        <p:nvSpPr>
          <p:cNvPr id="5" name="Yuvarlatılmış Dikdörtgen 4"/>
          <p:cNvSpPr/>
          <p:nvPr/>
        </p:nvSpPr>
        <p:spPr>
          <a:xfrm>
            <a:off x="457200" y="1412776"/>
            <a:ext cx="8255698" cy="1296144"/>
          </a:xfrm>
          <a:prstGeom prst="roundRect">
            <a:avLst/>
          </a:prstGeom>
          <a:solidFill>
            <a:srgbClr val="669900"/>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solidFill>
                  <a:schemeClr val="bg1"/>
                </a:solidFill>
              </a:rPr>
              <a:t>Adalet</a:t>
            </a:r>
            <a:r>
              <a:rPr lang="tr-TR" sz="2000" dirty="0">
                <a:solidFill>
                  <a:schemeClr val="bg1"/>
                </a:solidFill>
              </a:rPr>
              <a:t>, her türlü sapmanın ve haksızlığın karşıtı olup, bir şeyi ait olduğu yere koymak, hakkını vermek, eşit ve denk yapmak anlamlarına gelir. Bu anlamda adalet; insaf, haklılık, ölçülülük, söz ve eylemde doğruluk manalarını kapsayan bir kelimedir. </a:t>
            </a:r>
            <a:endParaRPr lang="tr-TR" sz="1400" dirty="0">
              <a:solidFill>
                <a:schemeClr val="bg1"/>
              </a:solidFill>
            </a:endParaRPr>
          </a:p>
        </p:txBody>
      </p:sp>
      <p:pic>
        <p:nvPicPr>
          <p:cNvPr id="29698" name="Picture 2" descr="http://www.gundemkibris.com/d/news/42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96952"/>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p:cNvSpPr>
            <a:spLocks noGrp="1"/>
          </p:cNvSpPr>
          <p:nvPr>
            <p:ph type="sldNum" sz="quarter" idx="12"/>
          </p:nvPr>
        </p:nvSpPr>
        <p:spPr/>
        <p:txBody>
          <a:bodyPr/>
          <a:lstStyle/>
          <a:p>
            <a:fld id="{C999F558-39D4-4291-8BDF-621C70DF0281}" type="slidenum">
              <a:rPr lang="en-US" altLang="tr-TR" smtClean="0">
                <a:solidFill>
                  <a:srgbClr val="000000"/>
                </a:solidFill>
              </a:rPr>
              <a:pPr/>
              <a:t>19</a:t>
            </a:fld>
            <a:endParaRPr lang="en-US" altLang="tr-TR" dirty="0">
              <a:solidFill>
                <a:srgbClr val="000000"/>
              </a:solidFill>
            </a:endParaRPr>
          </a:p>
        </p:txBody>
      </p:sp>
    </p:spTree>
    <p:extLst>
      <p:ext uri="{BB962C8B-B14F-4D97-AF65-F5344CB8AC3E}">
        <p14:creationId xmlns:p14="http://schemas.microsoft.com/office/powerpoint/2010/main" val="12465189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9" name="Group 173"/>
          <p:cNvGrpSpPr>
            <a:grpSpLocks/>
          </p:cNvGrpSpPr>
          <p:nvPr/>
        </p:nvGrpSpPr>
        <p:grpSpPr bwMode="auto">
          <a:xfrm>
            <a:off x="467544" y="1268760"/>
            <a:ext cx="8140444" cy="823541"/>
            <a:chOff x="1248" y="1350"/>
            <a:chExt cx="3060" cy="348"/>
          </a:xfrm>
        </p:grpSpPr>
        <p:sp>
          <p:nvSpPr>
            <p:cNvPr id="1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1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1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1. İnsanlara Gereken Değeri Vermek</a:t>
              </a:r>
              <a:endParaRPr lang="en-US" altLang="tr-TR" sz="2400" dirty="0">
                <a:solidFill>
                  <a:srgbClr val="FFFFFF"/>
                </a:solidFill>
              </a:endParaRPr>
            </a:p>
          </p:txBody>
        </p:sp>
      </p:grpSp>
      <p:grpSp>
        <p:nvGrpSpPr>
          <p:cNvPr id="25" name="Group 173"/>
          <p:cNvGrpSpPr>
            <a:grpSpLocks/>
          </p:cNvGrpSpPr>
          <p:nvPr/>
        </p:nvGrpSpPr>
        <p:grpSpPr bwMode="auto">
          <a:xfrm>
            <a:off x="501370" y="2236317"/>
            <a:ext cx="8140444" cy="823541"/>
            <a:chOff x="1248" y="1350"/>
            <a:chExt cx="3060" cy="348"/>
          </a:xfrm>
        </p:grpSpPr>
        <p:sp>
          <p:nvSpPr>
            <p:cNvPr id="26"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7"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8"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2. İnsanlar Arasında Ayrım Yapmamak</a:t>
              </a:r>
              <a:endParaRPr lang="en-US" altLang="tr-TR" sz="2400" dirty="0">
                <a:solidFill>
                  <a:srgbClr val="FFFFFF"/>
                </a:solidFill>
              </a:endParaRPr>
            </a:p>
          </p:txBody>
        </p:sp>
      </p:grpSp>
      <p:grpSp>
        <p:nvGrpSpPr>
          <p:cNvPr id="29" name="Group 173"/>
          <p:cNvGrpSpPr>
            <a:grpSpLocks/>
          </p:cNvGrpSpPr>
          <p:nvPr/>
        </p:nvGrpSpPr>
        <p:grpSpPr bwMode="auto">
          <a:xfrm>
            <a:off x="492816" y="3244429"/>
            <a:ext cx="8140444" cy="823541"/>
            <a:chOff x="1248" y="1350"/>
            <a:chExt cx="3060" cy="348"/>
          </a:xfrm>
        </p:grpSpPr>
        <p:sp>
          <p:nvSpPr>
            <p:cNvPr id="3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3. Adaletin Önemi</a:t>
              </a:r>
              <a:endParaRPr lang="en-US" altLang="tr-TR" sz="2400" dirty="0">
                <a:solidFill>
                  <a:srgbClr val="FFFFFF"/>
                </a:solidFill>
              </a:endParaRPr>
            </a:p>
          </p:txBody>
        </p:sp>
      </p:grpSp>
      <p:grpSp>
        <p:nvGrpSpPr>
          <p:cNvPr id="33" name="Group 173"/>
          <p:cNvGrpSpPr>
            <a:grpSpLocks/>
          </p:cNvGrpSpPr>
          <p:nvPr/>
        </p:nvGrpSpPr>
        <p:grpSpPr bwMode="auto">
          <a:xfrm>
            <a:off x="492816" y="4311457"/>
            <a:ext cx="8140444" cy="823541"/>
            <a:chOff x="1248" y="1350"/>
            <a:chExt cx="3060" cy="348"/>
          </a:xfrm>
        </p:grpSpPr>
        <p:sp>
          <p:nvSpPr>
            <p:cNvPr id="34"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5"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6"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4. Yargılamada Adil Davranmak</a:t>
              </a:r>
              <a:endParaRPr lang="en-US" altLang="tr-TR" sz="2400" dirty="0">
                <a:solidFill>
                  <a:srgbClr val="FFFFFF"/>
                </a:solidFill>
              </a:endParaRPr>
            </a:p>
          </p:txBody>
        </p:sp>
      </p:grpSp>
      <p:grpSp>
        <p:nvGrpSpPr>
          <p:cNvPr id="19" name="Group 173"/>
          <p:cNvGrpSpPr>
            <a:grpSpLocks/>
          </p:cNvGrpSpPr>
          <p:nvPr/>
        </p:nvGrpSpPr>
        <p:grpSpPr bwMode="auto">
          <a:xfrm>
            <a:off x="516032" y="5373216"/>
            <a:ext cx="8140444" cy="823541"/>
            <a:chOff x="1248" y="1350"/>
            <a:chExt cx="3060" cy="348"/>
          </a:xfrm>
        </p:grpSpPr>
        <p:sp>
          <p:nvSpPr>
            <p:cNvPr id="2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5. Haksızlıklardan Kaçınmak</a:t>
              </a:r>
              <a:endParaRPr lang="en-US" altLang="tr-TR" sz="2400" dirty="0">
                <a:solidFill>
                  <a:srgbClr val="FFFFFF"/>
                </a:solidFill>
              </a:endParaRPr>
            </a:p>
          </p:txBody>
        </p:sp>
      </p:grpSp>
    </p:spTree>
    <p:extLst>
      <p:ext uri="{BB962C8B-B14F-4D97-AF65-F5344CB8AC3E}">
        <p14:creationId xmlns:p14="http://schemas.microsoft.com/office/powerpoint/2010/main" val="2857039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372"/>
            <a:ext cx="8229600" cy="927100"/>
          </a:xfrm>
        </p:spPr>
        <p:txBody>
          <a:bodyPr/>
          <a:lstStyle/>
          <a:p>
            <a:pPr algn="ctr"/>
            <a:r>
              <a:rPr lang="tr-TR" dirty="0"/>
              <a:t>3. Adaletin Önemi</a:t>
            </a:r>
          </a:p>
        </p:txBody>
      </p:sp>
      <p:sp>
        <p:nvSpPr>
          <p:cNvPr id="6" name="Yuvarlatılmış Dikdörtgen 5"/>
          <p:cNvSpPr/>
          <p:nvPr/>
        </p:nvSpPr>
        <p:spPr>
          <a:xfrm>
            <a:off x="251520" y="4365104"/>
            <a:ext cx="8255698" cy="237626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rgbClr val="FEE9DE"/>
                </a:solidFill>
              </a:rPr>
              <a:t>Bilindiği gibi adalet, </a:t>
            </a:r>
            <a:r>
              <a:rPr lang="tr-TR" sz="2000" i="1" dirty="0">
                <a:solidFill>
                  <a:srgbClr val="FEE9DE"/>
                </a:solidFill>
              </a:rPr>
              <a:t>mutlak eşitlik değil; verilen ile hak edilen arasındaki dengeyi ifade eder. </a:t>
            </a:r>
            <a:r>
              <a:rPr lang="tr-TR" sz="2000" dirty="0">
                <a:solidFill>
                  <a:srgbClr val="FEE9DE"/>
                </a:solidFill>
              </a:rPr>
              <a:t>Buna </a:t>
            </a:r>
            <a:r>
              <a:rPr lang="tr-TR" sz="2000" i="1" dirty="0">
                <a:solidFill>
                  <a:srgbClr val="FEE9DE"/>
                </a:solidFill>
              </a:rPr>
              <a:t>dağıtıcı adalet </a:t>
            </a:r>
            <a:r>
              <a:rPr lang="tr-TR" sz="2000" dirty="0">
                <a:solidFill>
                  <a:srgbClr val="FEE9DE"/>
                </a:solidFill>
              </a:rPr>
              <a:t>demek mümkündür. Bir işin değeri, emek sarfiyatının çokluğu ile orantılı değildir. Dolayısıyla, yetenekleri ve imkânları bakımından eşit durumda olmayanlara eşit davranılmamalıdır. Çünkü farklı durumdaki kişilere eşit davranmak eşitliğin çiğnenmesidir. </a:t>
            </a:r>
            <a:endParaRPr lang="tr-TR" sz="1400" dirty="0">
              <a:solidFill>
                <a:srgbClr val="FEE9DE"/>
              </a:solidFill>
            </a:endParaRPr>
          </a:p>
        </p:txBody>
      </p:sp>
      <p:pic>
        <p:nvPicPr>
          <p:cNvPr id="28674" name="Picture 2" descr="http://www.inciminci.com/wp-content/uploads/2011/03/engel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781" y="1252538"/>
            <a:ext cx="2543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C999F558-39D4-4291-8BDF-621C70DF0281}" type="slidenum">
              <a:rPr lang="en-US" altLang="tr-TR" smtClean="0">
                <a:solidFill>
                  <a:srgbClr val="000000"/>
                </a:solidFill>
              </a:rPr>
              <a:pPr/>
              <a:t>20</a:t>
            </a:fld>
            <a:endParaRPr lang="en-US" altLang="tr-TR" dirty="0">
              <a:solidFill>
                <a:srgbClr val="000000"/>
              </a:solidFill>
            </a:endParaRPr>
          </a:p>
        </p:txBody>
      </p:sp>
    </p:spTree>
    <p:extLst>
      <p:ext uri="{BB962C8B-B14F-4D97-AF65-F5344CB8AC3E}">
        <p14:creationId xmlns:p14="http://schemas.microsoft.com/office/powerpoint/2010/main" val="28817419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6"/>
          <p:cNvSpPr>
            <a:spLocks/>
          </p:cNvSpPr>
          <p:nvPr/>
        </p:nvSpPr>
        <p:spPr bwMode="gray">
          <a:xfrm flipH="1">
            <a:off x="3203848" y="2782019"/>
            <a:ext cx="2063750" cy="1728788"/>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1">
                  <a:gamma/>
                  <a:shade val="69804"/>
                  <a:invGamma/>
                </a:schemeClr>
              </a:gs>
              <a:gs pos="100000">
                <a:schemeClr val="accent1"/>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tr-TR" dirty="0">
              <a:solidFill>
                <a:srgbClr val="000000"/>
              </a:solidFill>
            </a:endParaRPr>
          </a:p>
        </p:txBody>
      </p:sp>
      <p:sp>
        <p:nvSpPr>
          <p:cNvPr id="6" name="Freeform 27"/>
          <p:cNvSpPr>
            <a:spLocks/>
          </p:cNvSpPr>
          <p:nvPr/>
        </p:nvSpPr>
        <p:spPr bwMode="gray">
          <a:xfrm>
            <a:off x="5505723" y="2782019"/>
            <a:ext cx="2063750" cy="1728788"/>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amma/>
                  <a:shade val="80000"/>
                  <a:invGamma/>
                </a:schemeClr>
              </a:gs>
              <a:gs pos="100000">
                <a:schemeClr val="accent2"/>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tr-TR" dirty="0">
              <a:solidFill>
                <a:srgbClr val="000000"/>
              </a:solidFill>
            </a:endParaRPr>
          </a:p>
        </p:txBody>
      </p:sp>
      <p:sp>
        <p:nvSpPr>
          <p:cNvPr id="7" name="Freeform 28"/>
          <p:cNvSpPr>
            <a:spLocks/>
          </p:cNvSpPr>
          <p:nvPr/>
        </p:nvSpPr>
        <p:spPr bwMode="gray">
          <a:xfrm>
            <a:off x="3203848" y="4796557"/>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folHlink"/>
              </a:gs>
              <a:gs pos="100000">
                <a:schemeClr val="folHlink">
                  <a:gamma/>
                  <a:shade val="76078"/>
                  <a:invGamma/>
                </a:scheme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tr-TR" dirty="0">
              <a:solidFill>
                <a:srgbClr val="000000"/>
              </a:solidFill>
            </a:endParaRPr>
          </a:p>
        </p:txBody>
      </p:sp>
      <p:sp>
        <p:nvSpPr>
          <p:cNvPr id="8" name="Freeform 29"/>
          <p:cNvSpPr>
            <a:spLocks/>
          </p:cNvSpPr>
          <p:nvPr/>
        </p:nvSpPr>
        <p:spPr bwMode="gray">
          <a:xfrm flipH="1">
            <a:off x="5505723" y="4796557"/>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hlink"/>
              </a:gs>
              <a:gs pos="100000">
                <a:schemeClr val="hlink">
                  <a:gamma/>
                  <a:shade val="66275"/>
                  <a:invGamma/>
                </a:scheme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tr-TR" dirty="0">
              <a:solidFill>
                <a:srgbClr val="000000"/>
              </a:solidFill>
            </a:endParaRPr>
          </a:p>
        </p:txBody>
      </p:sp>
      <p:sp>
        <p:nvSpPr>
          <p:cNvPr id="9" name="Oval 30"/>
          <p:cNvSpPr>
            <a:spLocks noChangeArrowheads="1"/>
          </p:cNvSpPr>
          <p:nvPr/>
        </p:nvSpPr>
        <p:spPr bwMode="gray">
          <a:xfrm>
            <a:off x="4346848" y="3599582"/>
            <a:ext cx="2081213" cy="2082800"/>
          </a:xfrm>
          <a:prstGeom prst="ellipse">
            <a:avLst/>
          </a:prstGeom>
          <a:solidFill>
            <a:srgbClr val="FE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rgbClr val="000000"/>
              </a:solidFill>
            </a:endParaRPr>
          </a:p>
        </p:txBody>
      </p:sp>
      <p:sp>
        <p:nvSpPr>
          <p:cNvPr id="10" name="Text Box 31"/>
          <p:cNvSpPr txBox="1">
            <a:spLocks noChangeArrowheads="1"/>
          </p:cNvSpPr>
          <p:nvPr/>
        </p:nvSpPr>
        <p:spPr bwMode="white">
          <a:xfrm>
            <a:off x="3354661" y="3310954"/>
            <a:ext cx="1579562"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rgbClr val="FFFFFF"/>
                </a:solidFill>
                <a:cs typeface="Arial" panose="020B0604020202020204" pitchFamily="34" charset="0"/>
              </a:rPr>
              <a:t>Yargıda</a:t>
            </a:r>
            <a:endParaRPr lang="en-US" altLang="tr-TR" sz="2400" b="1" dirty="0">
              <a:solidFill>
                <a:srgbClr val="FFFFFF"/>
              </a:solidFill>
              <a:cs typeface="Arial" panose="020B0604020202020204" pitchFamily="34" charset="0"/>
            </a:endParaRPr>
          </a:p>
        </p:txBody>
      </p:sp>
      <p:sp>
        <p:nvSpPr>
          <p:cNvPr id="11" name="Text Box 32"/>
          <p:cNvSpPr txBox="1">
            <a:spLocks noChangeArrowheads="1"/>
          </p:cNvSpPr>
          <p:nvPr/>
        </p:nvSpPr>
        <p:spPr bwMode="white">
          <a:xfrm>
            <a:off x="5872099" y="3323632"/>
            <a:ext cx="1579563"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rgbClr val="FFFFFF"/>
                </a:solidFill>
                <a:cs typeface="Arial" panose="020B0604020202020204" pitchFamily="34" charset="0"/>
              </a:rPr>
              <a:t>Barışta</a:t>
            </a:r>
            <a:endParaRPr lang="en-US" altLang="tr-TR" sz="2400" b="1" dirty="0">
              <a:solidFill>
                <a:srgbClr val="FFFFFF"/>
              </a:solidFill>
              <a:cs typeface="Arial" panose="020B0604020202020204" pitchFamily="34" charset="0"/>
            </a:endParaRPr>
          </a:p>
        </p:txBody>
      </p:sp>
      <p:sp>
        <p:nvSpPr>
          <p:cNvPr id="12" name="Text Box 33"/>
          <p:cNvSpPr txBox="1">
            <a:spLocks noChangeArrowheads="1"/>
          </p:cNvSpPr>
          <p:nvPr/>
        </p:nvSpPr>
        <p:spPr bwMode="white">
          <a:xfrm>
            <a:off x="3438798" y="5525667"/>
            <a:ext cx="1579563"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rgbClr val="FFFFFF"/>
                </a:solidFill>
                <a:cs typeface="Arial" panose="020B0604020202020204" pitchFamily="34" charset="0"/>
              </a:rPr>
              <a:t>Şahitlikte</a:t>
            </a:r>
            <a:endParaRPr lang="en-US" altLang="tr-TR" sz="2400" b="1" dirty="0">
              <a:solidFill>
                <a:srgbClr val="FFFFFF"/>
              </a:solidFill>
              <a:cs typeface="Arial" panose="020B0604020202020204" pitchFamily="34" charset="0"/>
            </a:endParaRPr>
          </a:p>
        </p:txBody>
      </p:sp>
      <p:sp>
        <p:nvSpPr>
          <p:cNvPr id="13" name="Text Box 34"/>
          <p:cNvSpPr txBox="1">
            <a:spLocks noChangeArrowheads="1"/>
          </p:cNvSpPr>
          <p:nvPr/>
        </p:nvSpPr>
        <p:spPr bwMode="white">
          <a:xfrm>
            <a:off x="5989910" y="5088200"/>
            <a:ext cx="1579563"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rgbClr val="FFFFFF"/>
                </a:solidFill>
                <a:cs typeface="Arial" panose="020B0604020202020204" pitchFamily="34" charset="0"/>
              </a:rPr>
              <a:t>Alış</a:t>
            </a:r>
          </a:p>
          <a:p>
            <a:pPr algn="ctr">
              <a:spcBef>
                <a:spcPct val="50000"/>
              </a:spcBef>
            </a:pPr>
            <a:r>
              <a:rPr lang="tr-TR" altLang="tr-TR" sz="2400" b="1" dirty="0">
                <a:solidFill>
                  <a:srgbClr val="FFFFFF"/>
                </a:solidFill>
                <a:cs typeface="Arial" panose="020B0604020202020204" pitchFamily="34" charset="0"/>
              </a:rPr>
              <a:t>Verişte</a:t>
            </a:r>
            <a:endParaRPr lang="en-US" altLang="tr-TR" sz="2400" b="1" dirty="0">
              <a:solidFill>
                <a:srgbClr val="FFFFFF"/>
              </a:solidFill>
              <a:cs typeface="Arial" panose="020B0604020202020204" pitchFamily="34" charset="0"/>
            </a:endParaRPr>
          </a:p>
        </p:txBody>
      </p:sp>
      <p:sp>
        <p:nvSpPr>
          <p:cNvPr id="14" name="Rectangle 35"/>
          <p:cNvSpPr>
            <a:spLocks noChangeArrowheads="1"/>
          </p:cNvSpPr>
          <p:nvPr/>
        </p:nvSpPr>
        <p:spPr bwMode="gray">
          <a:xfrm>
            <a:off x="4613548" y="405836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tr-TR" altLang="tr-TR" b="1" dirty="0">
                <a:solidFill>
                  <a:srgbClr val="080808"/>
                </a:solidFill>
                <a:effectLst>
                  <a:outerShdw blurRad="38100" dist="38100" dir="2700000" algn="tl">
                    <a:srgbClr val="FFFFFF"/>
                  </a:outerShdw>
                </a:effectLst>
                <a:cs typeface="Arial" panose="020B0604020202020204" pitchFamily="34" charset="0"/>
              </a:rPr>
              <a:t>1</a:t>
            </a:r>
            <a:endParaRPr lang="en-US" altLang="tr-TR" b="1" dirty="0">
              <a:solidFill>
                <a:srgbClr val="080808"/>
              </a:solidFill>
              <a:effectLst>
                <a:outerShdw blurRad="38100" dist="38100" dir="2700000" algn="tl">
                  <a:srgbClr val="FFFFFF"/>
                </a:outerShdw>
              </a:effectLst>
              <a:cs typeface="Arial" panose="020B0604020202020204" pitchFamily="34" charset="0"/>
            </a:endParaRPr>
          </a:p>
        </p:txBody>
      </p:sp>
      <p:sp>
        <p:nvSpPr>
          <p:cNvPr id="15" name="Rectangle 36"/>
          <p:cNvSpPr>
            <a:spLocks noChangeArrowheads="1"/>
          </p:cNvSpPr>
          <p:nvPr/>
        </p:nvSpPr>
        <p:spPr bwMode="gray">
          <a:xfrm>
            <a:off x="5716861" y="405836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tr-TR" b="1" dirty="0">
                <a:solidFill>
                  <a:srgbClr val="080808"/>
                </a:solidFill>
                <a:effectLst>
                  <a:outerShdw blurRad="38100" dist="38100" dir="2700000" algn="tl">
                    <a:srgbClr val="FFFFFF"/>
                  </a:outerShdw>
                </a:effectLst>
                <a:cs typeface="Arial" panose="020B0604020202020204" pitchFamily="34" charset="0"/>
              </a:rPr>
              <a:t>2</a:t>
            </a:r>
          </a:p>
        </p:txBody>
      </p:sp>
      <p:sp>
        <p:nvSpPr>
          <p:cNvPr id="16" name="Rectangle 37"/>
          <p:cNvSpPr>
            <a:spLocks noChangeArrowheads="1"/>
          </p:cNvSpPr>
          <p:nvPr/>
        </p:nvSpPr>
        <p:spPr bwMode="gray">
          <a:xfrm>
            <a:off x="4613548" y="500134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tr-TR" b="1" dirty="0">
                <a:solidFill>
                  <a:srgbClr val="080808"/>
                </a:solidFill>
                <a:effectLst>
                  <a:outerShdw blurRad="38100" dist="38100" dir="2700000" algn="tl">
                    <a:srgbClr val="FFFFFF"/>
                  </a:outerShdw>
                </a:effectLst>
                <a:cs typeface="Arial" panose="020B0604020202020204" pitchFamily="34" charset="0"/>
              </a:rPr>
              <a:t>4</a:t>
            </a:r>
          </a:p>
        </p:txBody>
      </p:sp>
      <p:sp>
        <p:nvSpPr>
          <p:cNvPr id="17" name="Rectangle 38"/>
          <p:cNvSpPr>
            <a:spLocks noChangeArrowheads="1"/>
          </p:cNvSpPr>
          <p:nvPr/>
        </p:nvSpPr>
        <p:spPr bwMode="gray">
          <a:xfrm>
            <a:off x="5716861" y="500134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tr-TR" b="1" dirty="0">
                <a:solidFill>
                  <a:srgbClr val="080808"/>
                </a:solidFill>
                <a:effectLst>
                  <a:outerShdw blurRad="38100" dist="38100" dir="2700000" algn="tl">
                    <a:srgbClr val="FFFFFF"/>
                  </a:outerShdw>
                </a:effectLst>
                <a:cs typeface="Arial" panose="020B0604020202020204" pitchFamily="34" charset="0"/>
              </a:rPr>
              <a:t>3</a:t>
            </a:r>
          </a:p>
        </p:txBody>
      </p:sp>
      <p:sp>
        <p:nvSpPr>
          <p:cNvPr id="18" name="Yuvarlatılmış Dikdörtgen 17"/>
          <p:cNvSpPr/>
          <p:nvPr/>
        </p:nvSpPr>
        <p:spPr>
          <a:xfrm>
            <a:off x="1475656" y="555850"/>
            <a:ext cx="2242592"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rgbClr val="FEE9DE"/>
                </a:solidFill>
              </a:rPr>
              <a:t>Adalet</a:t>
            </a:r>
            <a:endParaRPr lang="tr-TR" sz="2000" dirty="0">
              <a:solidFill>
                <a:srgbClr val="FEE9DE"/>
              </a:solidFill>
            </a:endParaRPr>
          </a:p>
        </p:txBody>
      </p:sp>
      <p:sp>
        <p:nvSpPr>
          <p:cNvPr id="19" name="AutoShape 73"/>
          <p:cNvSpPr>
            <a:spLocks noChangeArrowheads="1"/>
          </p:cNvSpPr>
          <p:nvPr/>
        </p:nvSpPr>
        <p:spPr bwMode="gray">
          <a:xfrm rot="233135">
            <a:off x="2773883" y="1043261"/>
            <a:ext cx="2679700" cy="2641600"/>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endParaRPr lang="tr-TR" dirty="0">
              <a:solidFill>
                <a:srgbClr val="000000"/>
              </a:solidFill>
            </a:endParaRPr>
          </a:p>
        </p:txBody>
      </p:sp>
      <p:sp>
        <p:nvSpPr>
          <p:cNvPr id="20" name="Slayt Numarası Yer Tutucusu 19"/>
          <p:cNvSpPr>
            <a:spLocks noGrp="1"/>
          </p:cNvSpPr>
          <p:nvPr>
            <p:ph type="sldNum" sz="quarter" idx="12"/>
          </p:nvPr>
        </p:nvSpPr>
        <p:spPr/>
        <p:txBody>
          <a:bodyPr/>
          <a:lstStyle/>
          <a:p>
            <a:fld id="{C999F558-39D4-4291-8BDF-621C70DF0281}" type="slidenum">
              <a:rPr lang="en-US" altLang="tr-TR" smtClean="0">
                <a:solidFill>
                  <a:srgbClr val="000000"/>
                </a:solidFill>
              </a:rPr>
              <a:pPr/>
              <a:t>21</a:t>
            </a:fld>
            <a:endParaRPr lang="en-US" altLang="tr-TR" dirty="0">
              <a:solidFill>
                <a:srgbClr val="000000"/>
              </a:solidFill>
            </a:endParaRPr>
          </a:p>
        </p:txBody>
      </p:sp>
    </p:spTree>
    <p:extLst>
      <p:ext uri="{BB962C8B-B14F-4D97-AF65-F5344CB8AC3E}">
        <p14:creationId xmlns:p14="http://schemas.microsoft.com/office/powerpoint/2010/main" val="3913189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ajanspsikoloji.com/wp-content/uploads/2011/12/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15" y="1351866"/>
            <a:ext cx="6402013" cy="3670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Unvan 1"/>
          <p:cNvSpPr>
            <a:spLocks noGrp="1"/>
          </p:cNvSpPr>
          <p:nvPr>
            <p:ph type="title"/>
          </p:nvPr>
        </p:nvSpPr>
        <p:spPr>
          <a:xfrm>
            <a:off x="457200" y="0"/>
            <a:ext cx="8229600" cy="927100"/>
          </a:xfrm>
        </p:spPr>
        <p:txBody>
          <a:bodyPr/>
          <a:lstStyle/>
          <a:p>
            <a:pPr algn="ctr"/>
            <a:r>
              <a:rPr lang="tr-TR" dirty="0"/>
              <a:t>3. Adaletin Önemi</a:t>
            </a:r>
          </a:p>
        </p:txBody>
      </p:sp>
      <p:sp>
        <p:nvSpPr>
          <p:cNvPr id="6" name="Yuvarlatılmış Dikdörtgen 5"/>
          <p:cNvSpPr/>
          <p:nvPr/>
        </p:nvSpPr>
        <p:spPr>
          <a:xfrm>
            <a:off x="251520" y="5445224"/>
            <a:ext cx="8255698"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rgbClr val="FEE9DE"/>
                </a:solidFill>
              </a:rPr>
              <a:t>Allah’ın el-</a:t>
            </a:r>
            <a:r>
              <a:rPr lang="tr-TR" sz="2000" b="1" u="sng" dirty="0">
                <a:solidFill>
                  <a:srgbClr val="FEE9DE"/>
                </a:solidFill>
              </a:rPr>
              <a:t>Mü’min</a:t>
            </a:r>
            <a:r>
              <a:rPr lang="tr-TR" sz="2000" dirty="0">
                <a:solidFill>
                  <a:srgbClr val="FEE9DE"/>
                </a:solidFill>
              </a:rPr>
              <a:t> (Güven veren-Güvenilen) ismiyle ahlaklanan bir kimse, iç dünyasında barış ve huzuru sağladığı gibi, dış dünyasında da barış ve huzurun sağlanmasına katkı yapar. </a:t>
            </a:r>
          </a:p>
          <a:p>
            <a:endParaRPr lang="tr-TR" sz="1400" dirty="0">
              <a:solidFill>
                <a:srgbClr val="FEE9DE"/>
              </a:solidFill>
            </a:endParaRPr>
          </a:p>
        </p:txBody>
      </p:sp>
      <p:sp>
        <p:nvSpPr>
          <p:cNvPr id="3" name="Slayt Numarası Yer Tutucusu 2"/>
          <p:cNvSpPr>
            <a:spLocks noGrp="1"/>
          </p:cNvSpPr>
          <p:nvPr>
            <p:ph type="sldNum" sz="quarter" idx="12"/>
          </p:nvPr>
        </p:nvSpPr>
        <p:spPr/>
        <p:txBody>
          <a:bodyPr/>
          <a:lstStyle/>
          <a:p>
            <a:fld id="{C999F558-39D4-4291-8BDF-621C70DF0281}" type="slidenum">
              <a:rPr lang="en-US" altLang="tr-TR" smtClean="0">
                <a:solidFill>
                  <a:srgbClr val="000000"/>
                </a:solidFill>
              </a:rPr>
              <a:pPr/>
              <a:t>22</a:t>
            </a:fld>
            <a:endParaRPr lang="en-US" altLang="tr-TR" dirty="0">
              <a:solidFill>
                <a:srgbClr val="000000"/>
              </a:solidFill>
            </a:endParaRPr>
          </a:p>
        </p:txBody>
      </p:sp>
    </p:spTree>
    <p:extLst>
      <p:ext uri="{BB962C8B-B14F-4D97-AF65-F5344CB8AC3E}">
        <p14:creationId xmlns:p14="http://schemas.microsoft.com/office/powerpoint/2010/main" val="1016823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3. Adaletin Önemi</a:t>
            </a:r>
            <a:endParaRPr lang="en-US" altLang="tr-TR" sz="2400" dirty="0">
              <a:solidFill>
                <a:srgbClr val="FFFFFF"/>
              </a:solidFill>
            </a:endParaRPr>
          </a:p>
        </p:txBody>
      </p:sp>
      <p:sp>
        <p:nvSpPr>
          <p:cNvPr id="5" name="Yuvarlatılmış Dikdörtgen 4"/>
          <p:cNvSpPr/>
          <p:nvPr/>
        </p:nvSpPr>
        <p:spPr>
          <a:xfrm>
            <a:off x="395536" y="715963"/>
            <a:ext cx="8458200" cy="1992957"/>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Hicret sonrasında bütün tarafları bir araya getirerek oluşturduğu “Medine Sözleşmesi” ile adaleti üstün kılmış ve o güne  adar yaşanan bütün haksızlıkları ortadan kaldırmıştır. Böylece kan davaları, ayrımcılık ve zulüm, yerini sevgi ve saygı temelli bir topluma bırakmıştır. İnsan haklarının her şeyden üstün tutulduğu, savaşın ve çatışmanın yerini kardeşlik ve tevazuya bıraktığı bir toplum meydana gelmiştir.</a:t>
            </a:r>
            <a:endParaRPr lang="tr-TR" b="1" dirty="0"/>
          </a:p>
        </p:txBody>
      </p:sp>
      <p:sp>
        <p:nvSpPr>
          <p:cNvPr id="6" name="Yuvarlatılmış Dikdörtgen 5"/>
          <p:cNvSpPr/>
          <p:nvPr/>
        </p:nvSpPr>
        <p:spPr>
          <a:xfrm>
            <a:off x="5950558" y="3356992"/>
            <a:ext cx="3013930" cy="2592288"/>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Ayet: </a:t>
            </a:r>
            <a:r>
              <a:rPr lang="tr-TR" b="1" dirty="0"/>
              <a:t>Yarattıklarımızdan, hakka</a:t>
            </a:r>
          </a:p>
          <a:p>
            <a:r>
              <a:rPr lang="tr-TR" b="1" dirty="0"/>
              <a:t>sarılarak doğru yolu gösteren ve hak ile</a:t>
            </a:r>
          </a:p>
          <a:p>
            <a:r>
              <a:rPr lang="tr-TR" b="1" dirty="0"/>
              <a:t>adaleti gerçekleştiren bir topluluk vardır.”</a:t>
            </a:r>
          </a:p>
          <a:p>
            <a:r>
              <a:rPr lang="tr-TR" sz="1200" dirty="0"/>
              <a:t>(Araf: 181)</a:t>
            </a:r>
            <a:endParaRPr lang="tr-TR" dirty="0"/>
          </a:p>
        </p:txBody>
      </p:sp>
      <p:pic>
        <p:nvPicPr>
          <p:cNvPr id="18434" name="Picture 2" descr="http://www.vansiyaseti.com/images/haberler/islam_demokrasi_ve_medine_vesikasi_h20315.jpg"/>
          <p:cNvPicPr>
            <a:picLocks noChangeAspect="1" noChangeArrowheads="1"/>
          </p:cNvPicPr>
          <p:nvPr/>
        </p:nvPicPr>
        <p:blipFill rotWithShape="1">
          <a:blip r:embed="rId3">
            <a:extLst>
              <a:ext uri="{28A0092B-C50C-407E-A947-70E740481C1C}">
                <a14:useLocalDpi xmlns:a14="http://schemas.microsoft.com/office/drawing/2010/main" val="0"/>
              </a:ext>
            </a:extLst>
          </a:blip>
          <a:srcRect l="19623" t="7875" r="22992" b="21252"/>
          <a:stretch/>
        </p:blipFill>
        <p:spPr bwMode="auto">
          <a:xfrm>
            <a:off x="559173" y="3098814"/>
            <a:ext cx="51525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78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800100"/>
            <a:ext cx="8572500" cy="5257800"/>
          </a:xfrm>
          <a:prstGeom prst="rect">
            <a:avLst/>
          </a:prstGeom>
        </p:spPr>
      </p:pic>
    </p:spTree>
    <p:extLst>
      <p:ext uri="{BB962C8B-B14F-4D97-AF65-F5344CB8AC3E}">
        <p14:creationId xmlns:p14="http://schemas.microsoft.com/office/powerpoint/2010/main" val="2415238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sp>
        <p:nvSpPr>
          <p:cNvPr id="5" name="Yuvarlatılmış Dikdörtgen 4"/>
          <p:cNvSpPr/>
          <p:nvPr/>
        </p:nvSpPr>
        <p:spPr>
          <a:xfrm>
            <a:off x="342900" y="836712"/>
            <a:ext cx="8458200" cy="2232248"/>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Adil olmak insanın Allah (c.c.) katındaki değerini artıran, yaşadığı toplumda ise saygınlık kazandıran bir erdemdir. Aynı toplum içindeki insanların sosyal ve ekonomik durumları birbirinden farklıdır. Kimisi, zengin kimisi yoksuldur. Kimisi mevki makam sahibi yani, itibarlı kimisi ise kimsesiz ve zayıftır. Ancak kanun önünde bütün farklılıklar ortadan kalkar.</a:t>
            </a:r>
            <a:endParaRPr lang="tr-TR" b="1" dirty="0"/>
          </a:p>
        </p:txBody>
      </p:sp>
      <p:pic>
        <p:nvPicPr>
          <p:cNvPr id="14338" name="Picture 2" descr="http://media-cdn.t24.com.tr/media/stories/2012/06/page_sike-davasi39nda-mahkeme-kararini-pazartesi-gunu-aciklayacak_052157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215027"/>
            <a:ext cx="6768752"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16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pic>
        <p:nvPicPr>
          <p:cNvPr id="3" name="Resim 2"/>
          <p:cNvPicPr>
            <a:picLocks noChangeAspect="1"/>
          </p:cNvPicPr>
          <p:nvPr/>
        </p:nvPicPr>
        <p:blipFill rotWithShape="1">
          <a:blip r:embed="rId3"/>
          <a:srcRect l="19370" t="13301" r="4256" b="11714"/>
          <a:stretch/>
        </p:blipFill>
        <p:spPr>
          <a:xfrm>
            <a:off x="179512" y="1844824"/>
            <a:ext cx="8862823" cy="5040560"/>
          </a:xfrm>
          <a:prstGeom prst="rect">
            <a:avLst/>
          </a:prstGeom>
        </p:spPr>
      </p:pic>
    </p:spTree>
    <p:extLst>
      <p:ext uri="{BB962C8B-B14F-4D97-AF65-F5344CB8AC3E}">
        <p14:creationId xmlns:p14="http://schemas.microsoft.com/office/powerpoint/2010/main" val="23934569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sp>
        <p:nvSpPr>
          <p:cNvPr id="4" name="Yuvarlatılmış Dikdörtgen 3"/>
          <p:cNvSpPr/>
          <p:nvPr/>
        </p:nvSpPr>
        <p:spPr>
          <a:xfrm>
            <a:off x="342900" y="836712"/>
            <a:ext cx="8458200" cy="1872208"/>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henüz otuz beş yaşında iken Kâbe’nin tamiratında kabileler arasında çıkan anlaşmazlığı adil bir şekilde çözüme kavuşturmuştur. İnsanların, çeşitli sebeplerle kendi aralarında çıkan anlaşmazlıkları çözüme kavuşturması için Peygamberimize başvurması, onun ne kadar adil bir insan olduğunu ortaya koymaktadır.</a:t>
            </a:r>
            <a:endParaRPr lang="tr-TR"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12" t="5754" r="8806" b="12310"/>
          <a:stretch/>
        </p:blipFill>
        <p:spPr bwMode="auto">
          <a:xfrm>
            <a:off x="1043608" y="2806045"/>
            <a:ext cx="6984776" cy="388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858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sp>
        <p:nvSpPr>
          <p:cNvPr id="4" name="Yuvarlatılmış Dikdörtgen 3"/>
          <p:cNvSpPr/>
          <p:nvPr/>
        </p:nvSpPr>
        <p:spPr>
          <a:xfrm>
            <a:off x="342900" y="836712"/>
            <a:ext cx="8458200" cy="1872208"/>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Hadis: </a:t>
            </a:r>
            <a:r>
              <a:rPr lang="tr-TR" i="1" dirty="0"/>
              <a:t>“Ey İnsanlar ! Sizden önceki milletler şu sebeple yok olup gittiler: Aralarından soylu, mevki ve makam sahibi biri hırsızlık yapınca onu cezalandırmazlar, zayıf ve kimsesiz biri hırsızlık yapınca da onu hemen cezalandırırlardı. Allah´a yemin ederim ki, Muhammed´in kızı Fatıma hırsızlık yapsaydı, elbette  onun alini keserdim.”</a:t>
            </a:r>
            <a:endParaRPr lang="tr-TR" b="1" dirty="0"/>
          </a:p>
        </p:txBody>
      </p:sp>
      <p:pic>
        <p:nvPicPr>
          <p:cNvPr id="20482" name="Picture 2" descr="http://blogimg.radikal.com.tr/Blogs/2014/06/11/ayj-1335088527153-4CF6-0330-0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82966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750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pic>
        <p:nvPicPr>
          <p:cNvPr id="3" name="Resim 2"/>
          <p:cNvPicPr>
            <a:picLocks noChangeAspect="1"/>
          </p:cNvPicPr>
          <p:nvPr/>
        </p:nvPicPr>
        <p:blipFill rotWithShape="1">
          <a:blip r:embed="rId3"/>
          <a:srcRect l="16241" t="19485" r="6833" b="11610"/>
          <a:stretch/>
        </p:blipFill>
        <p:spPr>
          <a:xfrm>
            <a:off x="183760" y="1268760"/>
            <a:ext cx="8579240" cy="4896544"/>
          </a:xfrm>
          <a:prstGeom prst="rect">
            <a:avLst/>
          </a:prstGeom>
        </p:spPr>
      </p:pic>
    </p:spTree>
    <p:extLst>
      <p:ext uri="{BB962C8B-B14F-4D97-AF65-F5344CB8AC3E}">
        <p14:creationId xmlns:p14="http://schemas.microsoft.com/office/powerpoint/2010/main" val="4532955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6" name="Yuvarlatılmış Dikdörtgen 5"/>
          <p:cNvSpPr/>
          <p:nvPr/>
        </p:nvSpPr>
        <p:spPr>
          <a:xfrm>
            <a:off x="395536" y="836712"/>
            <a:ext cx="8458200" cy="1440160"/>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t>Ayet</a:t>
            </a:r>
            <a:r>
              <a:rPr lang="tr-TR" sz="2000" dirty="0"/>
              <a:t>: </a:t>
            </a:r>
            <a:r>
              <a:rPr lang="tr-TR" sz="2000" b="1" dirty="0"/>
              <a:t>“Biz, hakikaten insanoğlunu şan ve şeref sahibi kıldık. Onları, (çeşitli nakil vasıtaları ile) karada ve denizde taşıdık; kendilerine güzel güzel rızıklar verdik; yine onları, yarattıklarımızın birçoğundan cidden üstün kıldık.”</a:t>
            </a:r>
            <a:r>
              <a:rPr lang="tr-TR" sz="1400" dirty="0"/>
              <a:t>(İsra:4)</a:t>
            </a:r>
            <a:endParaRPr lang="tr-TR" sz="2000" dirty="0"/>
          </a:p>
        </p:txBody>
      </p:sp>
      <p:sp>
        <p:nvSpPr>
          <p:cNvPr id="8" name="Yuvarlatılmış Dikdörtgen 7"/>
          <p:cNvSpPr/>
          <p:nvPr/>
        </p:nvSpPr>
        <p:spPr>
          <a:xfrm>
            <a:off x="395536" y="2708920"/>
            <a:ext cx="3024336" cy="1296144"/>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İnsan Eşrefi Mahluk (yaratılmışların en şereflisi) olarak yaratılmıştır.</a:t>
            </a:r>
            <a:endParaRPr lang="tr-TR" dirty="0"/>
          </a:p>
        </p:txBody>
      </p:sp>
      <p:sp>
        <p:nvSpPr>
          <p:cNvPr id="9" name="Yuvarlatılmış Dikdörtgen 8"/>
          <p:cNvSpPr/>
          <p:nvPr/>
        </p:nvSpPr>
        <p:spPr>
          <a:xfrm>
            <a:off x="467544" y="4365104"/>
            <a:ext cx="2952328" cy="1296144"/>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Allah kainattaki varlıkları insanın emrine vermiştir.</a:t>
            </a:r>
            <a:endParaRPr lang="tr-TR" sz="1200" b="1" dirty="0"/>
          </a:p>
        </p:txBody>
      </p:sp>
      <p:pic>
        <p:nvPicPr>
          <p:cNvPr id="1026" name="Picture 2" descr="http://iblog.milliyet.com.tr/imgroot/blogv7/Blog333/2014/09/24/08/474837-3-4-c01b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62" r="18271"/>
          <a:stretch/>
        </p:blipFill>
        <p:spPr bwMode="auto">
          <a:xfrm>
            <a:off x="4283968" y="2405675"/>
            <a:ext cx="3456385" cy="3918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9864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4. Yargılamada Adil Davranmak</a:t>
            </a:r>
            <a:endParaRPr lang="en-US" altLang="tr-TR" sz="2400" dirty="0">
              <a:solidFill>
                <a:srgbClr val="FFFFFF"/>
              </a:solidFill>
            </a:endParaRPr>
          </a:p>
        </p:txBody>
      </p:sp>
      <p:sp>
        <p:nvSpPr>
          <p:cNvPr id="4" name="Yuvarlatılmış Dikdörtgen 3"/>
          <p:cNvSpPr/>
          <p:nvPr/>
        </p:nvSpPr>
        <p:spPr>
          <a:xfrm>
            <a:off x="342900" y="836711"/>
            <a:ext cx="8458200" cy="1992957"/>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Adaletin tam olarak yerini bulması için atılması gereken her türlü adımı titizlikle atardı. Mahkeme sırasında iki tarafı da dinler; gerektiğinde şahitlerin de bilgisine başvurarak hakkı sahibine teslim ederdi. Hâkimliğe hukuki konuları iyi bilen, mahkemeye gelen tarafların</a:t>
            </a:r>
          </a:p>
          <a:p>
            <a:r>
              <a:rPr lang="tr-TR" sz="2000" dirty="0"/>
              <a:t>delillerini ve hilelerini en güçlü şekilde kavrama kabiliyetine sahip olan sahabeleri tayin ederdi.</a:t>
            </a:r>
            <a:endParaRPr lang="tr-TR" b="1" dirty="0"/>
          </a:p>
        </p:txBody>
      </p:sp>
      <p:pic>
        <p:nvPicPr>
          <p:cNvPr id="23556" name="Picture 4" descr="http://img.haberler.com/haber/474/ab-adalet-divani-nin-demirkan-davasi-karari-5101474_4839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50416"/>
            <a:ext cx="5184576" cy="373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109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230425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İnsanın Allah rızasını gözeterek yaptığı ibadetlerin yanında başkalarının hak ve hukukuna saygı göstermesi de İslam’ın öncelikli emirlerindendir. Yüce kitabımız Kur’ân-ı Kerim, insan haklarının tamamını “kul hakkı” olarak tanımlamış ve bunun ihlal edilmesini de büyük günahlardan biri olarak bildirmiştir. </a:t>
            </a:r>
            <a:r>
              <a:rPr lang="tr-TR" b="1" dirty="0"/>
              <a:t>“Kim de zerre ağırlığınca bir kötülük işlerse, onun cezasını görecektir.”</a:t>
            </a:r>
            <a:r>
              <a:rPr lang="tr-TR" dirty="0"/>
              <a:t> ayetiyle de dünyada yapılan en küçük haksızlığın bile ahirette mutlaka bir karşılığının olduğunu bildirerek insanları uyarmıştır.</a:t>
            </a:r>
            <a:endParaRPr lang="tr-TR" sz="1600" dirty="0"/>
          </a:p>
        </p:txBody>
      </p:sp>
      <p:pic>
        <p:nvPicPr>
          <p:cNvPr id="1028" name="Picture 4" descr="http://sem.kocaeli.edu.tr/wp-content/uploads/2013/03/Mod%C3%BCler-Hukuk-E%C4%9Fitim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368798"/>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333449"/>
            <a:ext cx="2664296" cy="3047801"/>
          </a:xfrm>
          <a:prstGeom prst="rect">
            <a:avLst/>
          </a:prstGeom>
        </p:spPr>
      </p:pic>
    </p:spTree>
    <p:extLst>
      <p:ext uri="{BB962C8B-B14F-4D97-AF65-F5344CB8AC3E}">
        <p14:creationId xmlns:p14="http://schemas.microsoft.com/office/powerpoint/2010/main" val="427220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5" name="arrow.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230425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Allah’ın emrettiği </a:t>
            </a:r>
            <a:r>
              <a:rPr lang="tr-TR" b="1" dirty="0"/>
              <a:t>“Adaleti titizlikle ayakta tutan kimseler olun!”</a:t>
            </a:r>
            <a:r>
              <a:rPr lang="tr-TR" dirty="0"/>
              <a:t> ayetini kendisine ilke edinmiştir. Başka insanların hakkını ihlal edebilecek her türü davranış ve tutumdan kaçınmıştır.</a:t>
            </a:r>
          </a:p>
          <a:p>
            <a:r>
              <a:rPr lang="tr-TR" sz="1600" dirty="0"/>
              <a:t>Peygamberimiz (s.a.v.), </a:t>
            </a:r>
            <a:r>
              <a:rPr lang="tr-TR" sz="1600" i="1" dirty="0"/>
              <a:t>“Müslüman, Müslüman’ın kardeşidir, ona zulmetmez düşmanına teslim etmez. Kim (mümin) kardeşinin ihtiyacını görürse Allah da onun bir ihtiyacını giderir. Kim bir Müslümanı  bir sıkıntıdan kurtarırsa Allah da onu kıyamet günü  sıkıntılarının birinden kurtarır. Kim bir Müslümanın kusurunu örterse, Allah da kıyamet günü onun kusurunu örter.”</a:t>
            </a:r>
            <a:endParaRPr lang="tr-TR" sz="1600" dirty="0"/>
          </a:p>
        </p:txBody>
      </p:sp>
      <p:sp>
        <p:nvSpPr>
          <p:cNvPr id="8" name="Yuvarlatılmış Dikdörtgen 7"/>
          <p:cNvSpPr/>
          <p:nvPr/>
        </p:nvSpPr>
        <p:spPr>
          <a:xfrm rot="18705637">
            <a:off x="-178964" y="4104884"/>
            <a:ext cx="3024336" cy="792088"/>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Hak ihlalinden kaçınalım</a:t>
            </a:r>
            <a:endParaRPr lang="tr-TR" dirty="0"/>
          </a:p>
        </p:txBody>
      </p:sp>
      <p:pic>
        <p:nvPicPr>
          <p:cNvPr id="25602" name="Picture 2" descr="http://www.filozof.net/Turkce/images/stories/tarih/sosyal-adal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761" y="3214871"/>
            <a:ext cx="2543175" cy="3362326"/>
          </a:xfrm>
          <a:prstGeom prst="rect">
            <a:avLst/>
          </a:prstGeom>
          <a:noFill/>
          <a:extLst>
            <a:ext uri="{909E8E84-426E-40DD-AFC4-6F175D3DCCD1}">
              <a14:hiddenFill xmlns:a14="http://schemas.microsoft.com/office/drawing/2010/main">
                <a:solidFill>
                  <a:srgbClr val="FFFFFF"/>
                </a:solidFill>
              </a14:hiddenFill>
            </a:ext>
          </a:extLst>
        </p:spPr>
      </p:pic>
      <p:sp>
        <p:nvSpPr>
          <p:cNvPr id="7" name="Yuvarlatılmış Dikdörtgen 6"/>
          <p:cNvSpPr/>
          <p:nvPr/>
        </p:nvSpPr>
        <p:spPr>
          <a:xfrm>
            <a:off x="5652120" y="3419870"/>
            <a:ext cx="3024336" cy="2952328"/>
          </a:xfrm>
          <a:prstGeom prst="roundRect">
            <a:avLst/>
          </a:prstGeom>
          <a:solidFill>
            <a:srgbClr val="0070C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Yalan söylemek, iftira atmak, gıybet etmek, kötü zanda bulunmak gibi dinimizin kesin olarak yasakladığı</a:t>
            </a:r>
          </a:p>
          <a:p>
            <a:r>
              <a:rPr lang="tr-TR" dirty="0"/>
              <a:t>davranışlar doğrudan veya dolaylı olarak kul hakkıdır.</a:t>
            </a:r>
          </a:p>
        </p:txBody>
      </p:sp>
    </p:spTree>
    <p:extLst>
      <p:ext uri="{BB962C8B-B14F-4D97-AF65-F5344CB8AC3E}">
        <p14:creationId xmlns:p14="http://schemas.microsoft.com/office/powerpoint/2010/main" val="1875729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836712"/>
            <a:ext cx="7272808" cy="5909157"/>
          </a:xfrm>
          <a:prstGeom prst="rect">
            <a:avLst/>
          </a:prstGeom>
        </p:spPr>
      </p:pic>
    </p:spTree>
    <p:extLst>
      <p:ext uri="{BB962C8B-B14F-4D97-AF65-F5344CB8AC3E}">
        <p14:creationId xmlns:p14="http://schemas.microsoft.com/office/powerpoint/2010/main" val="1789326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2160240"/>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Bir gün Peygamberimiz buğday satan bir tüccarın yanından geçerken elini buğday çuvalının içine soktuğunda buğdayın üst kısmının kuru ancak alt kısmının ıslak olduğunu fark etmişti. Buna sebep olarak bir gün önce yağan yağmuru gösteren satıcıyı şöyle uyarmıştır: </a:t>
            </a:r>
            <a:r>
              <a:rPr lang="tr-TR" i="1" dirty="0"/>
              <a:t>“Yaş olan kısmı kuru olan kısmı ile örtmemen gerekir, bizi aldatan bizden değildir.”</a:t>
            </a:r>
            <a:r>
              <a:rPr lang="tr-TR" dirty="0"/>
              <a:t> Böylece yaşanabilecek bir haksızlığı ortadan kaldırırken, ticari hayatta dürüst olmanın önemine dikkat çekmiştir.</a:t>
            </a:r>
            <a:endParaRPr lang="tr-TR" sz="1600" dirty="0"/>
          </a:p>
        </p:txBody>
      </p:sp>
      <p:pic>
        <p:nvPicPr>
          <p:cNvPr id="26626" name="Picture 2" descr="http://kmy.erciyes.edu.tr/ckfinder/userfiles/images/d%C4%B1%C5%9F%20tica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117701"/>
            <a:ext cx="5566623" cy="356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10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1872208"/>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Yine bütün malını çocuklarından sadece birine miras bırakan bir sahabeye, sergilemiş olduğu bu tutumun haksızlık olduğunu bildirmiş, çocukları arasında adaletli olması gerektiğini söylemiştir. Peygamberimiz, sosyal hayatta diğer insanlara karşı hak ve adaleti gözetirken kendi ailesi içinde çocuklarına karşı sergilediği adil davranışlarıyla da bütün Müslümanlara örnek olmuştur. </a:t>
            </a:r>
            <a:endParaRPr lang="tr-TR" sz="1600" dirty="0"/>
          </a:p>
        </p:txBody>
      </p:sp>
      <p:pic>
        <p:nvPicPr>
          <p:cNvPr id="28674" name="Picture 2" descr="http://image11.emlakkulisi.com/resim/orjinal/Mjg0MjQ5OD-eck-insaat-mimarlik-ve-muhendislik-sanayi-ticaret-limited-sirketi-kuruld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829669"/>
            <a:ext cx="6102250" cy="39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194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2232248"/>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i="1" dirty="0">
                <a:latin typeface="Bookman Old Style" panose="02050604050505020204" pitchFamily="18" charset="0"/>
              </a:rPr>
              <a:t>Hadis: </a:t>
            </a:r>
            <a:r>
              <a:rPr lang="tr-TR" sz="1600" b="1" i="1" dirty="0">
                <a:latin typeface="Bookman Old Style" panose="02050604050505020204" pitchFamily="18" charset="0"/>
              </a:rPr>
              <a:t>Ey İnsanlar! Sizden ayrılma vaktim oldukça yaklaşmıştır. Sizden birine vurmuşsam işte sırtım gelsin vursun! Birinizin malını almışsam, gelsin hakkını alsın. Sakın hak sahibi “Hakkımı istersem Resulullah (s.a.v.) bana darılır.” diye düşünmesin. Bilmelisiniz ki benden hakkını isteyene darılmak benim fıtratımda yoktur. Benim yanımda en sevimliniz, hakkı varsa gelip benden onu isteyen kimsedir veya hakkını bana helal edendir. Ben Rabbimin huzuruna üzerimde kul hakkı olmadan varmak istiyorum.</a:t>
            </a:r>
          </a:p>
        </p:txBody>
      </p:sp>
      <p:pic>
        <p:nvPicPr>
          <p:cNvPr id="29698" name="Picture 2" descr="http://www.tau.edu.tr/data/hukuk_fakultesi_13680008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0" y="3200884"/>
            <a:ext cx="8319520" cy="2975596"/>
          </a:xfrm>
          <a:prstGeom prst="rect">
            <a:avLst/>
          </a:prstGeom>
          <a:noFill/>
          <a:extLst>
            <a:ext uri="{909E8E84-426E-40DD-AFC4-6F175D3DCCD1}">
              <a14:hiddenFill xmlns:a14="http://schemas.microsoft.com/office/drawing/2010/main">
                <a:solidFill>
                  <a:srgbClr val="FFFFFF"/>
                </a:solidFill>
              </a14:hiddenFill>
            </a:ext>
          </a:extLst>
        </p:spPr>
      </p:pic>
      <p:sp>
        <p:nvSpPr>
          <p:cNvPr id="7" name="Yuvarlatılmış Dikdörtgen 6"/>
          <p:cNvSpPr/>
          <p:nvPr/>
        </p:nvSpPr>
        <p:spPr>
          <a:xfrm>
            <a:off x="3669804" y="5876356"/>
            <a:ext cx="1728192" cy="86409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Hak önemlidir</a:t>
            </a:r>
          </a:p>
        </p:txBody>
      </p:sp>
    </p:spTree>
    <p:extLst>
      <p:ext uri="{BB962C8B-B14F-4D97-AF65-F5344CB8AC3E}">
        <p14:creationId xmlns:p14="http://schemas.microsoft.com/office/powerpoint/2010/main" val="801232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Haksızlıklardan Kaçınmak</a:t>
            </a:r>
            <a:endParaRPr lang="en-US" altLang="tr-TR" dirty="0">
              <a:solidFill>
                <a:srgbClr val="FFFFFF"/>
              </a:solidFill>
            </a:endParaRPr>
          </a:p>
        </p:txBody>
      </p:sp>
      <p:sp>
        <p:nvSpPr>
          <p:cNvPr id="6" name="Yuvarlatılmış Dikdörtgen 5"/>
          <p:cNvSpPr/>
          <p:nvPr/>
        </p:nvSpPr>
        <p:spPr>
          <a:xfrm>
            <a:off x="395536" y="836712"/>
            <a:ext cx="8458200" cy="1656184"/>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İyi bir Müslüman, hayatının her anını bu bilinçle yaşamalıdır. Başkalarının haklarını ihlal edebilecek davranışlardan kaçınmalıdır. Hakkına girdiği bir insan varsa da bunu ahirete bırakmadan helalleşmeli ve Allah’a tövbe etmelidir. Çünkü yapılan haksızlığı bu dünyada telafi etmek ahirete göre daha kolaydır.  </a:t>
            </a:r>
            <a:endParaRPr lang="tr-TR" sz="1600" b="1" i="1" dirty="0">
              <a:latin typeface="Bookman Old Style" panose="02050604050505020204" pitchFamily="18" charset="0"/>
            </a:endParaRPr>
          </a:p>
        </p:txBody>
      </p:sp>
      <p:pic>
        <p:nvPicPr>
          <p:cNvPr id="30722" name="Picture 2" descr="http://ahsapdolap.com/wp-content/uploads/2014/03/international-l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613645"/>
            <a:ext cx="6153944" cy="410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43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1772816"/>
            <a:ext cx="7056784" cy="3231654"/>
          </a:xfrm>
          <a:prstGeom prst="rect">
            <a:avLst/>
          </a:prstGeom>
        </p:spPr>
        <p:txBody>
          <a:bodyPr wrap="square">
            <a:spAutoFit/>
          </a:bodyPr>
          <a:lstStyle/>
          <a:p>
            <a:r>
              <a:rPr lang="tr-TR" sz="4400" b="1" dirty="0">
                <a:solidFill>
                  <a:srgbClr val="00E6E6"/>
                </a:solidFill>
                <a:latin typeface="CopperplateGothicBT-BoldCond"/>
              </a:rPr>
              <a:t>1- </a:t>
            </a:r>
            <a:r>
              <a:rPr lang="tr-TR" sz="2400" dirty="0">
                <a:solidFill>
                  <a:srgbClr val="000000"/>
                </a:solidFill>
                <a:latin typeface="FuturaBT-Heavy"/>
              </a:rPr>
              <a:t>Adaletin tam olarak yerine getirilmediği toplumlarda aşağıdakilerden hangisinin görülmesi</a:t>
            </a:r>
          </a:p>
          <a:p>
            <a:r>
              <a:rPr lang="tr-TR" sz="2400" dirty="0">
                <a:solidFill>
                  <a:srgbClr val="000000"/>
                </a:solidFill>
                <a:latin typeface="FuturaBT-Heavy"/>
              </a:rPr>
              <a:t>beklenir?</a:t>
            </a:r>
          </a:p>
          <a:p>
            <a:r>
              <a:rPr lang="tr-TR" sz="2800" dirty="0">
                <a:solidFill>
                  <a:srgbClr val="000000"/>
                </a:solidFill>
                <a:latin typeface="FuturaBT-Light"/>
              </a:rPr>
              <a:t>A) Saygı ve sevgi</a:t>
            </a:r>
          </a:p>
          <a:p>
            <a:r>
              <a:rPr lang="tr-TR" sz="2800" dirty="0">
                <a:solidFill>
                  <a:srgbClr val="000000"/>
                </a:solidFill>
                <a:latin typeface="FuturaBT-Light"/>
              </a:rPr>
              <a:t>B) Hoşgörü</a:t>
            </a:r>
          </a:p>
          <a:p>
            <a:r>
              <a:rPr lang="tr-TR" sz="2800" dirty="0">
                <a:solidFill>
                  <a:srgbClr val="000000"/>
                </a:solidFill>
                <a:latin typeface="FuturaBT-Light"/>
              </a:rPr>
              <a:t>C) Kin ve nefret</a:t>
            </a:r>
          </a:p>
          <a:p>
            <a:r>
              <a:rPr lang="tr-TR" sz="2800" dirty="0">
                <a:solidFill>
                  <a:srgbClr val="000000"/>
                </a:solidFill>
                <a:latin typeface="FuturaBT-Light"/>
              </a:rPr>
              <a:t>D) Toplumsal dayanışma</a:t>
            </a:r>
            <a:endParaRPr lang="tr-TR" sz="2400" dirty="0"/>
          </a:p>
        </p:txBody>
      </p:sp>
    </p:spTree>
    <p:extLst>
      <p:ext uri="{BB962C8B-B14F-4D97-AF65-F5344CB8AC3E}">
        <p14:creationId xmlns:p14="http://schemas.microsoft.com/office/powerpoint/2010/main" val="1879018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style.color</p:attrName>
                                        </p:attrNameLst>
                                      </p:cBhvr>
                                      <p:to>
                                        <p:clrVal>
                                          <a:schemeClr val="accent2"/>
                                        </p:clrVal>
                                      </p:to>
                                    </p:set>
                                    <p:set>
                                      <p:cBhvr>
                                        <p:cTn id="7" dur="500" fill="hold"/>
                                        <p:tgtEl>
                                          <p:spTgt spid="4">
                                            <p:txEl>
                                              <p:pRg st="4" end="4"/>
                                            </p:txEl>
                                          </p:spTgt>
                                        </p:tgtEl>
                                        <p:attrNameLst>
                                          <p:attrName>fillcolor</p:attrName>
                                        </p:attrNameLst>
                                      </p:cBhvr>
                                      <p:to>
                                        <p:clrVal>
                                          <a:schemeClr val="accent2"/>
                                        </p:clrVal>
                                      </p:to>
                                    </p:set>
                                    <p:set>
                                      <p:cBhvr>
                                        <p:cTn id="8"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074783"/>
            <a:ext cx="6696744" cy="3231654"/>
          </a:xfrm>
          <a:prstGeom prst="rect">
            <a:avLst/>
          </a:prstGeom>
        </p:spPr>
        <p:txBody>
          <a:bodyPr wrap="square">
            <a:spAutoFit/>
          </a:bodyPr>
          <a:lstStyle/>
          <a:p>
            <a:r>
              <a:rPr lang="tr-TR" sz="4400" b="1" dirty="0">
                <a:solidFill>
                  <a:srgbClr val="00E6E6"/>
                </a:solidFill>
                <a:latin typeface="CopperplateGothicBT-BoldCond"/>
              </a:rPr>
              <a:t>2- </a:t>
            </a:r>
            <a:r>
              <a:rPr lang="tr-TR" sz="2400" dirty="0">
                <a:solidFill>
                  <a:srgbClr val="000000"/>
                </a:solidFill>
                <a:latin typeface="FuturaBT-Heavy"/>
              </a:rPr>
              <a:t>Peygamberimiz (s.a.v.) “Bizi aldatan bizden değildir.” hadisi ile aşağıdakilerden hangisinin</a:t>
            </a:r>
          </a:p>
          <a:p>
            <a:r>
              <a:rPr lang="tr-TR" sz="2400" dirty="0">
                <a:solidFill>
                  <a:srgbClr val="000000"/>
                </a:solidFill>
                <a:latin typeface="FuturaBT-Heavy"/>
              </a:rPr>
              <a:t>önemine dikkat çekmiştir?</a:t>
            </a:r>
          </a:p>
          <a:p>
            <a:r>
              <a:rPr lang="tr-TR" sz="2800" dirty="0">
                <a:solidFill>
                  <a:srgbClr val="000000"/>
                </a:solidFill>
                <a:latin typeface="FuturaBT-Light"/>
              </a:rPr>
              <a:t>A) Güvenilirlik</a:t>
            </a:r>
          </a:p>
          <a:p>
            <a:r>
              <a:rPr lang="tr-TR" sz="2800" dirty="0">
                <a:solidFill>
                  <a:srgbClr val="000000"/>
                </a:solidFill>
                <a:latin typeface="FuturaBT-Light"/>
              </a:rPr>
              <a:t>B) Alçak gönüllülük</a:t>
            </a:r>
          </a:p>
          <a:p>
            <a:r>
              <a:rPr lang="tr-TR" sz="2800" dirty="0">
                <a:solidFill>
                  <a:srgbClr val="000000"/>
                </a:solidFill>
                <a:latin typeface="FuturaBT-Light"/>
              </a:rPr>
              <a:t>C) Kararlılık</a:t>
            </a:r>
          </a:p>
          <a:p>
            <a:r>
              <a:rPr lang="tr-TR" sz="2800" dirty="0">
                <a:solidFill>
                  <a:srgbClr val="000000"/>
                </a:solidFill>
                <a:latin typeface="FuturaBT-Light"/>
              </a:rPr>
              <a:t>D) Affedicilik</a:t>
            </a:r>
            <a:endParaRPr lang="tr-TR" sz="2400" dirty="0"/>
          </a:p>
        </p:txBody>
      </p:sp>
    </p:spTree>
    <p:extLst>
      <p:ext uri="{BB962C8B-B14F-4D97-AF65-F5344CB8AC3E}">
        <p14:creationId xmlns:p14="http://schemas.microsoft.com/office/powerpoint/2010/main" val="30142943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chemeClr val="accent2"/>
                                        </p:clrVal>
                                      </p:to>
                                    </p:set>
                                    <p:set>
                                      <p:cBhvr>
                                        <p:cTn id="7" dur="500" fill="hold"/>
                                        <p:tgtEl>
                                          <p:spTgt spid="2">
                                            <p:txEl>
                                              <p:pRg st="2" end="2"/>
                                            </p:txEl>
                                          </p:spTgt>
                                        </p:tgtEl>
                                        <p:attrNameLst>
                                          <p:attrName>fillcolor</p:attrName>
                                        </p:attrNameLst>
                                      </p:cBhvr>
                                      <p:to>
                                        <p:clrVal>
                                          <a:schemeClr val="accent2"/>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6" name="Yuvarlatılmış Dikdörtgen 5"/>
          <p:cNvSpPr/>
          <p:nvPr/>
        </p:nvSpPr>
        <p:spPr>
          <a:xfrm>
            <a:off x="395536" y="836712"/>
            <a:ext cx="8458200" cy="266429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Dinimiz İslam, insan hayatının korunmasını temel amaçlardan biri olarak görmüştür. İnsan hayatına son vermeyi en büyük günahlardan biri olduğunu bildirmiştir. Yine insanın toplum içindeki itibarını</a:t>
            </a:r>
          </a:p>
          <a:p>
            <a:r>
              <a:rPr lang="tr-TR" sz="2000" dirty="0"/>
              <a:t>zedeleyecek iftira, gıybet ve alay etme gibi kötü davranışları da yasaklamıştır. Ayrıca insanların cinsiyetine, ten rengine, ırkına ve sosyal statüsüne göre davranmak İslam’a uygun bir tutum olmadığı</a:t>
            </a:r>
          </a:p>
          <a:p>
            <a:r>
              <a:rPr lang="tr-TR" sz="2000" dirty="0"/>
              <a:t>hem Kur’an-ı Kerim’de hem de Peygamberimiz ’in hadislerinde belirtilmiştir.</a:t>
            </a:r>
            <a:endParaRPr lang="tr-TR" dirty="0"/>
          </a:p>
        </p:txBody>
      </p:sp>
      <p:pic>
        <p:nvPicPr>
          <p:cNvPr id="3074" name="Picture 2" descr="https://csrblg.files.wordpress.com/2012/11/disability_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418" y="3657557"/>
            <a:ext cx="3655790" cy="292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481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844824"/>
            <a:ext cx="6840760" cy="2492990"/>
          </a:xfrm>
          <a:prstGeom prst="rect">
            <a:avLst/>
          </a:prstGeom>
        </p:spPr>
        <p:txBody>
          <a:bodyPr wrap="square">
            <a:spAutoFit/>
          </a:bodyPr>
          <a:lstStyle/>
          <a:p>
            <a:r>
              <a:rPr lang="tr-TR" sz="4000" b="1" dirty="0">
                <a:solidFill>
                  <a:srgbClr val="00E6E6"/>
                </a:solidFill>
                <a:latin typeface="CopperplateGothicBT-BoldCond"/>
              </a:rPr>
              <a:t>3- </a:t>
            </a:r>
            <a:r>
              <a:rPr lang="tr-TR" sz="2000" dirty="0">
                <a:solidFill>
                  <a:srgbClr val="000000"/>
                </a:solidFill>
                <a:latin typeface="FuturaBT-Heavy"/>
              </a:rPr>
              <a:t>Peygamberimizin (s.a.v.) “Hılful Fudul” cemiyetine üye olması onun hangi yönünü gösterir?</a:t>
            </a:r>
          </a:p>
          <a:p>
            <a:r>
              <a:rPr lang="tr-TR" sz="2400" dirty="0">
                <a:solidFill>
                  <a:srgbClr val="000000"/>
                </a:solidFill>
                <a:latin typeface="FuturaBT-Light"/>
              </a:rPr>
              <a:t>A) İnsanlar tarafından sevildiğini</a:t>
            </a:r>
          </a:p>
          <a:p>
            <a:r>
              <a:rPr lang="tr-TR" sz="2400" dirty="0">
                <a:solidFill>
                  <a:srgbClr val="000000"/>
                </a:solidFill>
                <a:latin typeface="FuturaBT-Light"/>
              </a:rPr>
              <a:t>B) Kureyş kabilesine mensup olduğunu</a:t>
            </a:r>
          </a:p>
          <a:p>
            <a:r>
              <a:rPr lang="tr-TR" sz="2400" dirty="0">
                <a:solidFill>
                  <a:srgbClr val="000000"/>
                </a:solidFill>
                <a:latin typeface="FuturaBT-Light"/>
              </a:rPr>
              <a:t>C) Adaletin yerine gelmesi için çaba gösterdiği</a:t>
            </a:r>
          </a:p>
          <a:p>
            <a:r>
              <a:rPr lang="tr-TR" sz="2400" dirty="0">
                <a:solidFill>
                  <a:srgbClr val="000000"/>
                </a:solidFill>
                <a:latin typeface="FuturaBT-Light"/>
              </a:rPr>
              <a:t>D) Güvenilir bir insan olduğu</a:t>
            </a:r>
            <a:endParaRPr lang="tr-TR" sz="2400" dirty="0"/>
          </a:p>
        </p:txBody>
      </p:sp>
    </p:spTree>
    <p:extLst>
      <p:ext uri="{BB962C8B-B14F-4D97-AF65-F5344CB8AC3E}">
        <p14:creationId xmlns:p14="http://schemas.microsoft.com/office/powerpoint/2010/main" val="16725009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772816"/>
            <a:ext cx="7056784" cy="2862322"/>
          </a:xfrm>
          <a:prstGeom prst="rect">
            <a:avLst/>
          </a:prstGeom>
        </p:spPr>
        <p:txBody>
          <a:bodyPr wrap="square">
            <a:spAutoFit/>
          </a:bodyPr>
          <a:lstStyle/>
          <a:p>
            <a:r>
              <a:rPr lang="tr-TR" sz="4400" b="1" dirty="0">
                <a:solidFill>
                  <a:srgbClr val="00E6E6"/>
                </a:solidFill>
                <a:latin typeface="CopperplateGothicBT-BoldCond"/>
              </a:rPr>
              <a:t>4- </a:t>
            </a:r>
            <a:r>
              <a:rPr lang="tr-TR" sz="2400" dirty="0">
                <a:solidFill>
                  <a:srgbClr val="000000"/>
                </a:solidFill>
                <a:latin typeface="FuturaBT-Heavy"/>
              </a:rPr>
              <a:t>Aşağıda verilenlerden hangisi adil bir Müslüman’ın öncelikli özelliğidir?</a:t>
            </a:r>
          </a:p>
          <a:p>
            <a:r>
              <a:rPr lang="tr-TR" sz="2800" dirty="0">
                <a:solidFill>
                  <a:srgbClr val="000000"/>
                </a:solidFill>
                <a:latin typeface="FuturaBT-Light"/>
              </a:rPr>
              <a:t>A) Merhametli olmak</a:t>
            </a:r>
          </a:p>
          <a:p>
            <a:r>
              <a:rPr lang="tr-TR" sz="2800" dirty="0">
                <a:solidFill>
                  <a:srgbClr val="000000"/>
                </a:solidFill>
                <a:latin typeface="FuturaBT-Light"/>
              </a:rPr>
              <a:t>B) Tarafsız olmak</a:t>
            </a:r>
          </a:p>
          <a:p>
            <a:r>
              <a:rPr lang="tr-TR" sz="2800" dirty="0">
                <a:solidFill>
                  <a:srgbClr val="000000"/>
                </a:solidFill>
                <a:latin typeface="FuturaBT-Light"/>
              </a:rPr>
              <a:t>C) Hoşgörülü olmak</a:t>
            </a:r>
          </a:p>
          <a:p>
            <a:r>
              <a:rPr lang="tr-TR" sz="2800" dirty="0">
                <a:solidFill>
                  <a:srgbClr val="000000"/>
                </a:solidFill>
                <a:latin typeface="FuturaBT-Light"/>
              </a:rPr>
              <a:t>D) Çalışkan olmak</a:t>
            </a:r>
            <a:endParaRPr lang="tr-TR" sz="2400" dirty="0"/>
          </a:p>
        </p:txBody>
      </p:sp>
    </p:spTree>
    <p:extLst>
      <p:ext uri="{BB962C8B-B14F-4D97-AF65-F5344CB8AC3E}">
        <p14:creationId xmlns:p14="http://schemas.microsoft.com/office/powerpoint/2010/main" val="3639855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chemeClr val="accent2"/>
                                        </p:clrVal>
                                      </p:to>
                                    </p:set>
                                    <p:set>
                                      <p:cBhvr>
                                        <p:cTn id="7" dur="500" fill="hold"/>
                                        <p:tgtEl>
                                          <p:spTgt spid="2">
                                            <p:txEl>
                                              <p:pRg st="2" end="2"/>
                                            </p:txEl>
                                          </p:spTgt>
                                        </p:tgtEl>
                                        <p:attrNameLst>
                                          <p:attrName>fillcolor</p:attrName>
                                        </p:attrNameLst>
                                      </p:cBhvr>
                                      <p:to>
                                        <p:clrVal>
                                          <a:schemeClr val="accent2"/>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1700808"/>
            <a:ext cx="7128792" cy="3662541"/>
          </a:xfrm>
          <a:prstGeom prst="rect">
            <a:avLst/>
          </a:prstGeom>
        </p:spPr>
        <p:txBody>
          <a:bodyPr wrap="square">
            <a:spAutoFit/>
          </a:bodyPr>
          <a:lstStyle/>
          <a:p>
            <a:r>
              <a:rPr lang="tr-TR" sz="4000" b="1" dirty="0">
                <a:solidFill>
                  <a:srgbClr val="00E6E6"/>
                </a:solidFill>
                <a:latin typeface="CopperplateGothicBT-BoldCond"/>
              </a:rPr>
              <a:t>5- </a:t>
            </a:r>
            <a:r>
              <a:rPr lang="tr-TR" sz="2000" dirty="0">
                <a:solidFill>
                  <a:srgbClr val="000000"/>
                </a:solidFill>
                <a:latin typeface="FuturaBT-Heavy"/>
              </a:rPr>
              <a:t>Aşağıda verilen ifadelerden hangisi yanlıştır?</a:t>
            </a:r>
          </a:p>
          <a:p>
            <a:r>
              <a:rPr lang="tr-TR" sz="2400" dirty="0">
                <a:solidFill>
                  <a:srgbClr val="000000"/>
                </a:solidFill>
                <a:latin typeface="FuturaBT-Light"/>
              </a:rPr>
              <a:t>A) Peygamberimiz (s.a.v.) hayatının her döneminde haksızlıklara karşı çıkmıştır.</a:t>
            </a:r>
          </a:p>
          <a:p>
            <a:r>
              <a:rPr lang="tr-TR" sz="2400" dirty="0">
                <a:solidFill>
                  <a:srgbClr val="000000"/>
                </a:solidFill>
                <a:latin typeface="FuturaBT-Light"/>
              </a:rPr>
              <a:t>B) Her insan Allah (c.c.) katında değerlidir, gereken saygı gösterilmelidir.</a:t>
            </a:r>
          </a:p>
          <a:p>
            <a:r>
              <a:rPr lang="tr-TR" sz="2400" dirty="0">
                <a:solidFill>
                  <a:srgbClr val="000000"/>
                </a:solidFill>
                <a:latin typeface="FuturaBT-Light"/>
              </a:rPr>
              <a:t>C) Yapılan haksızlıkların cezasını kendimiz de verebiliriz.</a:t>
            </a:r>
          </a:p>
          <a:p>
            <a:r>
              <a:rPr lang="tr-TR" sz="2400" dirty="0">
                <a:solidFill>
                  <a:srgbClr val="000000"/>
                </a:solidFill>
                <a:latin typeface="FuturaBT-Light"/>
              </a:rPr>
              <a:t>D) Adaletin olmadığı yerde şiddet ve çatışmalar artar.</a:t>
            </a:r>
            <a:endParaRPr lang="tr-TR" sz="2400" dirty="0"/>
          </a:p>
        </p:txBody>
      </p:sp>
    </p:spTree>
    <p:extLst>
      <p:ext uri="{BB962C8B-B14F-4D97-AF65-F5344CB8AC3E}">
        <p14:creationId xmlns:p14="http://schemas.microsoft.com/office/powerpoint/2010/main" val="3561619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9">
            <a:extLst>
              <a:ext uri="{FF2B5EF4-FFF2-40B4-BE49-F238E27FC236}">
                <a16:creationId xmlns:a16="http://schemas.microsoft.com/office/drawing/2014/main" id="{0C985C4E-048E-47BB-8AD8-F88EC72E0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a:hlinkClick r:id="rId4"/>
            <a:extLst>
              <a:ext uri="{FF2B5EF4-FFF2-40B4-BE49-F238E27FC236}">
                <a16:creationId xmlns:a16="http://schemas.microsoft.com/office/drawing/2014/main" id="{94040C57-0E4F-484B-B9A6-6EE66FDFE985}"/>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Dikdörtgen 8">
            <a:hlinkClick r:id="rId5"/>
            <a:extLst>
              <a:ext uri="{FF2B5EF4-FFF2-40B4-BE49-F238E27FC236}">
                <a16:creationId xmlns:a16="http://schemas.microsoft.com/office/drawing/2014/main" id="{1837A737-F617-491F-B2B4-E4FBE050E867}"/>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169011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6" name="arrow.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6" name="Yuvarlatılmış Dikdörtgen 5"/>
          <p:cNvSpPr/>
          <p:nvPr/>
        </p:nvSpPr>
        <p:spPr>
          <a:xfrm>
            <a:off x="395536" y="836712"/>
            <a:ext cx="8458200" cy="266429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Muhammed (s.a.v.) karşısındaki insana en güzel şekilde muamele ederdi. Konumu ne olursa olsun insanları asla küçümsemezdi. İnsanları sözünü kesmeden sabırla dinlerdi. Her fırsatta insanların</a:t>
            </a:r>
          </a:p>
          <a:p>
            <a:r>
              <a:rPr lang="tr-TR" sz="2000" dirty="0"/>
              <a:t>halini hatırını sorardı. Yaşlı, hasta ve bakıma muhtaç insanları sık sık ziyaret ederdi. Yapılan hataları rencide edecek biçimde insanların yüzlerine vurmaz, “İçinizden bazıları şöyle yapıyor diyerek” isim vermeden yapılan hataları düzeltirdi. </a:t>
            </a:r>
            <a:r>
              <a:rPr lang="tr-TR" sz="2000" i="1" dirty="0"/>
              <a:t>“</a:t>
            </a:r>
            <a:endParaRPr lang="tr-TR" dirty="0"/>
          </a:p>
        </p:txBody>
      </p:sp>
      <p:pic>
        <p:nvPicPr>
          <p:cNvPr id="2054" name="Picture 6" descr="http://www.ozkentvetaysever.com/assets/Uploads/_resampled/paddedimage300200-inovasyon-dn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240" y="3621757"/>
            <a:ext cx="4523320" cy="301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98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6" name="Yuvarlatılmış Dikdörtgen 5"/>
          <p:cNvSpPr/>
          <p:nvPr/>
        </p:nvSpPr>
        <p:spPr>
          <a:xfrm>
            <a:off x="395536" y="836712"/>
            <a:ext cx="8458200" cy="122413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i="1" dirty="0"/>
              <a:t>“Hadis: Mümin bir kişiye Müslüman kardeşini hakir görmesi (ona değer vermemesi) kötülük olarak yeter.</a:t>
            </a:r>
            <a:endParaRPr lang="tr-TR" dirty="0"/>
          </a:p>
        </p:txBody>
      </p:sp>
      <p:sp>
        <p:nvSpPr>
          <p:cNvPr id="5" name="Yuvarlatılmış Dikdörtgen 4"/>
          <p:cNvSpPr/>
          <p:nvPr/>
        </p:nvSpPr>
        <p:spPr>
          <a:xfrm>
            <a:off x="370602" y="5229200"/>
            <a:ext cx="8458200" cy="1224136"/>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i="1" dirty="0"/>
              <a:t>Hadis: “Sizden biriniz kendisi için istediğini Müslüman kardeşi için de</a:t>
            </a:r>
          </a:p>
          <a:p>
            <a:r>
              <a:rPr lang="tr-TR" sz="2000" i="1" dirty="0"/>
              <a:t>istemedikçe kâmil manada iman etmiş olamaz.”</a:t>
            </a:r>
            <a:endParaRPr lang="tr-TR" dirty="0"/>
          </a:p>
        </p:txBody>
      </p:sp>
      <p:pic>
        <p:nvPicPr>
          <p:cNvPr id="5122" name="Picture 2" descr="http://2.bp.blogspot.com/-Ohc7dgGCTJs/Uy23640mMuI/AAAAAAAABWI/mWK8NYMBbWQ/s1600/empa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133128"/>
            <a:ext cx="3996695" cy="29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4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6" name="Yuvarlatılmış Dikdörtgen 5"/>
          <p:cNvSpPr/>
          <p:nvPr/>
        </p:nvSpPr>
        <p:spPr>
          <a:xfrm>
            <a:off x="395536" y="836712"/>
            <a:ext cx="8458200" cy="136815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i="1" dirty="0"/>
              <a:t>“</a:t>
            </a:r>
            <a:r>
              <a:rPr lang="tr-TR" sz="2000" b="1" i="1" dirty="0"/>
              <a:t>Ayet</a:t>
            </a:r>
            <a:r>
              <a:rPr lang="tr-TR" sz="2000" i="1" dirty="0"/>
              <a:t>: </a:t>
            </a:r>
            <a:r>
              <a:rPr lang="tr-TR" sz="2000" b="1" dirty="0"/>
              <a:t>“…Kim, bir cana kıymayan veya yeryüzünde bozgunculuk çıkarmayan bir kişiyi öldürürse, bütün insanları öldürmüş gibi olur. Kim de bir canın hayatta kalmasına vesile olursa bütün</a:t>
            </a:r>
          </a:p>
          <a:p>
            <a:r>
              <a:rPr lang="tr-TR" sz="2000" b="1" dirty="0"/>
              <a:t>insanlara hayat bahşetmiş gibi olur…” </a:t>
            </a:r>
            <a:r>
              <a:rPr lang="tr-TR" sz="1400" b="1" dirty="0"/>
              <a:t>(Maide:32)</a:t>
            </a:r>
            <a:endParaRPr lang="tr-TR" dirty="0"/>
          </a:p>
        </p:txBody>
      </p:sp>
      <p:pic>
        <p:nvPicPr>
          <p:cNvPr id="6146" name="Picture 2" descr="http://www.haberyazar.com/wp-content/uploads/2015/07/cinay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09" y="2346395"/>
            <a:ext cx="8209755" cy="410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244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İnsanlara Gereken Değeri Vermek</a:t>
            </a:r>
            <a:endParaRPr lang="en-US" altLang="tr-TR" sz="2800" dirty="0">
              <a:solidFill>
                <a:srgbClr val="FFFFFF"/>
              </a:solidFill>
            </a:endParaRPr>
          </a:p>
        </p:txBody>
      </p:sp>
      <p:sp>
        <p:nvSpPr>
          <p:cNvPr id="5" name="Yuvarlatılmış Dikdörtgen 4"/>
          <p:cNvSpPr/>
          <p:nvPr/>
        </p:nvSpPr>
        <p:spPr>
          <a:xfrm>
            <a:off x="331353" y="836712"/>
            <a:ext cx="8458200" cy="2088232"/>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İslam’ın ilk yıllarında Hz. Muhammed (s.a.v.)’ın önderliğinde insanlar özlenen toplum yapısına kavuşmuştur. İslamiyet ile birlikte asırlardır Arap toplumunda kendini gösteren insanlar arası ayrımcılık yavaş yavaş ortadan kalkmaya başlamıştır. Her insanın eşitlik prensibi içinde hak ettiği değeri görmesi bu dönemin İslam tarihi içinde “ Asr-ı Saadet” diye anılmasını sağlamıştır.</a:t>
            </a:r>
            <a:endParaRPr lang="tr-TR" dirty="0"/>
          </a:p>
        </p:txBody>
      </p:sp>
      <p:pic>
        <p:nvPicPr>
          <p:cNvPr id="6148" name="Picture 4" descr="http://www.arastirmakutuphanesi.com/wp-content/uploads/2013/08/puzzle-people-cov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996952"/>
            <a:ext cx="5040560" cy="358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931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2. İnsanlar Arasında Ayrım Yapmamak</a:t>
            </a:r>
            <a:endParaRPr lang="en-US" altLang="tr-TR" sz="2400" dirty="0">
              <a:solidFill>
                <a:srgbClr val="FFFFFF"/>
              </a:solidFill>
            </a:endParaRPr>
          </a:p>
        </p:txBody>
      </p:sp>
      <p:sp>
        <p:nvSpPr>
          <p:cNvPr id="5" name="Yuvarlatılmış Dikdörtgen 4"/>
          <p:cNvSpPr/>
          <p:nvPr/>
        </p:nvSpPr>
        <p:spPr>
          <a:xfrm>
            <a:off x="331353" y="836712"/>
            <a:ext cx="8458200" cy="1656184"/>
          </a:xfrm>
          <a:prstGeom prst="roundRect">
            <a:avLst/>
          </a:prstGeom>
          <a:solidFill>
            <a:srgbClr val="6699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Ayet: </a:t>
            </a:r>
            <a:r>
              <a:rPr lang="tr-TR" b="1" dirty="0"/>
              <a:t>“Ey insanlar!</a:t>
            </a:r>
          </a:p>
          <a:p>
            <a:r>
              <a:rPr lang="tr-TR" b="1" dirty="0"/>
              <a:t>Şüphe yok ki, biz sizi bir erkek ve bir kadından yarattık ve birbirinizi tanımanız için sizi boylara ve kabilelere ayırdık. Allah katında en değerli olanınız, ona karşı gelmekten en çok sakınanınızdır.” </a:t>
            </a:r>
            <a:r>
              <a:rPr lang="tr-TR" sz="1200" b="1" dirty="0"/>
              <a:t>(Hucurat: 13)</a:t>
            </a:r>
            <a:endParaRPr lang="tr-TR" b="1" dirty="0"/>
          </a:p>
        </p:txBody>
      </p:sp>
      <p:pic>
        <p:nvPicPr>
          <p:cNvPr id="8194" name="Picture 2" descr="http://hafif.org/imaj/massay/irklar-k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564904"/>
            <a:ext cx="5256584" cy="412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87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 [HEM]">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HMH_lise10_sınıf_1_ünite_bolum1</Template>
  <TotalTime>1004</TotalTime>
  <Words>1872</Words>
  <Application>Microsoft Office PowerPoint</Application>
  <PresentationFormat>Ekran Gösterisi (4:3)</PresentationFormat>
  <Paragraphs>136</Paragraphs>
  <Slides>43</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43</vt:i4>
      </vt:variant>
    </vt:vector>
  </HeadingPairs>
  <TitlesOfParts>
    <vt:vector size="54" baseType="lpstr">
      <vt:lpstr>Arial</vt:lpstr>
      <vt:lpstr>Bookman Old Style</vt:lpstr>
      <vt:lpstr>Calibri</vt:lpstr>
      <vt:lpstr>CopperplateGothicBT-BoldCond</vt:lpstr>
      <vt:lpstr>FuturaBT-Heavy</vt:lpstr>
      <vt:lpstr>FuturaBT-Light</vt:lpstr>
      <vt:lpstr>Verdana</vt:lpstr>
      <vt:lpstr>Wingdings</vt:lpstr>
      <vt:lpstr>Diseño predeterminado</vt:lpstr>
      <vt:lpstr>4 [HEM]</vt:lpstr>
      <vt:lpstr>sample</vt:lpstr>
      <vt:lpstr>Hz. Muhammed’in Hayatı</vt:lpstr>
      <vt:lpstr>Bölüm İçindekiler</vt:lpstr>
      <vt:lpstr>1. İnsanlara Gereken Değeri Vermek</vt:lpstr>
      <vt:lpstr>1. İnsanlara Gereken Değeri Vermek</vt:lpstr>
      <vt:lpstr>1. İnsanlara Gereken Değeri Vermek</vt:lpstr>
      <vt:lpstr>1. İnsanlara Gereken Değeri Vermek</vt:lpstr>
      <vt:lpstr>1. İnsanlara Gereken Değeri Vermek</vt:lpstr>
      <vt:lpstr>1. İnsanlara Gereken Değeri Vermek</vt:lpstr>
      <vt:lpstr>2. İnsanlar Arasında Ayrım Yapmamak</vt:lpstr>
      <vt:lpstr>PowerPoint Sunusu</vt:lpstr>
      <vt:lpstr>2. İnsanlar Arasında Ayrım Yapmamak</vt:lpstr>
      <vt:lpstr>2. İnsanlar Arasında Ayrım Yapmamak</vt:lpstr>
      <vt:lpstr>2. İnsanlar Arasında Ayrım Yapmamak</vt:lpstr>
      <vt:lpstr>2. İnsanlar Arasında Ayrım Yapmamak</vt:lpstr>
      <vt:lpstr>3. Adaletin Önemi</vt:lpstr>
      <vt:lpstr>3. Adaletin Önemi</vt:lpstr>
      <vt:lpstr>3. Adaletin Önemi</vt:lpstr>
      <vt:lpstr>3. Adaletin Önemi</vt:lpstr>
      <vt:lpstr>3. Adaletin Önemi</vt:lpstr>
      <vt:lpstr>3. Adaletin Önemi</vt:lpstr>
      <vt:lpstr>PowerPoint Sunusu</vt:lpstr>
      <vt:lpstr>3. Adaletin Önemi</vt:lpstr>
      <vt:lpstr>3. Adaletin Önemi</vt:lpstr>
      <vt:lpstr>PowerPoint Sunusu</vt:lpstr>
      <vt:lpstr>4. Yargılamada Adil Davranmak</vt:lpstr>
      <vt:lpstr>4. Yargılamada Adil Davranmak</vt:lpstr>
      <vt:lpstr>4. Yargılamada Adil Davranmak</vt:lpstr>
      <vt:lpstr>4. Yargılamada Adil Davranmak</vt:lpstr>
      <vt:lpstr>4. Yargılamada Adil Davranmak</vt:lpstr>
      <vt:lpstr>4. Yargılamada Adil Davranmak</vt:lpstr>
      <vt:lpstr>5. Haksızlıklardan Kaçınmak</vt:lpstr>
      <vt:lpstr>5. Haksızlıklardan Kaçınmak</vt:lpstr>
      <vt:lpstr>5. Haksızlıklardan Kaçınmak</vt:lpstr>
      <vt:lpstr>5. Haksızlıklardan Kaçınmak</vt:lpstr>
      <vt:lpstr>5. Haksızlıklardan Kaçınmak</vt:lpstr>
      <vt:lpstr>5. Haksızlıklardan Kaçınmak</vt:lpstr>
      <vt:lpstr>5. Haksızlıklardan Kaçınmak</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dc:creator>emın</dc:creator>
  <cp:lastModifiedBy>MN_Dizgi-2</cp:lastModifiedBy>
  <cp:revision>84</cp:revision>
  <dcterms:created xsi:type="dcterms:W3CDTF">2014-09-07T18:45:13Z</dcterms:created>
  <dcterms:modified xsi:type="dcterms:W3CDTF">2022-11-30T14:11:37Z</dcterms:modified>
  <cp:category>Microsoft Power Point</cp:category>
</cp:coreProperties>
</file>