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 id="2147483811" r:id="rId2"/>
    <p:sldMasterId id="2147483824" r:id="rId3"/>
  </p:sldMasterIdLst>
  <p:sldIdLst>
    <p:sldId id="383" r:id="rId4"/>
    <p:sldId id="258" r:id="rId5"/>
    <p:sldId id="455" r:id="rId6"/>
    <p:sldId id="385" r:id="rId7"/>
    <p:sldId id="387" r:id="rId8"/>
    <p:sldId id="386" r:id="rId9"/>
    <p:sldId id="415" r:id="rId10"/>
    <p:sldId id="416"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0" r:id="rId25"/>
    <p:sldId id="431" r:id="rId26"/>
    <p:sldId id="432"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48" r:id="rId43"/>
    <p:sldId id="449" r:id="rId44"/>
    <p:sldId id="450" r:id="rId45"/>
    <p:sldId id="451" r:id="rId46"/>
    <p:sldId id="452" r:id="rId47"/>
    <p:sldId id="453" r:id="rId48"/>
    <p:sldId id="454" r:id="rId49"/>
    <p:sldId id="456" r:id="rId50"/>
    <p:sldId id="457" r:id="rId51"/>
    <p:sldId id="458" r:id="rId52"/>
    <p:sldId id="459" r:id="rId53"/>
    <p:sldId id="460" r:id="rId54"/>
    <p:sldId id="461" r:id="rId55"/>
    <p:sldId id="462" r:id="rId56"/>
    <p:sldId id="463" r:id="rId57"/>
    <p:sldId id="464" r:id="rId58"/>
    <p:sldId id="465" r:id="rId59"/>
    <p:sldId id="466" r:id="rId60"/>
    <p:sldId id="467" r:id="rId61"/>
    <p:sldId id="468" r:id="rId62"/>
    <p:sldId id="469" r:id="rId63"/>
    <p:sldId id="470" r:id="rId64"/>
    <p:sldId id="471" r:id="rId65"/>
    <p:sldId id="472" r:id="rId66"/>
    <p:sldId id="473" r:id="rId67"/>
    <p:sldId id="474" r:id="rId68"/>
    <p:sldId id="475" r:id="rId69"/>
    <p:sldId id="476" r:id="rId70"/>
    <p:sldId id="477" r:id="rId71"/>
    <p:sldId id="478" r:id="rId72"/>
    <p:sldId id="479" r:id="rId73"/>
    <p:sldId id="480" r:id="rId74"/>
    <p:sldId id="481" r:id="rId75"/>
    <p:sldId id="482" r:id="rId76"/>
    <p:sldId id="483" r:id="rId77"/>
    <p:sldId id="484" r:id="rId78"/>
    <p:sldId id="485" r:id="rId79"/>
    <p:sldId id="486" r:id="rId80"/>
    <p:sldId id="487" r:id="rId81"/>
    <p:sldId id="488" r:id="rId82"/>
    <p:sldId id="382" r:id="rId83"/>
    <p:sldId id="381" r:id="rId8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92" autoAdjust="0"/>
    <p:restoredTop sz="94660"/>
  </p:normalViewPr>
  <p:slideViewPr>
    <p:cSldViewPr>
      <p:cViewPr varScale="1">
        <p:scale>
          <a:sx n="69" d="100"/>
          <a:sy n="69" d="100"/>
        </p:scale>
        <p:origin x="82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3090" name="Rectangle 18"/>
          <p:cNvSpPr>
            <a:spLocks noChangeArrowheads="1"/>
          </p:cNvSpPr>
          <p:nvPr/>
        </p:nvSpPr>
        <p:spPr bwMode="ltGray">
          <a:xfrm>
            <a:off x="0" y="6611938"/>
            <a:ext cx="9144000" cy="260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dirty="0">
              <a:solidFill>
                <a:srgbClr val="163794"/>
              </a:solidFill>
            </a:endParaRPr>
          </a:p>
        </p:txBody>
      </p:sp>
      <p:pic>
        <p:nvPicPr>
          <p:cNvPr id="3092"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73688"/>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subTitle" idx="1"/>
          </p:nvPr>
        </p:nvSpPr>
        <p:spPr bwMode="gray">
          <a:xfrm>
            <a:off x="1371600" y="5867400"/>
            <a:ext cx="6553200" cy="533400"/>
          </a:xfrm>
        </p:spPr>
        <p:txBody>
          <a:bodyPr/>
          <a:lstStyle>
            <a:lvl1pPr marL="0" indent="0" algn="ctr">
              <a:buFont typeface="Wingdings" panose="05000000000000000000" pitchFamily="2" charset="2"/>
              <a:buNone/>
              <a:defRPr sz="1800" b="1">
                <a:solidFill>
                  <a:schemeClr val="tx2"/>
                </a:solidFill>
                <a:latin typeface="Verdana" panose="020B0604030504040204" pitchFamily="34" charset="0"/>
              </a:defRPr>
            </a:lvl1pPr>
          </a:lstStyle>
          <a:p>
            <a:pPr lvl="0"/>
            <a:r>
              <a:rPr lang="tr-TR" altLang="tr-TR" noProof="0"/>
              <a:t>Asıl alt başlık stilini düzenlemek için tıklatın</a:t>
            </a:r>
            <a:endParaRPr lang="en-US" altLang="tr-TR" noProof="0"/>
          </a:p>
        </p:txBody>
      </p:sp>
      <p:sp>
        <p:nvSpPr>
          <p:cNvPr id="3086" name="Text Box 14"/>
          <p:cNvSpPr txBox="1">
            <a:spLocks noChangeArrowheads="1"/>
          </p:cNvSpPr>
          <p:nvPr/>
        </p:nvSpPr>
        <p:spPr bwMode="auto">
          <a:xfrm>
            <a:off x="376238" y="228600"/>
            <a:ext cx="11477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tr-TR" sz="1600" b="1" dirty="0">
                <a:solidFill>
                  <a:srgbClr val="000000"/>
                </a:solidFill>
              </a:rPr>
              <a:t>Company</a:t>
            </a:r>
          </a:p>
          <a:p>
            <a:pPr fontAlgn="base">
              <a:spcBef>
                <a:spcPct val="0"/>
              </a:spcBef>
              <a:spcAft>
                <a:spcPct val="0"/>
              </a:spcAft>
            </a:pPr>
            <a:r>
              <a:rPr lang="en-US" altLang="tr-TR" sz="2400" b="1" dirty="0">
                <a:solidFill>
                  <a:srgbClr val="163794"/>
                </a:solidFill>
              </a:rPr>
              <a:t>LOGO</a:t>
            </a:r>
          </a:p>
        </p:txBody>
      </p:sp>
      <p:sp>
        <p:nvSpPr>
          <p:cNvPr id="3093" name="Rectangle 21"/>
          <p:cNvSpPr>
            <a:spLocks noGrp="1" noChangeArrowheads="1"/>
          </p:cNvSpPr>
          <p:nvPr>
            <p:ph type="ctrTitle" sz="quarter"/>
          </p:nvPr>
        </p:nvSpPr>
        <p:spPr bwMode="gray">
          <a:xfrm>
            <a:off x="0" y="4868863"/>
            <a:ext cx="9144000" cy="720725"/>
          </a:xfrm>
          <a:gradFill rotWithShape="1">
            <a:gsLst>
              <a:gs pos="0">
                <a:schemeClr val="tx1">
                  <a:gamma/>
                  <a:shade val="46275"/>
                  <a:invGamma/>
                </a:schemeClr>
              </a:gs>
              <a:gs pos="50000">
                <a:schemeClr val="tx1"/>
              </a:gs>
              <a:gs pos="100000">
                <a:schemeClr val="tx1">
                  <a:gamma/>
                  <a:shade val="46275"/>
                  <a:invGamma/>
                </a:schemeClr>
              </a:gs>
            </a:gsLst>
            <a:lin ang="0" scaled="1"/>
          </a:gradFill>
          <a:extLst>
            <a:ext uri="{AF507438-7753-43E0-B8FC-AC1667EBCBE1}">
              <a14:hiddenEffects xmlns:a14="http://schemas.microsoft.com/office/drawing/2010/main">
                <a:effectLst>
                  <a:outerShdw dist="81320" dir="3080412" algn="ctr" rotWithShape="0">
                    <a:schemeClr val="tx2">
                      <a:alpha val="50000"/>
                    </a:schemeClr>
                  </a:outerShdw>
                </a:effectLst>
              </a14:hiddenEffects>
            </a:ext>
          </a:extLst>
        </p:spPr>
        <p:txBody>
          <a:bodyPr/>
          <a:lstStyle>
            <a:lvl1pPr>
              <a:defRPr sz="4000"/>
            </a:lvl1pPr>
          </a:lstStyle>
          <a:p>
            <a:pPr lvl="0"/>
            <a:r>
              <a:rPr lang="tr-TR" altLang="ko-KR" noProof="0"/>
              <a:t>Asıl başlık stili için tıklatın</a:t>
            </a:r>
            <a:endParaRPr lang="en-US" altLang="ko-KR" noProof="0"/>
          </a:p>
        </p:txBody>
      </p:sp>
    </p:spTree>
    <p:extLst>
      <p:ext uri="{BB962C8B-B14F-4D97-AF65-F5344CB8AC3E}">
        <p14:creationId xmlns:p14="http://schemas.microsoft.com/office/powerpoint/2010/main" val="2478749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5" name="Slayt Numarası Yer Tutucusu 4"/>
          <p:cNvSpPr>
            <a:spLocks noGrp="1"/>
          </p:cNvSpPr>
          <p:nvPr>
            <p:ph type="sldNum" sz="quarter" idx="11"/>
          </p:nvPr>
        </p:nvSpPr>
        <p:spPr/>
        <p:txBody>
          <a:bodyPr/>
          <a:lstStyle>
            <a:lvl1pPr>
              <a:defRPr/>
            </a:lvl1pPr>
          </a:lstStyle>
          <a:p>
            <a:fld id="{D01D24EC-82CE-49C2-8AFD-E5B19C24714B}" type="slidenum">
              <a:rPr lang="en-US" altLang="tr-TR">
                <a:solidFill>
                  <a:srgbClr val="163794"/>
                </a:solidFill>
              </a:rPr>
              <a:pPr/>
              <a:t>‹#›</a:t>
            </a:fld>
            <a:endParaRPr lang="en-US" altLang="tr-TR" dirty="0">
              <a:solidFill>
                <a:srgbClr val="163794"/>
              </a:solidFill>
            </a:endParaRPr>
          </a:p>
        </p:txBody>
      </p:sp>
      <p:sp>
        <p:nvSpPr>
          <p:cNvPr id="6" name="Veri Yer Tutucusu 5"/>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369426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48450" y="152400"/>
            <a:ext cx="2114550" cy="62484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304800" y="152400"/>
            <a:ext cx="6191250" cy="62484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5" name="Slayt Numarası Yer Tutucusu 4"/>
          <p:cNvSpPr>
            <a:spLocks noGrp="1"/>
          </p:cNvSpPr>
          <p:nvPr>
            <p:ph type="sldNum" sz="quarter" idx="11"/>
          </p:nvPr>
        </p:nvSpPr>
        <p:spPr/>
        <p:txBody>
          <a:bodyPr/>
          <a:lstStyle>
            <a:lvl1pPr>
              <a:defRPr/>
            </a:lvl1pPr>
          </a:lstStyle>
          <a:p>
            <a:fld id="{ABD941DF-A97F-452A-A26E-83398D37DB29}" type="slidenum">
              <a:rPr lang="en-US" altLang="tr-TR">
                <a:solidFill>
                  <a:srgbClr val="163794"/>
                </a:solidFill>
              </a:rPr>
              <a:pPr/>
              <a:t>‹#›</a:t>
            </a:fld>
            <a:endParaRPr lang="en-US" altLang="tr-TR" dirty="0">
              <a:solidFill>
                <a:srgbClr val="163794"/>
              </a:solidFill>
            </a:endParaRPr>
          </a:p>
        </p:txBody>
      </p:sp>
      <p:sp>
        <p:nvSpPr>
          <p:cNvPr id="6" name="Veri Yer Tutucusu 5"/>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178479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Unvan 1"/>
          <p:cNvSpPr>
            <a:spLocks noGrp="1"/>
          </p:cNvSpPr>
          <p:nvPr>
            <p:ph type="title"/>
          </p:nvPr>
        </p:nvSpPr>
        <p:spPr>
          <a:xfrm>
            <a:off x="304800" y="152400"/>
            <a:ext cx="8458200" cy="563563"/>
          </a:xfrm>
        </p:spPr>
        <p:txBody>
          <a:bodyPr/>
          <a:lstStyle/>
          <a:p>
            <a:r>
              <a:rPr lang="tr-TR"/>
              <a:t>Asıl başlık stili için tıklatın</a:t>
            </a:r>
          </a:p>
        </p:txBody>
      </p:sp>
      <p:sp>
        <p:nvSpPr>
          <p:cNvPr id="3" name="Tablo Yer Tutucusu 2"/>
          <p:cNvSpPr>
            <a:spLocks noGrp="1"/>
          </p:cNvSpPr>
          <p:nvPr>
            <p:ph type="tbl" idx="1"/>
          </p:nvPr>
        </p:nvSpPr>
        <p:spPr>
          <a:xfrm>
            <a:off x="457200" y="1152525"/>
            <a:ext cx="8229600" cy="5248275"/>
          </a:xfrm>
        </p:spPr>
        <p:txBody>
          <a:bodyPr/>
          <a:lstStyle/>
          <a:p>
            <a:r>
              <a:rPr lang="tr-TR" dirty="0"/>
              <a:t>Tablo eklemek için simgeyi tıklatın</a:t>
            </a:r>
          </a:p>
        </p:txBody>
      </p:sp>
      <p:sp>
        <p:nvSpPr>
          <p:cNvPr id="4" name="Altbilgi Yer Tutucusu 3"/>
          <p:cNvSpPr>
            <a:spLocks noGrp="1"/>
          </p:cNvSpPr>
          <p:nvPr>
            <p:ph type="ftr" sz="quarter" idx="10"/>
          </p:nvPr>
        </p:nvSpPr>
        <p:spPr>
          <a:xfrm>
            <a:off x="5867400" y="6461125"/>
            <a:ext cx="2895600" cy="320675"/>
          </a:xfrm>
        </p:spPr>
        <p:txBody>
          <a:bodyPr/>
          <a:lstStyle>
            <a:lvl1pPr>
              <a:defRPr/>
            </a:lvl1pPr>
          </a:lstStyle>
          <a:p>
            <a:r>
              <a:rPr lang="en-US" altLang="tr-TR" dirty="0">
                <a:solidFill>
                  <a:srgbClr val="163794"/>
                </a:solidFill>
              </a:rPr>
              <a:t>Company Logo</a:t>
            </a:r>
          </a:p>
        </p:txBody>
      </p:sp>
      <p:sp>
        <p:nvSpPr>
          <p:cNvPr id="5" name="Slayt Numarası Yer Tutucusu 4"/>
          <p:cNvSpPr>
            <a:spLocks noGrp="1"/>
          </p:cNvSpPr>
          <p:nvPr>
            <p:ph type="sldNum" sz="quarter" idx="11"/>
          </p:nvPr>
        </p:nvSpPr>
        <p:spPr>
          <a:xfrm>
            <a:off x="3505200" y="6461125"/>
            <a:ext cx="2133600" cy="320675"/>
          </a:xfrm>
        </p:spPr>
        <p:txBody>
          <a:bodyPr/>
          <a:lstStyle>
            <a:lvl1pPr>
              <a:defRPr/>
            </a:lvl1pPr>
          </a:lstStyle>
          <a:p>
            <a:fld id="{E8494EDA-1EB3-4ED2-87AA-1BC884A465DD}" type="slidenum">
              <a:rPr lang="en-US" altLang="tr-TR">
                <a:solidFill>
                  <a:srgbClr val="163794"/>
                </a:solidFill>
              </a:rPr>
              <a:pPr/>
              <a:t>‹#›</a:t>
            </a:fld>
            <a:endParaRPr lang="en-US" altLang="tr-TR" dirty="0">
              <a:solidFill>
                <a:srgbClr val="163794"/>
              </a:solidFill>
            </a:endParaRPr>
          </a:p>
        </p:txBody>
      </p:sp>
      <p:sp>
        <p:nvSpPr>
          <p:cNvPr id="6" name="Veri Yer Tutucusu 5"/>
          <p:cNvSpPr>
            <a:spLocks noGrp="1"/>
          </p:cNvSpPr>
          <p:nvPr>
            <p:ph type="dt" sz="half" idx="12"/>
          </p:nvPr>
        </p:nvSpPr>
        <p:spPr>
          <a:xfrm>
            <a:off x="14288" y="838200"/>
            <a:ext cx="8458200" cy="228600"/>
          </a:xfrm>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21833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aphicFrame>
        <p:nvGraphicFramePr>
          <p:cNvPr id="3089" name="Object 17"/>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5653" name="Image" r:id="rId3" imgW="7606349" imgH="6095238" progId="Photoshop.Image.6">
                  <p:embed/>
                </p:oleObj>
              </mc:Choice>
              <mc:Fallback>
                <p:oleObj name="Image" r:id="rId3" imgW="7606349" imgH="6095238"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0" name="Freeform 18"/>
          <p:cNvSpPr>
            <a:spLocks/>
          </p:cNvSpPr>
          <p:nvPr/>
        </p:nvSpPr>
        <p:spPr bwMode="gray">
          <a:xfrm>
            <a:off x="25400" y="3784600"/>
            <a:ext cx="9118600" cy="2928938"/>
          </a:xfrm>
          <a:custGeom>
            <a:avLst/>
            <a:gdLst>
              <a:gd name="T0" fmla="*/ 0 w 5776"/>
              <a:gd name="T1" fmla="*/ 1845 h 1845"/>
              <a:gd name="T2" fmla="*/ 0 w 5776"/>
              <a:gd name="T3" fmla="*/ 1336 h 1845"/>
              <a:gd name="T4" fmla="*/ 3664 w 5776"/>
              <a:gd name="T5" fmla="*/ 1456 h 1845"/>
              <a:gd name="T6" fmla="*/ 5776 w 5776"/>
              <a:gd name="T7" fmla="*/ 0 h 1845"/>
              <a:gd name="T8" fmla="*/ 5752 w 5776"/>
              <a:gd name="T9" fmla="*/ 1845 h 1845"/>
              <a:gd name="T10" fmla="*/ 0 w 5776"/>
              <a:gd name="T11" fmla="*/ 1845 h 1845"/>
            </a:gdLst>
            <a:ahLst/>
            <a:cxnLst>
              <a:cxn ang="0">
                <a:pos x="T0" y="T1"/>
              </a:cxn>
              <a:cxn ang="0">
                <a:pos x="T2" y="T3"/>
              </a:cxn>
              <a:cxn ang="0">
                <a:pos x="T4" y="T5"/>
              </a:cxn>
              <a:cxn ang="0">
                <a:pos x="T6" y="T7"/>
              </a:cxn>
              <a:cxn ang="0">
                <a:pos x="T8" y="T9"/>
              </a:cxn>
              <a:cxn ang="0">
                <a:pos x="T10" y="T11"/>
              </a:cxn>
            </a:cxnLst>
            <a:rect l="0" t="0" r="r" b="b"/>
            <a:pathLst>
              <a:path w="5776" h="1845">
                <a:moveTo>
                  <a:pt x="0" y="1845"/>
                </a:moveTo>
                <a:lnTo>
                  <a:pt x="0" y="1336"/>
                </a:lnTo>
                <a:cubicBezTo>
                  <a:pt x="1039" y="1531"/>
                  <a:pt x="2448" y="1744"/>
                  <a:pt x="3664" y="1456"/>
                </a:cubicBezTo>
                <a:cubicBezTo>
                  <a:pt x="4880" y="1168"/>
                  <a:pt x="5624" y="520"/>
                  <a:pt x="5776" y="0"/>
                </a:cubicBezTo>
                <a:lnTo>
                  <a:pt x="5752" y="1845"/>
                </a:lnTo>
                <a:lnTo>
                  <a:pt x="0" y="1845"/>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dirty="0">
              <a:solidFill>
                <a:srgbClr val="2B166E"/>
              </a:solidFill>
              <a:latin typeface="Arial" charset="0"/>
              <a:cs typeface="Arial" charset="0"/>
            </a:endParaRPr>
          </a:p>
        </p:txBody>
      </p:sp>
      <p:sp>
        <p:nvSpPr>
          <p:cNvPr id="3094" name="Freeform 22"/>
          <p:cNvSpPr>
            <a:spLocks/>
          </p:cNvSpPr>
          <p:nvPr/>
        </p:nvSpPr>
        <p:spPr bwMode="gray">
          <a:xfrm>
            <a:off x="0" y="4076700"/>
            <a:ext cx="5435600" cy="2349500"/>
          </a:xfrm>
          <a:custGeom>
            <a:avLst/>
            <a:gdLst>
              <a:gd name="T0" fmla="*/ 3048 w 3048"/>
              <a:gd name="T1" fmla="*/ 1335 h 1424"/>
              <a:gd name="T2" fmla="*/ 1440 w 3048"/>
              <a:gd name="T3" fmla="*/ 1099 h 1424"/>
              <a:gd name="T4" fmla="*/ 0 w 3048"/>
              <a:gd name="T5" fmla="*/ 0 h 1424"/>
              <a:gd name="T6" fmla="*/ 0 w 3048"/>
              <a:gd name="T7" fmla="*/ 1424 h 1424"/>
              <a:gd name="T8" fmla="*/ 3048 w 3048"/>
              <a:gd name="T9" fmla="*/ 1335 h 1424"/>
            </a:gdLst>
            <a:ahLst/>
            <a:cxnLst>
              <a:cxn ang="0">
                <a:pos x="T0" y="T1"/>
              </a:cxn>
              <a:cxn ang="0">
                <a:pos x="T2" y="T3"/>
              </a:cxn>
              <a:cxn ang="0">
                <a:pos x="T4" y="T5"/>
              </a:cxn>
              <a:cxn ang="0">
                <a:pos x="T6" y="T7"/>
              </a:cxn>
              <a:cxn ang="0">
                <a:pos x="T8" y="T9"/>
              </a:cxn>
            </a:cxnLst>
            <a:rect l="0" t="0" r="r" b="b"/>
            <a:pathLst>
              <a:path w="3048" h="1424">
                <a:moveTo>
                  <a:pt x="3048" y="1335"/>
                </a:moveTo>
                <a:cubicBezTo>
                  <a:pt x="3048" y="1335"/>
                  <a:pt x="2352" y="1424"/>
                  <a:pt x="1440" y="1099"/>
                </a:cubicBezTo>
                <a:cubicBezTo>
                  <a:pt x="528" y="773"/>
                  <a:pt x="8" y="41"/>
                  <a:pt x="0" y="0"/>
                </a:cubicBezTo>
                <a:lnTo>
                  <a:pt x="0" y="1424"/>
                </a:lnTo>
                <a:lnTo>
                  <a:pt x="3048" y="1335"/>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dirty="0">
              <a:solidFill>
                <a:srgbClr val="2B166E"/>
              </a:solidFill>
              <a:latin typeface="Arial" charset="0"/>
              <a:cs typeface="Arial" charset="0"/>
            </a:endParaRPr>
          </a:p>
        </p:txBody>
      </p:sp>
      <p:sp>
        <p:nvSpPr>
          <p:cNvPr id="3091" name="Freeform 19"/>
          <p:cNvSpPr>
            <a:spLocks/>
          </p:cNvSpPr>
          <p:nvPr/>
        </p:nvSpPr>
        <p:spPr bwMode="gray">
          <a:xfrm>
            <a:off x="0" y="4395788"/>
            <a:ext cx="9169400" cy="2476500"/>
          </a:xfrm>
          <a:custGeom>
            <a:avLst/>
            <a:gdLst>
              <a:gd name="T0" fmla="*/ 0 w 5776"/>
              <a:gd name="T1" fmla="*/ 1560 h 1560"/>
              <a:gd name="T2" fmla="*/ 0 w 5776"/>
              <a:gd name="T3" fmla="*/ 928 h 1560"/>
              <a:gd name="T4" fmla="*/ 4200 w 5776"/>
              <a:gd name="T5" fmla="*/ 984 h 1560"/>
              <a:gd name="T6" fmla="*/ 5768 w 5776"/>
              <a:gd name="T7" fmla="*/ 0 h 1560"/>
              <a:gd name="T8" fmla="*/ 5760 w 5776"/>
              <a:gd name="T9" fmla="*/ 1560 h 1560"/>
              <a:gd name="T10" fmla="*/ 0 w 5776"/>
              <a:gd name="T11" fmla="*/ 1560 h 1560"/>
            </a:gdLst>
            <a:ahLst/>
            <a:cxnLst>
              <a:cxn ang="0">
                <a:pos x="T0" y="T1"/>
              </a:cxn>
              <a:cxn ang="0">
                <a:pos x="T2" y="T3"/>
              </a:cxn>
              <a:cxn ang="0">
                <a:pos x="T4" y="T5"/>
              </a:cxn>
              <a:cxn ang="0">
                <a:pos x="T6" y="T7"/>
              </a:cxn>
              <a:cxn ang="0">
                <a:pos x="T8" y="T9"/>
              </a:cxn>
              <a:cxn ang="0">
                <a:pos x="T10" y="T11"/>
              </a:cxn>
            </a:cxnLst>
            <a:rect l="0" t="0" r="r" b="b"/>
            <a:pathLst>
              <a:path w="5776" h="1560">
                <a:moveTo>
                  <a:pt x="0" y="1560"/>
                </a:moveTo>
                <a:lnTo>
                  <a:pt x="0" y="928"/>
                </a:lnTo>
                <a:cubicBezTo>
                  <a:pt x="1040" y="1114"/>
                  <a:pt x="3064" y="1370"/>
                  <a:pt x="4200" y="984"/>
                </a:cubicBezTo>
                <a:cubicBezTo>
                  <a:pt x="5336" y="599"/>
                  <a:pt x="5776" y="24"/>
                  <a:pt x="5768" y="0"/>
                </a:cubicBezTo>
                <a:lnTo>
                  <a:pt x="5760" y="1560"/>
                </a:lnTo>
                <a:lnTo>
                  <a:pt x="0" y="1560"/>
                </a:lnTo>
                <a:close/>
              </a:path>
            </a:pathLst>
          </a:custGeom>
          <a:gradFill rotWithShape="1">
            <a:gsLst>
              <a:gs pos="0">
                <a:schemeClr val="accent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dirty="0">
              <a:solidFill>
                <a:srgbClr val="2B166E"/>
              </a:solidFill>
              <a:latin typeface="Arial" charset="0"/>
              <a:cs typeface="Arial" charset="0"/>
            </a:endParaRPr>
          </a:p>
        </p:txBody>
      </p:sp>
      <p:sp>
        <p:nvSpPr>
          <p:cNvPr id="3075" name="Rectangle 3"/>
          <p:cNvSpPr>
            <a:spLocks noGrp="1" noChangeArrowheads="1"/>
          </p:cNvSpPr>
          <p:nvPr>
            <p:ph type="subTitle" idx="1"/>
          </p:nvPr>
        </p:nvSpPr>
        <p:spPr bwMode="black">
          <a:xfrm>
            <a:off x="1600200" y="4724400"/>
            <a:ext cx="6172200" cy="381000"/>
          </a:xfrm>
        </p:spPr>
        <p:txBody>
          <a:bodyPr/>
          <a:lstStyle>
            <a:lvl1pPr marL="0" indent="0" algn="ctr">
              <a:buFont typeface="Wingdings" pitchFamily="2" charset="2"/>
              <a:buNone/>
              <a:defRPr sz="2400" b="0">
                <a:solidFill>
                  <a:srgbClr val="2B166E"/>
                </a:solidFill>
              </a:defRPr>
            </a:lvl1pPr>
          </a:lstStyle>
          <a:p>
            <a:pPr lvl="0"/>
            <a:r>
              <a:rPr lang="tr-TR" altLang="tr-TR" noProof="0"/>
              <a:t>Asıl alt başlık stilini düzenlemek için tıklatın</a:t>
            </a:r>
            <a:endParaRPr lang="en-US" altLang="tr-TR" noProof="0"/>
          </a:p>
        </p:txBody>
      </p:sp>
      <p:sp>
        <p:nvSpPr>
          <p:cNvPr id="3076" name="Rectangle 4"/>
          <p:cNvSpPr>
            <a:spLocks noGrp="1" noChangeArrowheads="1"/>
          </p:cNvSpPr>
          <p:nvPr>
            <p:ph type="dt" sz="half" idx="2"/>
          </p:nvPr>
        </p:nvSpPr>
        <p:spPr>
          <a:xfrm>
            <a:off x="457200" y="6553200"/>
            <a:ext cx="2133600" cy="168275"/>
          </a:xfrm>
        </p:spPr>
        <p:txBody>
          <a:bodyPr/>
          <a:lstStyle>
            <a:lvl1pPr>
              <a:defRPr>
                <a:latin typeface="Arial" charset="0"/>
              </a:defRPr>
            </a:lvl1pPr>
          </a:lstStyle>
          <a:p>
            <a:endParaRPr lang="en-US" altLang="tr-TR" dirty="0">
              <a:solidFill>
                <a:srgbClr val="FFFFFF"/>
              </a:solidFill>
            </a:endParaRPr>
          </a:p>
        </p:txBody>
      </p:sp>
      <p:sp>
        <p:nvSpPr>
          <p:cNvPr id="3077" name="Rectangle 5"/>
          <p:cNvSpPr>
            <a:spLocks noGrp="1" noChangeArrowheads="1"/>
          </p:cNvSpPr>
          <p:nvPr>
            <p:ph type="ftr" sz="quarter" idx="3"/>
          </p:nvPr>
        </p:nvSpPr>
        <p:spPr>
          <a:xfrm>
            <a:off x="3124200" y="6553200"/>
            <a:ext cx="2895600" cy="168275"/>
          </a:xfrm>
        </p:spPr>
        <p:txBody>
          <a:bodyPr/>
          <a:lstStyle>
            <a:lvl1pPr algn="ctr">
              <a:defRPr sz="1200" b="0">
                <a:latin typeface="Arial" charset="0"/>
              </a:defRPr>
            </a:lvl1pPr>
          </a:lstStyle>
          <a:p>
            <a:endParaRPr lang="en-US" altLang="tr-TR" dirty="0">
              <a:solidFill>
                <a:srgbClr val="FFFFFF"/>
              </a:solidFill>
            </a:endParaRPr>
          </a:p>
        </p:txBody>
      </p:sp>
      <p:sp>
        <p:nvSpPr>
          <p:cNvPr id="3078" name="Rectangle 6"/>
          <p:cNvSpPr>
            <a:spLocks noGrp="1" noChangeArrowheads="1"/>
          </p:cNvSpPr>
          <p:nvPr>
            <p:ph type="sldNum" sz="quarter" idx="4"/>
          </p:nvPr>
        </p:nvSpPr>
        <p:spPr>
          <a:xfrm>
            <a:off x="6553200" y="6553200"/>
            <a:ext cx="2133600" cy="168275"/>
          </a:xfrm>
        </p:spPr>
        <p:txBody>
          <a:bodyPr/>
          <a:lstStyle>
            <a:lvl1pPr>
              <a:defRPr sz="1200"/>
            </a:lvl1pPr>
          </a:lstStyle>
          <a:p>
            <a:fld id="{96796A9D-A3A9-4728-81E3-18593F5DA581}" type="slidenum">
              <a:rPr lang="en-US" altLang="tr-TR">
                <a:solidFill>
                  <a:srgbClr val="FFFFFF"/>
                </a:solidFill>
              </a:rPr>
              <a:pPr/>
              <a:t>‹#›</a:t>
            </a:fld>
            <a:endParaRPr lang="en-US" altLang="tr-TR" dirty="0">
              <a:solidFill>
                <a:srgbClr val="FFFFFF"/>
              </a:solidFill>
            </a:endParaRPr>
          </a:p>
        </p:txBody>
      </p:sp>
      <p:sp>
        <p:nvSpPr>
          <p:cNvPr id="3086" name="Text Box 14"/>
          <p:cNvSpPr txBox="1">
            <a:spLocks noChangeArrowheads="1"/>
          </p:cNvSpPr>
          <p:nvPr/>
        </p:nvSpPr>
        <p:spPr bwMode="white">
          <a:xfrm>
            <a:off x="7391400" y="5943600"/>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tr-TR" sz="2800" b="1" dirty="0">
                <a:solidFill>
                  <a:srgbClr val="FFFFFF"/>
                </a:solidFill>
                <a:cs typeface="Arial" charset="0"/>
              </a:rPr>
              <a:t>LOGO</a:t>
            </a:r>
          </a:p>
        </p:txBody>
      </p:sp>
      <p:sp>
        <p:nvSpPr>
          <p:cNvPr id="3093" name="Rectangle 21"/>
          <p:cNvSpPr>
            <a:spLocks noGrp="1" noChangeArrowheads="1"/>
          </p:cNvSpPr>
          <p:nvPr>
            <p:ph type="ctrTitle" sz="quarter"/>
          </p:nvPr>
        </p:nvSpPr>
        <p:spPr bwMode="gray">
          <a:xfrm>
            <a:off x="1331913" y="1905000"/>
            <a:ext cx="6707187" cy="1074738"/>
          </a:xfrm>
          <a:extLst>
            <a:ext uri="{909E8E84-426E-40DD-AFC4-6F175D3DCCD1}">
              <a14:hiddenFill xmlns:a14="http://schemas.microsoft.com/office/drawing/2010/main">
                <a:gradFill rotWithShape="1">
                  <a:gsLst>
                    <a:gs pos="0">
                      <a:schemeClr val="tx1"/>
                    </a:gs>
                    <a:gs pos="50000">
                      <a:schemeClr val="hlink"/>
                    </a:gs>
                    <a:gs pos="100000">
                      <a:schemeClr val="tx1"/>
                    </a:gs>
                  </a:gsLst>
                  <a:lin ang="0" scaled="1"/>
                </a:gradFill>
              </a14:hiddenFill>
            </a:ext>
          </a:extLst>
        </p:spPr>
        <p:txBody>
          <a:bodyPr/>
          <a:lstStyle>
            <a:lvl1pPr>
              <a:defRPr sz="4400">
                <a:solidFill>
                  <a:schemeClr val="tx1"/>
                </a:solidFill>
                <a:effectLst>
                  <a:outerShdw blurRad="38100" dist="38100" dir="2700000" algn="tl">
                    <a:srgbClr val="C0C0C0"/>
                  </a:outerShdw>
                </a:effectLst>
              </a:defRPr>
            </a:lvl1pPr>
          </a:lstStyle>
          <a:p>
            <a:pPr lvl="0"/>
            <a:r>
              <a:rPr lang="tr-TR" altLang="ko-KR" noProof="0"/>
              <a:t>Asıl başlık stili için tıklatın</a:t>
            </a:r>
            <a:endParaRPr lang="en-US" altLang="ko-KR" noProof="0"/>
          </a:p>
        </p:txBody>
      </p:sp>
    </p:spTree>
    <p:extLst>
      <p:ext uri="{BB962C8B-B14F-4D97-AF65-F5344CB8AC3E}">
        <p14:creationId xmlns:p14="http://schemas.microsoft.com/office/powerpoint/2010/main" val="148661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5" name="Altbilgi Yer Tutucusu 4"/>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6" name="Slayt Numarası Yer Tutucusu 5"/>
          <p:cNvSpPr>
            <a:spLocks noGrp="1"/>
          </p:cNvSpPr>
          <p:nvPr>
            <p:ph type="sldNum" sz="quarter" idx="12"/>
          </p:nvPr>
        </p:nvSpPr>
        <p:spPr/>
        <p:txBody>
          <a:bodyPr/>
          <a:lstStyle>
            <a:lvl1pPr>
              <a:defRPr/>
            </a:lvl1pPr>
          </a:lstStyle>
          <a:p>
            <a:fld id="{47E6D899-504D-45CD-B54D-6D55D07A9AD9}"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94701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5" name="Altbilgi Yer Tutucusu 4"/>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6" name="Slayt Numarası Yer Tutucusu 5"/>
          <p:cNvSpPr>
            <a:spLocks noGrp="1"/>
          </p:cNvSpPr>
          <p:nvPr>
            <p:ph type="sldNum" sz="quarter" idx="12"/>
          </p:nvPr>
        </p:nvSpPr>
        <p:spPr/>
        <p:txBody>
          <a:bodyPr/>
          <a:lstStyle>
            <a:lvl1pPr>
              <a:defRPr/>
            </a:lvl1pPr>
          </a:lstStyle>
          <a:p>
            <a:fld id="{FB0519FF-A5F4-4CA1-A5BC-32DA85257047}"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399361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900113"/>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900113"/>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6" name="Altbilgi Yer Tutucusu 5"/>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7" name="Slayt Numarası Yer Tutucusu 6"/>
          <p:cNvSpPr>
            <a:spLocks noGrp="1"/>
          </p:cNvSpPr>
          <p:nvPr>
            <p:ph type="sldNum" sz="quarter" idx="12"/>
          </p:nvPr>
        </p:nvSpPr>
        <p:spPr/>
        <p:txBody>
          <a:bodyPr/>
          <a:lstStyle>
            <a:lvl1pPr>
              <a:defRPr/>
            </a:lvl1pPr>
          </a:lstStyle>
          <a:p>
            <a:fld id="{C46AADC5-37AD-4229-89F7-76B30714F62A}"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464743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8" name="Altbilgi Yer Tutucusu 7"/>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9" name="Slayt Numarası Yer Tutucusu 8"/>
          <p:cNvSpPr>
            <a:spLocks noGrp="1"/>
          </p:cNvSpPr>
          <p:nvPr>
            <p:ph type="sldNum" sz="quarter" idx="12"/>
          </p:nvPr>
        </p:nvSpPr>
        <p:spPr/>
        <p:txBody>
          <a:bodyPr/>
          <a:lstStyle>
            <a:lvl1pPr>
              <a:defRPr/>
            </a:lvl1pPr>
          </a:lstStyle>
          <a:p>
            <a:fld id="{F9EF16B1-24AD-45B3-9D94-6C95FBED8104}"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928427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4" name="Altbilgi Yer Tutucusu 3"/>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5" name="Slayt Numarası Yer Tutucusu 4"/>
          <p:cNvSpPr>
            <a:spLocks noGrp="1"/>
          </p:cNvSpPr>
          <p:nvPr>
            <p:ph type="sldNum" sz="quarter" idx="12"/>
          </p:nvPr>
        </p:nvSpPr>
        <p:spPr/>
        <p:txBody>
          <a:bodyPr/>
          <a:lstStyle>
            <a:lvl1pPr>
              <a:defRPr/>
            </a:lvl1pPr>
          </a:lstStyle>
          <a:p>
            <a:fld id="{C78CCFF5-D3E8-40FB-ACC7-F2EECE6484DC}"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137735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3" name="Altbilgi Yer Tutucusu 2"/>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4" name="Slayt Numarası Yer Tutucusu 3"/>
          <p:cNvSpPr>
            <a:spLocks noGrp="1"/>
          </p:cNvSpPr>
          <p:nvPr>
            <p:ph type="sldNum" sz="quarter" idx="12"/>
          </p:nvPr>
        </p:nvSpPr>
        <p:spPr/>
        <p:txBody>
          <a:bodyPr/>
          <a:lstStyle>
            <a:lvl1pPr>
              <a:defRPr/>
            </a:lvl1pPr>
          </a:lstStyle>
          <a:p>
            <a:fld id="{C6E9DCAB-F08F-4281-88B4-4ED29DB6EBD4}"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3584389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5" name="Slayt Numarası Yer Tutucusu 4"/>
          <p:cNvSpPr>
            <a:spLocks noGrp="1"/>
          </p:cNvSpPr>
          <p:nvPr>
            <p:ph type="sldNum" sz="quarter" idx="11"/>
          </p:nvPr>
        </p:nvSpPr>
        <p:spPr/>
        <p:txBody>
          <a:bodyPr/>
          <a:lstStyle>
            <a:lvl1pPr>
              <a:defRPr/>
            </a:lvl1pPr>
          </a:lstStyle>
          <a:p>
            <a:fld id="{86EB6723-8A2B-4318-8B31-AF0FE4BD077A}" type="slidenum">
              <a:rPr lang="en-US" altLang="tr-TR">
                <a:solidFill>
                  <a:srgbClr val="163794"/>
                </a:solidFill>
              </a:rPr>
              <a:pPr/>
              <a:t>‹#›</a:t>
            </a:fld>
            <a:endParaRPr lang="en-US" altLang="tr-TR" dirty="0">
              <a:solidFill>
                <a:srgbClr val="163794"/>
              </a:solidFill>
            </a:endParaRPr>
          </a:p>
        </p:txBody>
      </p:sp>
      <p:sp>
        <p:nvSpPr>
          <p:cNvPr id="6" name="Veri Yer Tutucusu 5"/>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1065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6" name="Altbilgi Yer Tutucusu 5"/>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7" name="Slayt Numarası Yer Tutucusu 6"/>
          <p:cNvSpPr>
            <a:spLocks noGrp="1"/>
          </p:cNvSpPr>
          <p:nvPr>
            <p:ph type="sldNum" sz="quarter" idx="12"/>
          </p:nvPr>
        </p:nvSpPr>
        <p:spPr/>
        <p:txBody>
          <a:bodyPr/>
          <a:lstStyle>
            <a:lvl1pPr>
              <a:defRPr/>
            </a:lvl1pPr>
          </a:lstStyle>
          <a:p>
            <a:fld id="{1E4F9823-C741-45CE-99F8-7391EB981ECF}"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3024359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6" name="Altbilgi Yer Tutucusu 5"/>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7" name="Slayt Numarası Yer Tutucusu 6"/>
          <p:cNvSpPr>
            <a:spLocks noGrp="1"/>
          </p:cNvSpPr>
          <p:nvPr>
            <p:ph type="sldNum" sz="quarter" idx="12"/>
          </p:nvPr>
        </p:nvSpPr>
        <p:spPr/>
        <p:txBody>
          <a:bodyPr/>
          <a:lstStyle>
            <a:lvl1pPr>
              <a:defRPr/>
            </a:lvl1pPr>
          </a:lstStyle>
          <a:p>
            <a:fld id="{FB0DCE23-7037-4DE3-88D8-2A5EF5F521DE}"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354781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5" name="Altbilgi Yer Tutucusu 4"/>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6" name="Slayt Numarası Yer Tutucusu 5"/>
          <p:cNvSpPr>
            <a:spLocks noGrp="1"/>
          </p:cNvSpPr>
          <p:nvPr>
            <p:ph type="sldNum" sz="quarter" idx="12"/>
          </p:nvPr>
        </p:nvSpPr>
        <p:spPr/>
        <p:txBody>
          <a:bodyPr/>
          <a:lstStyle>
            <a:lvl1pPr>
              <a:defRPr/>
            </a:lvl1pPr>
          </a:lstStyle>
          <a:p>
            <a:fld id="{F22AAA17-54BD-4616-AD7F-D612F68D2147}"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3026787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150813"/>
            <a:ext cx="2057400" cy="599757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150813"/>
            <a:ext cx="6019800" cy="599757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r>
              <a:rPr lang="en-US" altLang="tr-TR" dirty="0">
                <a:solidFill>
                  <a:srgbClr val="FFFFFF"/>
                </a:solidFill>
              </a:rPr>
              <a:t>www.themegallery.com</a:t>
            </a:r>
          </a:p>
        </p:txBody>
      </p:sp>
      <p:sp>
        <p:nvSpPr>
          <p:cNvPr id="5" name="Altbilgi Yer Tutucusu 4"/>
          <p:cNvSpPr>
            <a:spLocks noGrp="1"/>
          </p:cNvSpPr>
          <p:nvPr>
            <p:ph type="ftr" sz="quarter" idx="11"/>
          </p:nvPr>
        </p:nvSpPr>
        <p:spPr/>
        <p:txBody>
          <a:bodyPr/>
          <a:lstStyle>
            <a:lvl1pPr>
              <a:defRPr/>
            </a:lvl1pPr>
          </a:lstStyle>
          <a:p>
            <a:r>
              <a:rPr lang="en-US" altLang="tr-TR" dirty="0">
                <a:solidFill>
                  <a:srgbClr val="FFFFFF"/>
                </a:solidFill>
              </a:rPr>
              <a:t>Company Logo</a:t>
            </a:r>
          </a:p>
        </p:txBody>
      </p:sp>
      <p:sp>
        <p:nvSpPr>
          <p:cNvPr id="6" name="Slayt Numarası Yer Tutucusu 5"/>
          <p:cNvSpPr>
            <a:spLocks noGrp="1"/>
          </p:cNvSpPr>
          <p:nvPr>
            <p:ph type="sldNum" sz="quarter" idx="12"/>
          </p:nvPr>
        </p:nvSpPr>
        <p:spPr/>
        <p:txBody>
          <a:bodyPr/>
          <a:lstStyle>
            <a:lvl1pPr>
              <a:defRPr/>
            </a:lvl1pPr>
          </a:lstStyle>
          <a:p>
            <a:fld id="{5202D40C-7190-4649-963A-91B4F8F93C2A}"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103674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0813"/>
            <a:ext cx="8229600" cy="563562"/>
          </a:xfrm>
        </p:spPr>
        <p:txBody>
          <a:bodyPr/>
          <a:lstStyle/>
          <a:p>
            <a:r>
              <a:rPr lang="tr-TR"/>
              <a:t>Asıl başlık stili için tıklatın</a:t>
            </a:r>
          </a:p>
        </p:txBody>
      </p:sp>
      <p:sp>
        <p:nvSpPr>
          <p:cNvPr id="3" name="Tablo Yer Tutucusu 2"/>
          <p:cNvSpPr>
            <a:spLocks noGrp="1"/>
          </p:cNvSpPr>
          <p:nvPr>
            <p:ph type="tbl" idx="1"/>
          </p:nvPr>
        </p:nvSpPr>
        <p:spPr>
          <a:xfrm>
            <a:off x="457200" y="900113"/>
            <a:ext cx="8229600" cy="5248275"/>
          </a:xfrm>
        </p:spPr>
        <p:txBody>
          <a:bodyPr/>
          <a:lstStyle/>
          <a:p>
            <a:r>
              <a:rPr lang="tr-TR" dirty="0"/>
              <a:t>Tablo eklemek için simgeyi tıklatın</a:t>
            </a:r>
          </a:p>
        </p:txBody>
      </p:sp>
      <p:sp>
        <p:nvSpPr>
          <p:cNvPr id="4" name="Veri Yer Tutucusu 3"/>
          <p:cNvSpPr>
            <a:spLocks noGrp="1"/>
          </p:cNvSpPr>
          <p:nvPr>
            <p:ph type="dt" sz="half" idx="10"/>
          </p:nvPr>
        </p:nvSpPr>
        <p:spPr>
          <a:xfrm>
            <a:off x="457200" y="6523038"/>
            <a:ext cx="2133600" cy="320675"/>
          </a:xfrm>
        </p:spPr>
        <p:txBody>
          <a:bodyPr/>
          <a:lstStyle>
            <a:lvl1pPr>
              <a:defRPr/>
            </a:lvl1pPr>
          </a:lstStyle>
          <a:p>
            <a:r>
              <a:rPr lang="en-US" altLang="tr-TR" dirty="0">
                <a:solidFill>
                  <a:srgbClr val="FFFFFF"/>
                </a:solidFill>
              </a:rPr>
              <a:t>www.themegallery.com</a:t>
            </a:r>
          </a:p>
        </p:txBody>
      </p:sp>
      <p:sp>
        <p:nvSpPr>
          <p:cNvPr id="5" name="Altbilgi Yer Tutucusu 4"/>
          <p:cNvSpPr>
            <a:spLocks noGrp="1"/>
          </p:cNvSpPr>
          <p:nvPr>
            <p:ph type="ftr" sz="quarter" idx="11"/>
          </p:nvPr>
        </p:nvSpPr>
        <p:spPr>
          <a:xfrm>
            <a:off x="6324600" y="6537325"/>
            <a:ext cx="2438400" cy="320675"/>
          </a:xfrm>
        </p:spPr>
        <p:txBody>
          <a:bodyPr/>
          <a:lstStyle>
            <a:lvl1pPr>
              <a:defRPr/>
            </a:lvl1pPr>
          </a:lstStyle>
          <a:p>
            <a:r>
              <a:rPr lang="en-US" altLang="tr-TR" dirty="0">
                <a:solidFill>
                  <a:srgbClr val="FFFFFF"/>
                </a:solidFill>
              </a:rPr>
              <a:t>Company Logo</a:t>
            </a:r>
          </a:p>
        </p:txBody>
      </p:sp>
      <p:sp>
        <p:nvSpPr>
          <p:cNvPr id="6" name="Slayt Numarası Yer Tutucusu 5"/>
          <p:cNvSpPr>
            <a:spLocks noGrp="1"/>
          </p:cNvSpPr>
          <p:nvPr>
            <p:ph type="sldNum" sz="quarter" idx="12"/>
          </p:nvPr>
        </p:nvSpPr>
        <p:spPr>
          <a:xfrm>
            <a:off x="3276600" y="6537325"/>
            <a:ext cx="2133600" cy="320675"/>
          </a:xfrm>
        </p:spPr>
        <p:txBody>
          <a:bodyPr/>
          <a:lstStyle>
            <a:lvl1pPr>
              <a:defRPr/>
            </a:lvl1pPr>
          </a:lstStyle>
          <a:p>
            <a:fld id="{5B58FA7A-A890-4D9A-8274-DB6B02D34BBD}" type="slidenum">
              <a:rPr lang="en-US" altLang="tr-TR">
                <a:solidFill>
                  <a:srgbClr val="FFFFFF"/>
                </a:solidFill>
              </a:rPr>
              <a:pPr/>
              <a:t>‹#›</a:t>
            </a:fld>
            <a:endParaRPr lang="en-US" altLang="tr-TR" dirty="0">
              <a:solidFill>
                <a:srgbClr val="FFFFFF"/>
              </a:solidFill>
            </a:endParaRPr>
          </a:p>
        </p:txBody>
      </p:sp>
    </p:spTree>
    <p:extLst>
      <p:ext uri="{BB962C8B-B14F-4D97-AF65-F5344CB8AC3E}">
        <p14:creationId xmlns:p14="http://schemas.microsoft.com/office/powerpoint/2010/main" val="351122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E047755-8022-4C03-A43B-A79001CFB4B3}"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540459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03DBA3D2-F275-493A-AE38-5C6ABE60715B}"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84628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DEDD7B36-9E3C-4E99-97AC-5D956AFE1F66}"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13616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ACBB438C-4D16-4252-B95D-332583511245}"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73000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s-ES"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es-ES"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AAAE5154-51B1-4129-9D49-D31E3B94080C}"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32675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8"/>
            <a:ext cx="78867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düzenlemek için tıklatın</a:t>
            </a:r>
          </a:p>
        </p:txBody>
      </p:sp>
      <p:sp>
        <p:nvSpPr>
          <p:cNvPr id="4" name="Altbilgi Yer Tutucusu 3"/>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5" name="Slayt Numarası Yer Tutucusu 4"/>
          <p:cNvSpPr>
            <a:spLocks noGrp="1"/>
          </p:cNvSpPr>
          <p:nvPr>
            <p:ph type="sldNum" sz="quarter" idx="11"/>
          </p:nvPr>
        </p:nvSpPr>
        <p:spPr/>
        <p:txBody>
          <a:bodyPr/>
          <a:lstStyle>
            <a:lvl1pPr>
              <a:defRPr/>
            </a:lvl1pPr>
          </a:lstStyle>
          <a:p>
            <a:fld id="{0962ADF9-DD25-4547-B09F-EBE34DB62ABD}" type="slidenum">
              <a:rPr lang="en-US" altLang="tr-TR">
                <a:solidFill>
                  <a:srgbClr val="163794"/>
                </a:solidFill>
              </a:rPr>
              <a:pPr/>
              <a:t>‹#›</a:t>
            </a:fld>
            <a:endParaRPr lang="en-US" altLang="tr-TR" dirty="0">
              <a:solidFill>
                <a:srgbClr val="163794"/>
              </a:solidFill>
            </a:endParaRPr>
          </a:p>
        </p:txBody>
      </p:sp>
      <p:sp>
        <p:nvSpPr>
          <p:cNvPr id="6" name="Veri Yer Tutucusu 5"/>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1664720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s-ES"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es-ES"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40A8C7B8-2C67-4A3B-AF5D-4F87276E0598}"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741421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s-ES"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es-ES"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24547814-7AF7-4533-B9E3-94D2054ACA94}"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22680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054F6108-997E-4AFA-9E79-58CE6E295954}"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420292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DFEBDB4A-FCC8-45BC-B311-EEC614C4E8F6}"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338351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7914E372-15CB-4223-ACD3-23B72A64B2BE}"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1464705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CD8CA153-E649-4E56-BE02-3C789F216DDD}"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183083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152525"/>
            <a:ext cx="4038600" cy="52482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152525"/>
            <a:ext cx="4038600" cy="52482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6" name="Slayt Numarası Yer Tutucusu 5"/>
          <p:cNvSpPr>
            <a:spLocks noGrp="1"/>
          </p:cNvSpPr>
          <p:nvPr>
            <p:ph type="sldNum" sz="quarter" idx="11"/>
          </p:nvPr>
        </p:nvSpPr>
        <p:spPr/>
        <p:txBody>
          <a:bodyPr/>
          <a:lstStyle>
            <a:lvl1pPr>
              <a:defRPr/>
            </a:lvl1pPr>
          </a:lstStyle>
          <a:p>
            <a:fld id="{45A9D929-6893-4DBB-879D-D1DD73BEFA16}" type="slidenum">
              <a:rPr lang="en-US" altLang="tr-TR">
                <a:solidFill>
                  <a:srgbClr val="163794"/>
                </a:solidFill>
              </a:rPr>
              <a:pPr/>
              <a:t>‹#›</a:t>
            </a:fld>
            <a:endParaRPr lang="en-US" altLang="tr-TR" dirty="0">
              <a:solidFill>
                <a:srgbClr val="163794"/>
              </a:solidFill>
            </a:endParaRPr>
          </a:p>
        </p:txBody>
      </p:sp>
      <p:sp>
        <p:nvSpPr>
          <p:cNvPr id="7" name="Veri Yer Tutucusu 6"/>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2742317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30238" y="2505075"/>
            <a:ext cx="386873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29150" y="2505075"/>
            <a:ext cx="38877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Altbilgi Yer Tutucusu 6"/>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8" name="Slayt Numarası Yer Tutucusu 7"/>
          <p:cNvSpPr>
            <a:spLocks noGrp="1"/>
          </p:cNvSpPr>
          <p:nvPr>
            <p:ph type="sldNum" sz="quarter" idx="11"/>
          </p:nvPr>
        </p:nvSpPr>
        <p:spPr/>
        <p:txBody>
          <a:bodyPr/>
          <a:lstStyle>
            <a:lvl1pPr>
              <a:defRPr/>
            </a:lvl1pPr>
          </a:lstStyle>
          <a:p>
            <a:fld id="{FD24B57B-47F6-47A0-BFBC-8A950B9AF826}" type="slidenum">
              <a:rPr lang="en-US" altLang="tr-TR">
                <a:solidFill>
                  <a:srgbClr val="163794"/>
                </a:solidFill>
              </a:rPr>
              <a:pPr/>
              <a:t>‹#›</a:t>
            </a:fld>
            <a:endParaRPr lang="en-US" altLang="tr-TR" dirty="0">
              <a:solidFill>
                <a:srgbClr val="163794"/>
              </a:solidFill>
            </a:endParaRPr>
          </a:p>
        </p:txBody>
      </p:sp>
      <p:sp>
        <p:nvSpPr>
          <p:cNvPr id="9" name="Veri Yer Tutucusu 8"/>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3031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Altbilgi Yer Tutucusu 2"/>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4" name="Slayt Numarası Yer Tutucusu 3"/>
          <p:cNvSpPr>
            <a:spLocks noGrp="1"/>
          </p:cNvSpPr>
          <p:nvPr>
            <p:ph type="sldNum" sz="quarter" idx="11"/>
          </p:nvPr>
        </p:nvSpPr>
        <p:spPr/>
        <p:txBody>
          <a:bodyPr/>
          <a:lstStyle>
            <a:lvl1pPr>
              <a:defRPr/>
            </a:lvl1pPr>
          </a:lstStyle>
          <a:p>
            <a:fld id="{5B2EB070-FA76-44DB-8439-DEAEF1F64169}" type="slidenum">
              <a:rPr lang="en-US" altLang="tr-TR">
                <a:solidFill>
                  <a:srgbClr val="163794"/>
                </a:solidFill>
              </a:rPr>
              <a:pPr/>
              <a:t>‹#›</a:t>
            </a:fld>
            <a:endParaRPr lang="en-US" altLang="tr-TR" dirty="0">
              <a:solidFill>
                <a:srgbClr val="163794"/>
              </a:solidFill>
            </a:endParaRPr>
          </a:p>
        </p:txBody>
      </p:sp>
      <p:sp>
        <p:nvSpPr>
          <p:cNvPr id="5" name="Veri Yer Tutucusu 4"/>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224434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Altbilgi Yer Tutucusu 1"/>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3" name="Slayt Numarası Yer Tutucusu 2"/>
          <p:cNvSpPr>
            <a:spLocks noGrp="1"/>
          </p:cNvSpPr>
          <p:nvPr>
            <p:ph type="sldNum" sz="quarter" idx="11"/>
          </p:nvPr>
        </p:nvSpPr>
        <p:spPr/>
        <p:txBody>
          <a:bodyPr/>
          <a:lstStyle>
            <a:lvl1pPr>
              <a:defRPr/>
            </a:lvl1pPr>
          </a:lstStyle>
          <a:p>
            <a:fld id="{091E6397-4240-41BB-A121-D00080E11CCE}" type="slidenum">
              <a:rPr lang="en-US" altLang="tr-TR">
                <a:solidFill>
                  <a:srgbClr val="163794"/>
                </a:solidFill>
              </a:rPr>
              <a:pPr/>
              <a:t>‹#›</a:t>
            </a:fld>
            <a:endParaRPr lang="en-US" altLang="tr-TR" dirty="0">
              <a:solidFill>
                <a:srgbClr val="163794"/>
              </a:solidFill>
            </a:endParaRPr>
          </a:p>
        </p:txBody>
      </p:sp>
      <p:sp>
        <p:nvSpPr>
          <p:cNvPr id="4" name="Veri Yer Tutucusu 3"/>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2723400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Altbilgi Yer Tutucusu 4"/>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6" name="Slayt Numarası Yer Tutucusu 5"/>
          <p:cNvSpPr>
            <a:spLocks noGrp="1"/>
          </p:cNvSpPr>
          <p:nvPr>
            <p:ph type="sldNum" sz="quarter" idx="11"/>
          </p:nvPr>
        </p:nvSpPr>
        <p:spPr/>
        <p:txBody>
          <a:bodyPr/>
          <a:lstStyle>
            <a:lvl1pPr>
              <a:defRPr/>
            </a:lvl1pPr>
          </a:lstStyle>
          <a:p>
            <a:fld id="{6A74A5EB-83AA-48A6-AEA6-8AA12555B1BE}" type="slidenum">
              <a:rPr lang="en-US" altLang="tr-TR">
                <a:solidFill>
                  <a:srgbClr val="163794"/>
                </a:solidFill>
              </a:rPr>
              <a:pPr/>
              <a:t>‹#›</a:t>
            </a:fld>
            <a:endParaRPr lang="en-US" altLang="tr-TR" dirty="0">
              <a:solidFill>
                <a:srgbClr val="163794"/>
              </a:solidFill>
            </a:endParaRPr>
          </a:p>
        </p:txBody>
      </p:sp>
      <p:sp>
        <p:nvSpPr>
          <p:cNvPr id="7" name="Veri Yer Tutucusu 6"/>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281030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a:t>Resim eklemek için simgeyi tıklatın</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Altbilgi Yer Tutucusu 4"/>
          <p:cNvSpPr>
            <a:spLocks noGrp="1"/>
          </p:cNvSpPr>
          <p:nvPr>
            <p:ph type="ftr" sz="quarter" idx="10"/>
          </p:nvPr>
        </p:nvSpPr>
        <p:spPr/>
        <p:txBody>
          <a:bodyPr/>
          <a:lstStyle>
            <a:lvl1pPr>
              <a:defRPr/>
            </a:lvl1pPr>
          </a:lstStyle>
          <a:p>
            <a:r>
              <a:rPr lang="en-US" altLang="tr-TR" dirty="0">
                <a:solidFill>
                  <a:srgbClr val="163794"/>
                </a:solidFill>
              </a:rPr>
              <a:t>Company Logo</a:t>
            </a:r>
          </a:p>
        </p:txBody>
      </p:sp>
      <p:sp>
        <p:nvSpPr>
          <p:cNvPr id="6" name="Slayt Numarası Yer Tutucusu 5"/>
          <p:cNvSpPr>
            <a:spLocks noGrp="1"/>
          </p:cNvSpPr>
          <p:nvPr>
            <p:ph type="sldNum" sz="quarter" idx="11"/>
          </p:nvPr>
        </p:nvSpPr>
        <p:spPr/>
        <p:txBody>
          <a:bodyPr/>
          <a:lstStyle>
            <a:lvl1pPr>
              <a:defRPr/>
            </a:lvl1pPr>
          </a:lstStyle>
          <a:p>
            <a:fld id="{1BE791D5-378A-41ED-B31A-021C5E4673BA}" type="slidenum">
              <a:rPr lang="en-US" altLang="tr-TR">
                <a:solidFill>
                  <a:srgbClr val="163794"/>
                </a:solidFill>
              </a:rPr>
              <a:pPr/>
              <a:t>‹#›</a:t>
            </a:fld>
            <a:endParaRPr lang="en-US" altLang="tr-TR" dirty="0">
              <a:solidFill>
                <a:srgbClr val="163794"/>
              </a:solidFill>
            </a:endParaRPr>
          </a:p>
        </p:txBody>
      </p:sp>
      <p:sp>
        <p:nvSpPr>
          <p:cNvPr id="7" name="Veri Yer Tutucusu 6"/>
          <p:cNvSpPr>
            <a:spLocks noGrp="1"/>
          </p:cNvSpPr>
          <p:nvPr>
            <p:ph type="dt" sz="half" idx="12"/>
          </p:nvPr>
        </p:nvSpPr>
        <p:spPr/>
        <p:txBody>
          <a:bodyPr/>
          <a:lstStyle>
            <a:lvl1pPr>
              <a:defRPr/>
            </a:lvl1pPr>
          </a:lstStyle>
          <a:p>
            <a:r>
              <a:rPr lang="en-US" altLang="tr-TR" dirty="0">
                <a:solidFill>
                  <a:srgbClr val="FFFFFF"/>
                </a:solidFill>
              </a:rPr>
              <a:t>www.themegallery.com</a:t>
            </a:r>
          </a:p>
        </p:txBody>
      </p:sp>
    </p:spTree>
    <p:extLst>
      <p:ext uri="{BB962C8B-B14F-4D97-AF65-F5344CB8AC3E}">
        <p14:creationId xmlns:p14="http://schemas.microsoft.com/office/powerpoint/2010/main" val="301766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oleObject" Target="../embeddings/oleObject1.bin"/><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0" y="0"/>
            <a:ext cx="9144000" cy="83661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dirty="0">
              <a:solidFill>
                <a:srgbClr val="163794"/>
              </a:solidFill>
            </a:endParaRPr>
          </a:p>
        </p:txBody>
      </p:sp>
      <p:sp>
        <p:nvSpPr>
          <p:cNvPr id="1027" name="Rectangle 3"/>
          <p:cNvSpPr>
            <a:spLocks noGrp="1" noChangeArrowheads="1"/>
          </p:cNvSpPr>
          <p:nvPr>
            <p:ph type="body" idx="1"/>
          </p:nvPr>
        </p:nvSpPr>
        <p:spPr bwMode="auto">
          <a:xfrm>
            <a:off x="457200" y="11525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9" name="Rectangle 5"/>
          <p:cNvSpPr>
            <a:spLocks noGrp="1" noChangeArrowheads="1"/>
          </p:cNvSpPr>
          <p:nvPr>
            <p:ph type="ftr" sz="quarter" idx="3"/>
          </p:nvPr>
        </p:nvSpPr>
        <p:spPr bwMode="auto">
          <a:xfrm>
            <a:off x="5867400" y="6461125"/>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atin typeface="+mj-lt"/>
              </a:defRPr>
            </a:lvl1pPr>
          </a:lstStyle>
          <a:p>
            <a:pPr fontAlgn="base">
              <a:spcBef>
                <a:spcPct val="0"/>
              </a:spcBef>
              <a:spcAft>
                <a:spcPct val="0"/>
              </a:spcAft>
            </a:pPr>
            <a:r>
              <a:rPr lang="en-US" altLang="tr-TR" dirty="0">
                <a:solidFill>
                  <a:srgbClr val="163794"/>
                </a:solidFill>
              </a:rPr>
              <a:t>Company Logo</a:t>
            </a:r>
          </a:p>
        </p:txBody>
      </p:sp>
      <p:sp>
        <p:nvSpPr>
          <p:cNvPr id="1030" name="Rectangle 6"/>
          <p:cNvSpPr>
            <a:spLocks noGrp="1" noChangeArrowheads="1"/>
          </p:cNvSpPr>
          <p:nvPr>
            <p:ph type="sldNum" sz="quarter" idx="4"/>
          </p:nvPr>
        </p:nvSpPr>
        <p:spPr bwMode="auto">
          <a:xfrm>
            <a:off x="3505200" y="64611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mj-lt"/>
              </a:defRPr>
            </a:lvl1pPr>
          </a:lstStyle>
          <a:p>
            <a:pPr fontAlgn="base">
              <a:spcBef>
                <a:spcPct val="0"/>
              </a:spcBef>
              <a:spcAft>
                <a:spcPct val="0"/>
              </a:spcAft>
            </a:pPr>
            <a:fld id="{BD3BB21C-5385-4326-B05F-7D4C1E3F0833}" type="slidenum">
              <a:rPr lang="en-US" altLang="tr-TR" smtClean="0">
                <a:solidFill>
                  <a:srgbClr val="163794"/>
                </a:solidFill>
              </a:rPr>
              <a:pPr fontAlgn="base">
                <a:spcBef>
                  <a:spcPct val="0"/>
                </a:spcBef>
                <a:spcAft>
                  <a:spcPct val="0"/>
                </a:spcAft>
              </a:pPr>
              <a:t>‹#›</a:t>
            </a:fld>
            <a:endParaRPr lang="en-US" altLang="tr-TR" dirty="0">
              <a:solidFill>
                <a:srgbClr val="163794"/>
              </a:solidFill>
            </a:endParaRPr>
          </a:p>
        </p:txBody>
      </p:sp>
      <p:sp>
        <p:nvSpPr>
          <p:cNvPr id="1026" name="Rectangle 2"/>
          <p:cNvSpPr>
            <a:spLocks noGrp="1" noChangeArrowheads="1"/>
          </p:cNvSpPr>
          <p:nvPr>
            <p:ph type="title"/>
          </p:nvPr>
        </p:nvSpPr>
        <p:spPr bwMode="white">
          <a:xfrm>
            <a:off x="304800" y="152400"/>
            <a:ext cx="8458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endParaRPr lang="en-US" altLang="tr-TR"/>
          </a:p>
        </p:txBody>
      </p:sp>
      <p:sp>
        <p:nvSpPr>
          <p:cNvPr id="1040" name="Text Box 16"/>
          <p:cNvSpPr txBox="1">
            <a:spLocks noChangeArrowheads="1"/>
          </p:cNvSpPr>
          <p:nvPr/>
        </p:nvSpPr>
        <p:spPr bwMode="gray">
          <a:xfrm>
            <a:off x="0" y="838200"/>
            <a:ext cx="9144000" cy="2444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tr-TR" altLang="tr-TR" sz="1000" b="1" dirty="0">
              <a:solidFill>
                <a:srgbClr val="FFFFFF"/>
              </a:solidFill>
              <a:latin typeface="Verdana" panose="020B0604030504040204" pitchFamily="34" charset="0"/>
            </a:endParaRPr>
          </a:p>
        </p:txBody>
      </p:sp>
      <p:sp>
        <p:nvSpPr>
          <p:cNvPr id="1028" name="Rectangle 4"/>
          <p:cNvSpPr>
            <a:spLocks noGrp="1" noChangeArrowheads="1"/>
          </p:cNvSpPr>
          <p:nvPr>
            <p:ph type="dt" sz="half" idx="2"/>
          </p:nvPr>
        </p:nvSpPr>
        <p:spPr bwMode="gray">
          <a:xfrm>
            <a:off x="14288" y="838200"/>
            <a:ext cx="845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mj-lt"/>
              </a:defRPr>
            </a:lvl1pPr>
          </a:lstStyle>
          <a:p>
            <a:pPr fontAlgn="base">
              <a:spcBef>
                <a:spcPct val="0"/>
              </a:spcBef>
              <a:spcAft>
                <a:spcPct val="0"/>
              </a:spcAft>
            </a:pPr>
            <a:r>
              <a:rPr lang="en-US" altLang="tr-TR" dirty="0">
                <a:solidFill>
                  <a:srgbClr val="FFFFFF"/>
                </a:solidFill>
              </a:rPr>
              <a:t>www.themegallery.com</a:t>
            </a:r>
          </a:p>
        </p:txBody>
      </p:sp>
    </p:spTree>
    <p:extLst>
      <p:ext uri="{BB962C8B-B14F-4D97-AF65-F5344CB8AC3E}">
        <p14:creationId xmlns:p14="http://schemas.microsoft.com/office/powerpoint/2010/main" val="27213392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hf sldNum="0" hdr="0"/>
  <p:txStyles>
    <p:titleStyle>
      <a:lvl1pPr algn="ctr" rtl="0" eaLnBrk="1" fontAlgn="base" hangingPunct="1">
        <a:spcBef>
          <a:spcPct val="0"/>
        </a:spcBef>
        <a:spcAft>
          <a:spcPct val="0"/>
        </a:spcAft>
        <a:defRPr sz="3200" b="1" kern="1200">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anose="020B0604030504040204" pitchFamily="34" charset="0"/>
        </a:defRPr>
      </a:lvl2pPr>
      <a:lvl3pPr algn="ctr" rtl="0" eaLnBrk="1" fontAlgn="base" hangingPunct="1">
        <a:spcBef>
          <a:spcPct val="0"/>
        </a:spcBef>
        <a:spcAft>
          <a:spcPct val="0"/>
        </a:spcAft>
        <a:defRPr sz="3200" b="1">
          <a:solidFill>
            <a:schemeClr val="bg1"/>
          </a:solidFill>
          <a:latin typeface="Verdana" panose="020B0604030504040204" pitchFamily="34" charset="0"/>
        </a:defRPr>
      </a:lvl3pPr>
      <a:lvl4pPr algn="ctr" rtl="0" eaLnBrk="1" fontAlgn="base" hangingPunct="1">
        <a:spcBef>
          <a:spcPct val="0"/>
        </a:spcBef>
        <a:spcAft>
          <a:spcPct val="0"/>
        </a:spcAft>
        <a:defRPr sz="3200" b="1">
          <a:solidFill>
            <a:schemeClr val="bg1"/>
          </a:solidFill>
          <a:latin typeface="Verdana" panose="020B0604030504040204" pitchFamily="34" charset="0"/>
        </a:defRPr>
      </a:lvl4pPr>
      <a:lvl5pPr algn="ctr" rtl="0" eaLnBrk="1" fontAlgn="base" hangingPunct="1">
        <a:spcBef>
          <a:spcPct val="0"/>
        </a:spcBef>
        <a:spcAft>
          <a:spcPct val="0"/>
        </a:spcAft>
        <a:defRPr sz="3200" b="1">
          <a:solidFill>
            <a:schemeClr val="bg1"/>
          </a:solidFill>
          <a:latin typeface="Verdana" panose="020B0604030504040204" pitchFamily="34" charset="0"/>
        </a:defRPr>
      </a:lvl5pPr>
      <a:lvl6pPr marL="457200" algn="ctr" rtl="0" eaLnBrk="1" fontAlgn="base" hangingPunct="1">
        <a:spcBef>
          <a:spcPct val="0"/>
        </a:spcBef>
        <a:spcAft>
          <a:spcPct val="0"/>
        </a:spcAft>
        <a:defRPr sz="3200" b="1">
          <a:solidFill>
            <a:schemeClr val="bg1"/>
          </a:solidFill>
          <a:latin typeface="Verdana" panose="020B0604030504040204" pitchFamily="34" charset="0"/>
        </a:defRPr>
      </a:lvl6pPr>
      <a:lvl7pPr marL="914400" algn="ctr" rtl="0" eaLnBrk="1" fontAlgn="base" hangingPunct="1">
        <a:spcBef>
          <a:spcPct val="0"/>
        </a:spcBef>
        <a:spcAft>
          <a:spcPct val="0"/>
        </a:spcAft>
        <a:defRPr sz="3200" b="1">
          <a:solidFill>
            <a:schemeClr val="bg1"/>
          </a:solidFill>
          <a:latin typeface="Verdana" panose="020B0604030504040204" pitchFamily="34" charset="0"/>
        </a:defRPr>
      </a:lvl7pPr>
      <a:lvl8pPr marL="1371600" algn="ctr" rtl="0" eaLnBrk="1" fontAlgn="base" hangingPunct="1">
        <a:spcBef>
          <a:spcPct val="0"/>
        </a:spcBef>
        <a:spcAft>
          <a:spcPct val="0"/>
        </a:spcAft>
        <a:defRPr sz="3200" b="1">
          <a:solidFill>
            <a:schemeClr val="bg1"/>
          </a:solidFill>
          <a:latin typeface="Verdana" panose="020B0604030504040204" pitchFamily="34" charset="0"/>
        </a:defRPr>
      </a:lvl8pPr>
      <a:lvl9pPr marL="1828800" algn="ctr" rtl="0" eaLnBrk="1" fontAlgn="base" hangingPunct="1">
        <a:spcBef>
          <a:spcPct val="0"/>
        </a:spcBef>
        <a:spcAft>
          <a:spcPct val="0"/>
        </a:spcAft>
        <a:defRPr sz="3200" b="1">
          <a:solidFill>
            <a:schemeClr val="bg1"/>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hlink"/>
        </a:buClr>
        <a:buFont typeface="Wingdings" panose="05000000000000000000" pitchFamily="2" charset="2"/>
        <a:buChar char="v"/>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Freeform 15"/>
          <p:cNvSpPr>
            <a:spLocks/>
          </p:cNvSpPr>
          <p:nvPr/>
        </p:nvSpPr>
        <p:spPr bwMode="gray">
          <a:xfrm>
            <a:off x="0" y="5445125"/>
            <a:ext cx="9144000" cy="1414463"/>
          </a:xfrm>
          <a:custGeom>
            <a:avLst/>
            <a:gdLst>
              <a:gd name="T0" fmla="*/ 5760 w 5760"/>
              <a:gd name="T1" fmla="*/ 885 h 891"/>
              <a:gd name="T2" fmla="*/ 5760 w 5760"/>
              <a:gd name="T3" fmla="*/ 0 h 891"/>
              <a:gd name="T4" fmla="*/ 2832 w 5760"/>
              <a:gd name="T5" fmla="*/ 626 h 891"/>
              <a:gd name="T6" fmla="*/ 0 w 5760"/>
              <a:gd name="T7" fmla="*/ 36 h 891"/>
              <a:gd name="T8" fmla="*/ 0 w 5760"/>
              <a:gd name="T9" fmla="*/ 891 h 891"/>
              <a:gd name="T10" fmla="*/ 5760 w 5760"/>
              <a:gd name="T11" fmla="*/ 885 h 891"/>
            </a:gdLst>
            <a:ahLst/>
            <a:cxnLst>
              <a:cxn ang="0">
                <a:pos x="T0" y="T1"/>
              </a:cxn>
              <a:cxn ang="0">
                <a:pos x="T2" y="T3"/>
              </a:cxn>
              <a:cxn ang="0">
                <a:pos x="T4" y="T5"/>
              </a:cxn>
              <a:cxn ang="0">
                <a:pos x="T6" y="T7"/>
              </a:cxn>
              <a:cxn ang="0">
                <a:pos x="T8" y="T9"/>
              </a:cxn>
              <a:cxn ang="0">
                <a:pos x="T10" y="T11"/>
              </a:cxn>
            </a:cxnLst>
            <a:rect l="0" t="0" r="r" b="b"/>
            <a:pathLst>
              <a:path w="5760" h="891">
                <a:moveTo>
                  <a:pt x="5760" y="885"/>
                </a:moveTo>
                <a:lnTo>
                  <a:pt x="5760" y="0"/>
                </a:lnTo>
                <a:cubicBezTo>
                  <a:pt x="4888" y="573"/>
                  <a:pt x="3696" y="609"/>
                  <a:pt x="2832" y="626"/>
                </a:cubicBezTo>
                <a:cubicBezTo>
                  <a:pt x="1968" y="643"/>
                  <a:pt x="640" y="474"/>
                  <a:pt x="0" y="36"/>
                </a:cubicBezTo>
                <a:lnTo>
                  <a:pt x="0" y="891"/>
                </a:lnTo>
                <a:lnTo>
                  <a:pt x="5760" y="885"/>
                </a:lnTo>
                <a:close/>
              </a:path>
            </a:pathLst>
          </a:custGeom>
          <a:gradFill rotWithShape="1">
            <a:gsLst>
              <a:gs pos="0">
                <a:schemeClr val="accent1"/>
              </a:gs>
              <a:gs pos="100000">
                <a:schemeClr val="accent1">
                  <a:gamma/>
                  <a:tint val="1529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dirty="0">
              <a:solidFill>
                <a:srgbClr val="2B166E"/>
              </a:solidFill>
              <a:latin typeface="Arial" charset="0"/>
              <a:cs typeface="Arial" charset="0"/>
            </a:endParaRPr>
          </a:p>
        </p:txBody>
      </p:sp>
      <p:graphicFrame>
        <p:nvGraphicFramePr>
          <p:cNvPr id="1040" name="Object 16"/>
          <p:cNvGraphicFramePr>
            <a:graphicFrameLocks noChangeAspect="1"/>
          </p:cNvGraphicFramePr>
          <p:nvPr/>
        </p:nvGraphicFramePr>
        <p:xfrm>
          <a:off x="0" y="0"/>
          <a:ext cx="9144000" cy="692150"/>
        </p:xfrm>
        <a:graphic>
          <a:graphicData uri="http://schemas.openxmlformats.org/presentationml/2006/ole">
            <mc:AlternateContent xmlns:mc="http://schemas.openxmlformats.org/markup-compatibility/2006">
              <mc:Choice xmlns:v="urn:schemas-microsoft-com:vml" Requires="v">
                <p:oleObj spid="_x0000_s24629" name="Image" r:id="rId15" imgW="7390476" imgH="913963" progId="Photoshop.Image.6">
                  <p:embed/>
                </p:oleObj>
              </mc:Choice>
              <mc:Fallback>
                <p:oleObj name="Image" r:id="rId15" imgW="7390476" imgH="913963" progId="Photoshop.Image.6">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a:off x="0" y="0"/>
                        <a:ext cx="91440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Rectangle 17"/>
          <p:cNvSpPr>
            <a:spLocks noChangeArrowheads="1"/>
          </p:cNvSpPr>
          <p:nvPr/>
        </p:nvSpPr>
        <p:spPr bwMode="gray">
          <a:xfrm>
            <a:off x="0" y="6538913"/>
            <a:ext cx="9144000" cy="333375"/>
          </a:xfrm>
          <a:prstGeom prst="rect">
            <a:avLst/>
          </a:prstGeom>
          <a:gradFill rotWithShape="1">
            <a:gsLst>
              <a:gs pos="0">
                <a:schemeClr val="tx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dirty="0">
              <a:solidFill>
                <a:srgbClr val="2B166E"/>
              </a:solidFill>
              <a:latin typeface="Arial" charset="0"/>
              <a:cs typeface="Arial" charset="0"/>
            </a:endParaRPr>
          </a:p>
        </p:txBody>
      </p:sp>
      <p:sp>
        <p:nvSpPr>
          <p:cNvPr id="1042" name="Rectangle 18"/>
          <p:cNvSpPr>
            <a:spLocks noChangeArrowheads="1"/>
          </p:cNvSpPr>
          <p:nvPr/>
        </p:nvSpPr>
        <p:spPr bwMode="gray">
          <a:xfrm>
            <a:off x="0" y="692150"/>
            <a:ext cx="9144000" cy="73025"/>
          </a:xfrm>
          <a:prstGeom prst="rect">
            <a:avLst/>
          </a:prstGeom>
          <a:gradFill rotWithShape="1">
            <a:gsLst>
              <a:gs pos="0">
                <a:schemeClr val="accent1"/>
              </a:gs>
              <a:gs pos="50000">
                <a:schemeClr val="accent1">
                  <a:gamma/>
                  <a:tint val="27451"/>
                  <a:invGamma/>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dirty="0">
              <a:solidFill>
                <a:srgbClr val="2B166E"/>
              </a:solidFill>
              <a:latin typeface="Arial" charset="0"/>
              <a:cs typeface="Arial" charset="0"/>
            </a:endParaRPr>
          </a:p>
        </p:txBody>
      </p:sp>
      <p:sp>
        <p:nvSpPr>
          <p:cNvPr id="1027" name="Rectangle 3"/>
          <p:cNvSpPr>
            <a:spLocks noGrp="1" noChangeArrowheads="1"/>
          </p:cNvSpPr>
          <p:nvPr>
            <p:ph type="body" idx="1"/>
          </p:nvPr>
        </p:nvSpPr>
        <p:spPr bwMode="auto">
          <a:xfrm>
            <a:off x="457200" y="900113"/>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8" name="Rectangle 4"/>
          <p:cNvSpPr>
            <a:spLocks noGrp="1" noChangeArrowheads="1"/>
          </p:cNvSpPr>
          <p:nvPr>
            <p:ph type="dt" sz="half" idx="2"/>
          </p:nvPr>
        </p:nvSpPr>
        <p:spPr bwMode="white">
          <a:xfrm>
            <a:off x="457200" y="6523038"/>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defRPr>
            </a:lvl1pPr>
          </a:lstStyle>
          <a:p>
            <a:pPr fontAlgn="base">
              <a:spcBef>
                <a:spcPct val="0"/>
              </a:spcBef>
              <a:spcAft>
                <a:spcPct val="0"/>
              </a:spcAft>
            </a:pPr>
            <a:r>
              <a:rPr lang="en-US" altLang="tr-TR" dirty="0">
                <a:solidFill>
                  <a:srgbClr val="FFFFFF"/>
                </a:solidFill>
                <a:cs typeface="Arial" charset="0"/>
              </a:rPr>
              <a:t>www.themegallery.com</a:t>
            </a:r>
          </a:p>
        </p:txBody>
      </p:sp>
      <p:sp>
        <p:nvSpPr>
          <p:cNvPr id="1029" name="Rectangle 5"/>
          <p:cNvSpPr>
            <a:spLocks noGrp="1" noChangeArrowheads="1"/>
          </p:cNvSpPr>
          <p:nvPr>
            <p:ph type="ftr" sz="quarter" idx="3"/>
          </p:nvPr>
        </p:nvSpPr>
        <p:spPr bwMode="white">
          <a:xfrm>
            <a:off x="6324600" y="6537325"/>
            <a:ext cx="2438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n-lt"/>
              </a:defRPr>
            </a:lvl1pPr>
          </a:lstStyle>
          <a:p>
            <a:pPr fontAlgn="base">
              <a:spcBef>
                <a:spcPct val="0"/>
              </a:spcBef>
              <a:spcAft>
                <a:spcPct val="0"/>
              </a:spcAft>
            </a:pPr>
            <a:r>
              <a:rPr lang="en-US" altLang="tr-TR" dirty="0">
                <a:solidFill>
                  <a:srgbClr val="FFFFFF"/>
                </a:solidFill>
                <a:cs typeface="Arial" charset="0"/>
              </a:rPr>
              <a:t>Company Logo</a:t>
            </a:r>
          </a:p>
        </p:txBody>
      </p:sp>
      <p:sp>
        <p:nvSpPr>
          <p:cNvPr id="1030" name="Rectangle 6"/>
          <p:cNvSpPr>
            <a:spLocks noGrp="1" noChangeArrowheads="1"/>
          </p:cNvSpPr>
          <p:nvPr>
            <p:ph type="sldNum" sz="quarter" idx="4"/>
          </p:nvPr>
        </p:nvSpPr>
        <p:spPr bwMode="white">
          <a:xfrm>
            <a:off x="3276600" y="65373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pPr>
            <a:fld id="{A4BE40F4-A34C-4426-8A7D-ADA634D14B4C}" type="slidenum">
              <a:rPr lang="en-US" altLang="tr-TR" smtClean="0">
                <a:solidFill>
                  <a:srgbClr val="FFFFFF"/>
                </a:solidFill>
                <a:latin typeface="Arial" charset="0"/>
                <a:cs typeface="Arial" charset="0"/>
              </a:rPr>
              <a:pPr fontAlgn="base">
                <a:spcBef>
                  <a:spcPct val="0"/>
                </a:spcBef>
                <a:spcAft>
                  <a:spcPct val="0"/>
                </a:spcAft>
              </a:pPr>
              <a:t>‹#›</a:t>
            </a:fld>
            <a:endParaRPr lang="en-US" altLang="tr-TR" dirty="0">
              <a:solidFill>
                <a:srgbClr val="FFFFFF"/>
              </a:solidFill>
              <a:latin typeface="Arial" charset="0"/>
              <a:cs typeface="Arial" charset="0"/>
            </a:endParaRPr>
          </a:p>
        </p:txBody>
      </p:sp>
      <p:sp>
        <p:nvSpPr>
          <p:cNvPr id="1026" name="Rectangle 2"/>
          <p:cNvSpPr>
            <a:spLocks noGrp="1" noChangeArrowheads="1"/>
          </p:cNvSpPr>
          <p:nvPr>
            <p:ph type="title"/>
          </p:nvPr>
        </p:nvSpPr>
        <p:spPr bwMode="white">
          <a:xfrm>
            <a:off x="457200" y="150813"/>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endParaRPr lang="en-US" altLang="tr-TR"/>
          </a:p>
        </p:txBody>
      </p:sp>
    </p:spTree>
    <p:extLst>
      <p:ext uri="{BB962C8B-B14F-4D97-AF65-F5344CB8AC3E}">
        <p14:creationId xmlns:p14="http://schemas.microsoft.com/office/powerpoint/2010/main" val="19543419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hf sldNum="0" hdr="0"/>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itchFamily="34" charset="0"/>
        </a:defRPr>
      </a:lvl2pPr>
      <a:lvl3pPr algn="ctr" rtl="0" eaLnBrk="1" fontAlgn="base" hangingPunct="1">
        <a:spcBef>
          <a:spcPct val="0"/>
        </a:spcBef>
        <a:spcAft>
          <a:spcPct val="0"/>
        </a:spcAft>
        <a:defRPr sz="3200" b="1">
          <a:solidFill>
            <a:schemeClr val="bg1"/>
          </a:solidFill>
          <a:latin typeface="Verdana" pitchFamily="34" charset="0"/>
        </a:defRPr>
      </a:lvl3pPr>
      <a:lvl4pPr algn="ctr" rtl="0" eaLnBrk="1" fontAlgn="base" hangingPunct="1">
        <a:spcBef>
          <a:spcPct val="0"/>
        </a:spcBef>
        <a:spcAft>
          <a:spcPct val="0"/>
        </a:spcAft>
        <a:defRPr sz="3200" b="1">
          <a:solidFill>
            <a:schemeClr val="bg1"/>
          </a:solidFill>
          <a:latin typeface="Verdana" pitchFamily="34" charset="0"/>
        </a:defRPr>
      </a:lvl4pPr>
      <a:lvl5pPr algn="ctr" rtl="0" eaLnBrk="1" fontAlgn="base" hangingPunct="1">
        <a:spcBef>
          <a:spcPct val="0"/>
        </a:spcBef>
        <a:spcAft>
          <a:spcPct val="0"/>
        </a:spcAft>
        <a:defRPr sz="3200" b="1">
          <a:solidFill>
            <a:schemeClr val="bg1"/>
          </a:solidFill>
          <a:latin typeface="Verdana" pitchFamily="34"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tr-TR"/>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tr-TR"/>
              <a:t>Haga clic para modificar el estilo de texto del patrón</a:t>
            </a:r>
          </a:p>
          <a:p>
            <a:pPr lvl="1"/>
            <a:r>
              <a:rPr lang="es-ES" altLang="tr-TR"/>
              <a:t>Segundo nivel</a:t>
            </a:r>
          </a:p>
          <a:p>
            <a:pPr lvl="2"/>
            <a:r>
              <a:rPr lang="es-ES" altLang="tr-TR"/>
              <a:t>Tercer nivel</a:t>
            </a:r>
          </a:p>
          <a:p>
            <a:pPr lvl="3"/>
            <a:r>
              <a:rPr lang="es-ES" altLang="tr-TR"/>
              <a:t>Cuarto nivel</a:t>
            </a:r>
          </a:p>
          <a:p>
            <a:pPr lvl="4"/>
            <a:r>
              <a:rPr lang="es-ES" altLang="tr-TR"/>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lt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lt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1AB0106-D624-4F24-9ABB-1EA9FF222D90}" type="slidenum">
              <a:rPr lang="es-ES" altLang="tr-TR" smtClean="0">
                <a:solidFill>
                  <a:srgbClr val="000000"/>
                </a:solidFill>
              </a:rPr>
              <a:pPr fontAlgn="base">
                <a:spcBef>
                  <a:spcPct val="0"/>
                </a:spcBef>
                <a:spcAft>
                  <a:spcPct val="0"/>
                </a:spcAft>
              </a:pPr>
              <a:t>‹#›</a:t>
            </a:fld>
            <a:endParaRPr lang="es-ES" altLang="tr-TR">
              <a:solidFill>
                <a:srgbClr val="000000"/>
              </a:solidFill>
            </a:endParaRPr>
          </a:p>
        </p:txBody>
      </p:sp>
    </p:spTree>
    <p:extLst>
      <p:ext uri="{BB962C8B-B14F-4D97-AF65-F5344CB8AC3E}">
        <p14:creationId xmlns:p14="http://schemas.microsoft.com/office/powerpoint/2010/main" val="68562605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2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3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ddyayinlari.com/" TargetMode="External"/><Relationship Id="rId2" Type="http://schemas.openxmlformats.org/officeDocument/2006/relationships/image" Target="../media/image84.jpeg"/><Relationship Id="rId1" Type="http://schemas.openxmlformats.org/officeDocument/2006/relationships/slideLayout" Target="../slideLayouts/slideLayout14.xml"/><Relationship Id="rId4" Type="http://schemas.openxmlformats.org/officeDocument/2006/relationships/hyperlink" Target="http://www.dindersi.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5" t="26182" r="3455" b="25818"/>
          <a:stretch/>
        </p:blipFill>
        <p:spPr bwMode="auto">
          <a:xfrm>
            <a:off x="6829874" y="5661248"/>
            <a:ext cx="2278630" cy="1174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8" name="Rectangle 110"/>
          <p:cNvSpPr>
            <a:spLocks noGrp="1" noChangeArrowheads="1"/>
          </p:cNvSpPr>
          <p:nvPr>
            <p:ph type="ctrTitle"/>
          </p:nvPr>
        </p:nvSpPr>
        <p:spPr>
          <a:xfrm>
            <a:off x="539750" y="4653137"/>
            <a:ext cx="5616426" cy="688802"/>
          </a:xfrm>
          <a:noFill/>
          <a:ln/>
        </p:spPr>
        <p:txBody>
          <a:bodyPr/>
          <a:lstStyle/>
          <a:p>
            <a:pPr algn="l"/>
            <a:r>
              <a:rPr lang="tr-TR" altLang="tr-TR" sz="3600" b="1" dirty="0">
                <a:solidFill>
                  <a:schemeClr val="tx1"/>
                </a:solidFill>
              </a:rPr>
              <a:t>Hz. Muhammed’in Hayatı</a:t>
            </a:r>
            <a:endParaRPr lang="es-ES" altLang="tr-TR" sz="3600" b="1" dirty="0">
              <a:solidFill>
                <a:schemeClr val="tx1"/>
              </a:solidFill>
            </a:endParaRPr>
          </a:p>
        </p:txBody>
      </p:sp>
      <p:sp>
        <p:nvSpPr>
          <p:cNvPr id="2170" name="Rectangle 122"/>
          <p:cNvSpPr>
            <a:spLocks noChangeArrowheads="1"/>
          </p:cNvSpPr>
          <p:nvPr/>
        </p:nvSpPr>
        <p:spPr bwMode="auto">
          <a:xfrm>
            <a:off x="6653606" y="6051584"/>
            <a:ext cx="245489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fontAlgn="base">
              <a:spcBef>
                <a:spcPct val="0"/>
              </a:spcBef>
              <a:spcAft>
                <a:spcPct val="0"/>
              </a:spcAft>
            </a:pPr>
            <a:endParaRPr lang="es-ES" altLang="tr-TR" sz="2400" b="1" dirty="0">
              <a:solidFill>
                <a:srgbClr val="000000"/>
              </a:solidFill>
            </a:endParaRPr>
          </a:p>
        </p:txBody>
      </p:sp>
      <p:sp>
        <p:nvSpPr>
          <p:cNvPr id="2" name="Metin kutusu 1"/>
          <p:cNvSpPr txBox="1"/>
          <p:nvPr/>
        </p:nvSpPr>
        <p:spPr>
          <a:xfrm>
            <a:off x="611560" y="5753181"/>
            <a:ext cx="2133918" cy="369332"/>
          </a:xfrm>
          <a:prstGeom prst="rect">
            <a:avLst/>
          </a:prstGeom>
          <a:solidFill>
            <a:srgbClr val="FFC000"/>
          </a:solidFill>
          <a:ln w="76200">
            <a:solidFill>
              <a:srgbClr val="00B050"/>
            </a:solidFill>
          </a:ln>
        </p:spPr>
        <p:txBody>
          <a:bodyPr wrap="none" rtlCol="0">
            <a:spAutoFit/>
          </a:bodyPr>
          <a:lstStyle/>
          <a:p>
            <a:r>
              <a:rPr lang="tr-TR" dirty="0" smtClean="0">
                <a:solidFill>
                  <a:srgbClr val="000000"/>
                </a:solidFill>
              </a:rPr>
              <a:t>Akrabalarla </a:t>
            </a:r>
            <a:r>
              <a:rPr lang="tr-TR" dirty="0">
                <a:solidFill>
                  <a:srgbClr val="000000"/>
                </a:solidFill>
              </a:rPr>
              <a:t>İletişim</a:t>
            </a:r>
          </a:p>
        </p:txBody>
      </p:sp>
      <p:sp>
        <p:nvSpPr>
          <p:cNvPr id="4" name="Dikdörtgen 3"/>
          <p:cNvSpPr/>
          <p:nvPr/>
        </p:nvSpPr>
        <p:spPr>
          <a:xfrm>
            <a:off x="251520" y="908720"/>
            <a:ext cx="8568952" cy="1938992"/>
          </a:xfrm>
          <a:prstGeom prst="rect">
            <a:avLst/>
          </a:prstGeom>
          <a:solidFill>
            <a:srgbClr val="FF0000"/>
          </a:solidFill>
          <a:ln w="38100">
            <a:solidFill>
              <a:srgbClr val="00B050"/>
            </a:solidFill>
          </a:ln>
        </p:spPr>
        <p:txBody>
          <a:bodyPr wrap="square" lIns="91440" tIns="45720" rIns="91440" bIns="45720">
            <a:spAutoFit/>
          </a:bodyPr>
          <a:lstStyle/>
          <a:p>
            <a:pPr algn="ctr" fontAlgn="base">
              <a:spcBef>
                <a:spcPct val="0"/>
              </a:spcBef>
              <a:spcAft>
                <a:spcPct val="0"/>
              </a:spcAft>
            </a:pPr>
            <a:r>
              <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t>Ortaokul ve </a:t>
            </a:r>
            <a:br>
              <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br>
            <a:r>
              <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t>İmam Hatip Ortaokulu </a:t>
            </a:r>
            <a:br>
              <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br>
            <a:endPar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540936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30425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Peygamberimizin gençlik ve yetişkinlik döneminde de akrabalarıyla ilişkilerini sürdürdüğü ve bu davranışın onun  güzel ahlakının bir parçası hâline  geldiği  görülmektedir. İlk vahyin ardından yaşadığı heyecan ve tedirginliği paylaştığı eşi Hz. Hatice,  onun  ahlaki  vasıfları  arasında akrabalık ilişkilerini devam  ettirdiğine yer  vermiştir.  Hz. Hatice,  Peygamberimizin bu  güzel  ahlakını, onun  doğru yolda olduğunun bir delili olarak  görmüştür.</a:t>
            </a:r>
          </a:p>
        </p:txBody>
      </p:sp>
      <p:pic>
        <p:nvPicPr>
          <p:cNvPr id="29698" name="Picture 2" descr="http://m.islam-today.ru/files/news/part_3/34363/muhammed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235" y="3789040"/>
            <a:ext cx="4382362"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312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30425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Gerek akraba gerekse eş dost  ziyaretinde uygun  olan,  ziyarete, ziyaretle karşılık  vermektir. Ancak  bazen ziyaret  konusuna gereken özeni  göstermeyen hatta kendisine yapılan ziyaretler- in devamını getirmeyen yakınlarımız olabilir. Böyle  durumlarda Müslümana yakışan davranış, akrabalık bağını koparmamak ve ziyareti  terk etmemektir. Peygamberimiz zamanında da  bu tür hâdiseler yaşanmıştır. </a:t>
            </a:r>
          </a:p>
        </p:txBody>
      </p:sp>
      <p:pic>
        <p:nvPicPr>
          <p:cNvPr id="30722" name="Picture 2" descr="http://www.nurnet.org/wp-content/uploads/2012/07/hz.-muhammed-ve-g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683684"/>
            <a:ext cx="3875956" cy="308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3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31683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000" dirty="0"/>
          </a:p>
          <a:p>
            <a:r>
              <a:rPr lang="tr-TR" sz="2000" dirty="0"/>
              <a:t>Ziyaret  ettiği akrabalarının kendisine gelmemesine gücenen bir sahabe</a:t>
            </a:r>
          </a:p>
          <a:p>
            <a:r>
              <a:rPr lang="tr-TR" sz="2000" dirty="0"/>
              <a:t>Peygamberimize gelerek şöyle  yakınmıştır: “Ya </a:t>
            </a:r>
            <a:r>
              <a:rPr lang="tr-TR" sz="2000" dirty="0" err="1"/>
              <a:t>Resûlallah</a:t>
            </a:r>
            <a:r>
              <a:rPr lang="tr-TR" sz="2000" dirty="0"/>
              <a:t>! Benim  akrabam var. Ben  kendilerini  ziyaret  ediyorum, onlar  bana gelip </a:t>
            </a:r>
            <a:r>
              <a:rPr lang="tr-TR" sz="2000" dirty="0" err="1"/>
              <a:t>gitmi</a:t>
            </a:r>
            <a:r>
              <a:rPr lang="tr-TR" sz="2000" dirty="0"/>
              <a:t>- </a:t>
            </a:r>
            <a:r>
              <a:rPr lang="tr-TR" sz="2000" dirty="0" err="1"/>
              <a:t>yorlar</a:t>
            </a:r>
            <a:r>
              <a:rPr lang="tr-TR" sz="2000" dirty="0"/>
              <a:t>. Ben onlara iyilik ediyorum, onlar bana kötülük ediyorlar. Ben onlara anlayışlı davranıyorum, onlar  bana kaba davranıyorlar.” Bunun  üzerine Hz. Peygamber, ziyaretlere karşılık  vermeyenin sorumlu olacağını ifade  etmiştir.  Ayrıca,  “Şayet  bu şekilde davranmaya devam edersen, onlara karşı  senin yanında Allah’ın (</a:t>
            </a:r>
            <a:r>
              <a:rPr lang="tr-TR" sz="2000" dirty="0" err="1"/>
              <a:t>c.c</a:t>
            </a:r>
            <a:r>
              <a:rPr lang="tr-TR" sz="2000" dirty="0"/>
              <a:t>.)  görevlendireceği bir yardımcı daima bulunacaktır.” buyurarak bu güzel  davranışı sebebiyle Allah’ın yardımını daima göreceğini müjdelemiştir.</a:t>
            </a:r>
          </a:p>
          <a:p>
            <a:r>
              <a:rPr lang="tr-TR" sz="2000" dirty="0"/>
              <a:t> </a:t>
            </a:r>
          </a:p>
        </p:txBody>
      </p:sp>
      <p:pic>
        <p:nvPicPr>
          <p:cNvPr id="31746" name="Picture 2" descr="http://www.mumsema.org/attachments/10166d1415626000/muhammed-ismi-arapc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989" y="4562854"/>
            <a:ext cx="4073822" cy="217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8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66429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000" dirty="0"/>
          </a:p>
          <a:p>
            <a:r>
              <a:rPr lang="tr-TR" sz="2000" dirty="0"/>
              <a:t>Peygamberimizin de benzeri kişilerle karşılaştığını hatta kendileriyle  dostluk  kuramadığı hâlde akrabalık bağları nedeniyle ilişkilerini koparmamaya özen gösterdiğini ve ziyaretin  güzel  sonuçlar oluşturmasını umduğunu görmekteyiz. Bununla ilgili olarak  bir hadis-i  şerifte  şöyle buyurulmuştur: “Dikkat edin, benim asıl dostlarım ve yardımcılarım babamın ailesi değildir. Benim asıl dostlarım, Allah Teâlâ ve </a:t>
            </a:r>
            <a:r>
              <a:rPr lang="tr-TR" sz="2000" dirty="0" err="1"/>
              <a:t>salih</a:t>
            </a:r>
            <a:r>
              <a:rPr lang="tr-TR" sz="2000" dirty="0"/>
              <a:t>  müminlerdir; ancak onlarla  akrabalık bağlarım vardır.  Bu akrabalığı, ziyaret ile yaşatmak, tazelemek düşüncesindeyim.” </a:t>
            </a:r>
          </a:p>
          <a:p>
            <a:r>
              <a:rPr lang="tr-TR" sz="2000" dirty="0"/>
              <a:t> </a:t>
            </a:r>
          </a:p>
        </p:txBody>
      </p:sp>
      <p:pic>
        <p:nvPicPr>
          <p:cNvPr id="32770" name="Picture 2" descr="http://www.kalehaber.net/tefekkur/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014" y="4077072"/>
            <a:ext cx="4198174" cy="267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486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3681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Bir sahabe, erdemli  davranış ne  olduğunu sorunca, Hz. Peygamber kendisiyle alâkayı kesen akraba ile görüşmeye devam etmenin pek kıymetli davranışlardan biri olduğunu ifade etmiştir. </a:t>
            </a:r>
          </a:p>
        </p:txBody>
      </p:sp>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r="14651"/>
          <a:stretch/>
        </p:blipFill>
        <p:spPr>
          <a:xfrm>
            <a:off x="2195736" y="2763688"/>
            <a:ext cx="4608512" cy="4049688"/>
          </a:xfrm>
          <a:prstGeom prst="rect">
            <a:avLst/>
          </a:prstGeom>
        </p:spPr>
      </p:pic>
    </p:spTree>
    <p:extLst>
      <p:ext uri="{BB962C8B-B14F-4D97-AF65-F5344CB8AC3E}">
        <p14:creationId xmlns:p14="http://schemas.microsoft.com/office/powerpoint/2010/main" val="2993921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3681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Allah rızası için yapılan her türlü iyi davranışın  Allah katında  büyük   değeri vardır.  Şüphesiz ki, akraba ziyareti  de aynı kapsamda yer almaktadır. Akraba ziyaretlerinde maddi  beklenti  ve çıkar gözetmemek ya  da  ziyaret   için  mutlaka karşıdan  bir  ziyaret   beklememek  gerekir.</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2780928"/>
            <a:ext cx="5280587" cy="3960440"/>
          </a:xfrm>
          <a:prstGeom prst="rect">
            <a:avLst/>
          </a:prstGeom>
        </p:spPr>
      </p:pic>
    </p:spTree>
    <p:extLst>
      <p:ext uri="{BB962C8B-B14F-4D97-AF65-F5344CB8AC3E}">
        <p14:creationId xmlns:p14="http://schemas.microsoft.com/office/powerpoint/2010/main" val="426940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66429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Ayrıca hayırlı işlerde öncülük  yapmak yüce  kitabımız Kur’an-ı Kerim’de  de  övülen  davranışlar arasında yer  almaktadır. Bu sebeple zengin olsun,  fakir olsun  bize gelmeyen  akrabamıza  gitmeye ve  bunu da  herhangi bir şarta  bağlamamaya  dikkat etmek gerekmektedir. Peygamberimiz bununla ilgili olarak  şöyle  buyurmaktadır: </a:t>
            </a:r>
            <a:r>
              <a:rPr lang="tr-TR" sz="2000" i="1" dirty="0"/>
              <a:t>“Sıla-i rahim  demek, dost  ve  akrabadan görülen  iyiliğe karşı  iyilik etmek değil,  ilgiyi kesen akrabayı arayıp  ziyaret  etmek ve kendisine iyilik yapmaktır.”</a:t>
            </a:r>
            <a:endParaRPr lang="tr-TR" sz="20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4077072"/>
            <a:ext cx="3600400" cy="2700300"/>
          </a:xfrm>
          <a:prstGeom prst="rect">
            <a:avLst/>
          </a:prstGeom>
        </p:spPr>
      </p:pic>
    </p:spTree>
    <p:extLst>
      <p:ext uri="{BB962C8B-B14F-4D97-AF65-F5344CB8AC3E}">
        <p14:creationId xmlns:p14="http://schemas.microsoft.com/office/powerpoint/2010/main" val="2116862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23224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Akrabalık  bağlarını korumanın ve bilhassa ziyaretleşmenin genel adı </a:t>
            </a:r>
          </a:p>
          <a:p>
            <a:r>
              <a:rPr lang="tr-TR" sz="2000" b="1" u="sng" dirty="0"/>
              <a:t>“sıla-i </a:t>
            </a:r>
            <a:r>
              <a:rPr lang="tr-TR" sz="2000" b="1" u="sng" dirty="0" err="1"/>
              <a:t>rahim</a:t>
            </a:r>
            <a:r>
              <a:rPr lang="tr-TR" sz="2000" dirty="0" err="1"/>
              <a:t>”dir</a:t>
            </a:r>
            <a:r>
              <a:rPr lang="tr-TR" sz="2000" dirty="0"/>
              <a:t>. Bu keli- menin  Allah’ın güzel  isimlerinden (</a:t>
            </a:r>
            <a:r>
              <a:rPr lang="tr-TR" sz="2000" dirty="0" err="1"/>
              <a:t>esmâü’l-hüsnâ</a:t>
            </a:r>
            <a:r>
              <a:rPr lang="tr-TR" sz="2000" dirty="0"/>
              <a:t>) olan “</a:t>
            </a:r>
            <a:r>
              <a:rPr lang="tr-TR" sz="2000" dirty="0" err="1"/>
              <a:t>Rahmân</a:t>
            </a:r>
            <a:r>
              <a:rPr lang="tr-TR" sz="2000" dirty="0"/>
              <a:t>”  ismi ile yakın ilgisi vardır. Buna göre akrabalık bağını devam ettirmenin (sıla-i rahim), Allah’ın merhametini kazanmaya vesile olacağı,  aksi  hâlde Allah’ın rahmetinden mahrum kalınacağı anlaşılmaktadır.</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3587693"/>
            <a:ext cx="4248472" cy="3186354"/>
          </a:xfrm>
          <a:prstGeom prst="rect">
            <a:avLst/>
          </a:prstGeom>
        </p:spPr>
      </p:pic>
    </p:spTree>
    <p:extLst>
      <p:ext uri="{BB962C8B-B14F-4D97-AF65-F5344CB8AC3E}">
        <p14:creationId xmlns:p14="http://schemas.microsoft.com/office/powerpoint/2010/main" val="2471473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23224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t>Hadis: </a:t>
            </a:r>
            <a:r>
              <a:rPr lang="tr-TR" sz="2000" i="1" dirty="0"/>
              <a:t>“Allah, merhametli olanlara rahmetle muamele eder.  O hâlde,  sizler yeryüzündekilere karşı merhametli olun ki, semada bulunanlar  da size  rahmet etsinler. Rahim (akrabalık  bağı) </a:t>
            </a:r>
            <a:r>
              <a:rPr lang="tr-TR" sz="2000" i="1" dirty="0" err="1"/>
              <a:t>Rahmân’dan</a:t>
            </a:r>
            <a:r>
              <a:rPr lang="tr-TR" sz="2000" i="1" dirty="0"/>
              <a:t> filizlenen  bir daldır. Kim bunu  korursa  Allah onunla  (rahmet  bağı) kurar. Her kim de akrabalık  bağlarını koparırsa Allah da o kimseden rahmetini  keser.”</a:t>
            </a:r>
            <a:endParaRPr lang="tr-TR" sz="20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9" y="3645024"/>
            <a:ext cx="4104456" cy="3078342"/>
          </a:xfrm>
          <a:prstGeom prst="rect">
            <a:avLst/>
          </a:prstGeom>
        </p:spPr>
      </p:pic>
    </p:spTree>
    <p:extLst>
      <p:ext uri="{BB962C8B-B14F-4D97-AF65-F5344CB8AC3E}">
        <p14:creationId xmlns:p14="http://schemas.microsoft.com/office/powerpoint/2010/main" val="2660229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94421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Bu hadis-i  şerifin son  kısmında Peygamber Efendimiz  bir uyarıda da  bulunarak akrabalık bağını koparanların Allah’ın rahmetinden mahrum kalacağını bildirmiştir. Şu hâlde akrabalık bağlarını korumanın ve bu amaçla yapılan ziyaretleşmenin manevi karşılığı  çok büyükse de akrabalık ilişkilerini kesmenin günahı da  bir o kadar büyüktür. </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3320225"/>
            <a:ext cx="4536504" cy="3402379"/>
          </a:xfrm>
          <a:prstGeom prst="rect">
            <a:avLst/>
          </a:prstGeom>
        </p:spPr>
      </p:pic>
    </p:spTree>
    <p:extLst>
      <p:ext uri="{BB962C8B-B14F-4D97-AF65-F5344CB8AC3E}">
        <p14:creationId xmlns:p14="http://schemas.microsoft.com/office/powerpoint/2010/main" val="3564218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tr-TR" altLang="tr-TR" dirty="0"/>
              <a:t>Bölüm İçindekiler</a:t>
            </a:r>
            <a:endParaRPr lang="en-US" altLang="tr-TR" dirty="0"/>
          </a:p>
        </p:txBody>
      </p:sp>
      <p:grpSp>
        <p:nvGrpSpPr>
          <p:cNvPr id="9" name="Group 173"/>
          <p:cNvGrpSpPr>
            <a:grpSpLocks/>
          </p:cNvGrpSpPr>
          <p:nvPr/>
        </p:nvGrpSpPr>
        <p:grpSpPr bwMode="auto">
          <a:xfrm>
            <a:off x="467544" y="1340768"/>
            <a:ext cx="8140444" cy="823541"/>
            <a:chOff x="1248" y="1350"/>
            <a:chExt cx="3060" cy="348"/>
          </a:xfrm>
        </p:grpSpPr>
        <p:sp>
          <p:nvSpPr>
            <p:cNvPr id="10" name="AutoShape 95"/>
            <p:cNvSpPr>
              <a:spLocks noChangeArrowheads="1"/>
            </p:cNvSpPr>
            <p:nvPr/>
          </p:nvSpPr>
          <p:spPr bwMode="gray">
            <a:xfrm>
              <a:off x="1248" y="1350"/>
              <a:ext cx="3060" cy="348"/>
            </a:xfrm>
            <a:prstGeom prst="roundRect">
              <a:avLst>
                <a:gd name="adj" fmla="val 50000"/>
              </a:avLst>
            </a:prstGeom>
            <a:gradFill rotWithShape="1">
              <a:gsLst>
                <a:gs pos="0">
                  <a:srgbClr val="2268B4"/>
                </a:gs>
                <a:gs pos="100000">
                  <a:srgbClr val="99CCFF"/>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sp>
          <p:nvSpPr>
            <p:cNvPr id="11" name="AutoShape 94"/>
            <p:cNvSpPr>
              <a:spLocks noChangeArrowheads="1"/>
            </p:cNvSpPr>
            <p:nvPr/>
          </p:nvSpPr>
          <p:spPr bwMode="gray">
            <a:xfrm>
              <a:off x="1303" y="1380"/>
              <a:ext cx="2969" cy="288"/>
            </a:xfrm>
            <a:prstGeom prst="roundRect">
              <a:avLst>
                <a:gd name="adj" fmla="val 50000"/>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grpSp>
      <p:grpSp>
        <p:nvGrpSpPr>
          <p:cNvPr id="25" name="Group 173"/>
          <p:cNvGrpSpPr>
            <a:grpSpLocks/>
          </p:cNvGrpSpPr>
          <p:nvPr/>
        </p:nvGrpSpPr>
        <p:grpSpPr bwMode="auto">
          <a:xfrm>
            <a:off x="501370" y="2308325"/>
            <a:ext cx="8140444" cy="823541"/>
            <a:chOff x="1248" y="1350"/>
            <a:chExt cx="3060" cy="348"/>
          </a:xfrm>
        </p:grpSpPr>
        <p:sp>
          <p:nvSpPr>
            <p:cNvPr id="26" name="AutoShape 95"/>
            <p:cNvSpPr>
              <a:spLocks noChangeArrowheads="1"/>
            </p:cNvSpPr>
            <p:nvPr/>
          </p:nvSpPr>
          <p:spPr bwMode="gray">
            <a:xfrm>
              <a:off x="1248" y="1350"/>
              <a:ext cx="3060" cy="348"/>
            </a:xfrm>
            <a:prstGeom prst="roundRect">
              <a:avLst>
                <a:gd name="adj" fmla="val 50000"/>
              </a:avLst>
            </a:prstGeom>
            <a:gradFill rotWithShape="1">
              <a:gsLst>
                <a:gs pos="0">
                  <a:srgbClr val="2268B4"/>
                </a:gs>
                <a:gs pos="100000">
                  <a:srgbClr val="99CCFF"/>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sp>
          <p:nvSpPr>
            <p:cNvPr id="27" name="AutoShape 94"/>
            <p:cNvSpPr>
              <a:spLocks noChangeArrowheads="1"/>
            </p:cNvSpPr>
            <p:nvPr/>
          </p:nvSpPr>
          <p:spPr bwMode="gray">
            <a:xfrm>
              <a:off x="1303" y="1380"/>
              <a:ext cx="2969" cy="288"/>
            </a:xfrm>
            <a:prstGeom prst="roundRect">
              <a:avLst>
                <a:gd name="adj" fmla="val 50000"/>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grpSp>
      <p:pic>
        <p:nvPicPr>
          <p:cNvPr id="26626" name="Picture 2" descr="http://huzurailedebaslar.files.wordpress.com/2011/04/akra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489" y="3271669"/>
            <a:ext cx="600075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2">
            <a:hlinkClick r:id="rId3" action="ppaction://hlinksldjump"/>
          </p:cNvPr>
          <p:cNvSpPr txBox="1">
            <a:spLocks noChangeArrowheads="1"/>
          </p:cNvSpPr>
          <p:nvPr/>
        </p:nvSpPr>
        <p:spPr bwMode="white">
          <a:xfrm>
            <a:off x="297112" y="1498478"/>
            <a:ext cx="8458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kern="1200">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anose="020B0604030504040204" pitchFamily="34" charset="0"/>
              </a:defRPr>
            </a:lvl2pPr>
            <a:lvl3pPr algn="ctr" rtl="0" eaLnBrk="1" fontAlgn="base" hangingPunct="1">
              <a:spcBef>
                <a:spcPct val="0"/>
              </a:spcBef>
              <a:spcAft>
                <a:spcPct val="0"/>
              </a:spcAft>
              <a:defRPr sz="3200" b="1">
                <a:solidFill>
                  <a:schemeClr val="bg1"/>
                </a:solidFill>
                <a:latin typeface="Verdana" panose="020B0604030504040204" pitchFamily="34" charset="0"/>
              </a:defRPr>
            </a:lvl3pPr>
            <a:lvl4pPr algn="ctr" rtl="0" eaLnBrk="1" fontAlgn="base" hangingPunct="1">
              <a:spcBef>
                <a:spcPct val="0"/>
              </a:spcBef>
              <a:spcAft>
                <a:spcPct val="0"/>
              </a:spcAft>
              <a:defRPr sz="3200" b="1">
                <a:solidFill>
                  <a:schemeClr val="bg1"/>
                </a:solidFill>
                <a:latin typeface="Verdana" panose="020B0604030504040204" pitchFamily="34" charset="0"/>
              </a:defRPr>
            </a:lvl4pPr>
            <a:lvl5pPr algn="ctr" rtl="0" eaLnBrk="1" fontAlgn="base" hangingPunct="1">
              <a:spcBef>
                <a:spcPct val="0"/>
              </a:spcBef>
              <a:spcAft>
                <a:spcPct val="0"/>
              </a:spcAft>
              <a:defRPr sz="3200" b="1">
                <a:solidFill>
                  <a:schemeClr val="bg1"/>
                </a:solidFill>
                <a:latin typeface="Verdana" panose="020B0604030504040204" pitchFamily="34" charset="0"/>
              </a:defRPr>
            </a:lvl5pPr>
            <a:lvl6pPr marL="457200" algn="ctr" rtl="0" eaLnBrk="1" fontAlgn="base" hangingPunct="1">
              <a:spcBef>
                <a:spcPct val="0"/>
              </a:spcBef>
              <a:spcAft>
                <a:spcPct val="0"/>
              </a:spcAft>
              <a:defRPr sz="3200" b="1">
                <a:solidFill>
                  <a:schemeClr val="bg1"/>
                </a:solidFill>
                <a:latin typeface="Verdana" panose="020B0604030504040204" pitchFamily="34" charset="0"/>
              </a:defRPr>
            </a:lvl6pPr>
            <a:lvl7pPr marL="914400" algn="ctr" rtl="0" eaLnBrk="1" fontAlgn="base" hangingPunct="1">
              <a:spcBef>
                <a:spcPct val="0"/>
              </a:spcBef>
              <a:spcAft>
                <a:spcPct val="0"/>
              </a:spcAft>
              <a:defRPr sz="3200" b="1">
                <a:solidFill>
                  <a:schemeClr val="bg1"/>
                </a:solidFill>
                <a:latin typeface="Verdana" panose="020B0604030504040204" pitchFamily="34" charset="0"/>
              </a:defRPr>
            </a:lvl7pPr>
            <a:lvl8pPr marL="1371600" algn="ctr" rtl="0" eaLnBrk="1" fontAlgn="base" hangingPunct="1">
              <a:spcBef>
                <a:spcPct val="0"/>
              </a:spcBef>
              <a:spcAft>
                <a:spcPct val="0"/>
              </a:spcAft>
              <a:defRPr sz="3200" b="1">
                <a:solidFill>
                  <a:schemeClr val="bg1"/>
                </a:solidFill>
                <a:latin typeface="Verdana" panose="020B0604030504040204" pitchFamily="34" charset="0"/>
              </a:defRPr>
            </a:lvl8pPr>
            <a:lvl9pPr marL="1828800" algn="ctr" rtl="0" eaLnBrk="1" fontAlgn="base" hangingPunct="1">
              <a:spcBef>
                <a:spcPct val="0"/>
              </a:spcBef>
              <a:spcAft>
                <a:spcPct val="0"/>
              </a:spcAft>
              <a:defRPr sz="3200" b="1">
                <a:solidFill>
                  <a:schemeClr val="bg1"/>
                </a:solidFill>
                <a:latin typeface="Verdana" panose="020B0604030504040204" pitchFamily="34" charset="0"/>
              </a:defRPr>
            </a:lvl9pPr>
          </a:lstStyle>
          <a:p>
            <a:r>
              <a:rPr lang="tr-TR" altLang="tr-TR" sz="2400" dirty="0">
                <a:solidFill>
                  <a:schemeClr val="tx1">
                    <a:lumMod val="60000"/>
                    <a:lumOff val="40000"/>
                  </a:schemeClr>
                </a:solidFill>
              </a:rPr>
              <a:t>1. Akrabaları Ziyaret</a:t>
            </a:r>
            <a:endParaRPr lang="en-US" altLang="tr-TR" sz="2400" dirty="0">
              <a:solidFill>
                <a:schemeClr val="tx1">
                  <a:lumMod val="60000"/>
                  <a:lumOff val="40000"/>
                </a:schemeClr>
              </a:solidFill>
            </a:endParaRPr>
          </a:p>
        </p:txBody>
      </p:sp>
      <p:sp>
        <p:nvSpPr>
          <p:cNvPr id="14" name="Rectangle 2"/>
          <p:cNvSpPr txBox="1">
            <a:spLocks noChangeArrowheads="1"/>
          </p:cNvSpPr>
          <p:nvPr/>
        </p:nvSpPr>
        <p:spPr bwMode="white">
          <a:xfrm>
            <a:off x="212214" y="2383261"/>
            <a:ext cx="8458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kern="1200">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anose="020B0604030504040204" pitchFamily="34" charset="0"/>
              </a:defRPr>
            </a:lvl2pPr>
            <a:lvl3pPr algn="ctr" rtl="0" eaLnBrk="1" fontAlgn="base" hangingPunct="1">
              <a:spcBef>
                <a:spcPct val="0"/>
              </a:spcBef>
              <a:spcAft>
                <a:spcPct val="0"/>
              </a:spcAft>
              <a:defRPr sz="3200" b="1">
                <a:solidFill>
                  <a:schemeClr val="bg1"/>
                </a:solidFill>
                <a:latin typeface="Verdana" panose="020B0604030504040204" pitchFamily="34" charset="0"/>
              </a:defRPr>
            </a:lvl3pPr>
            <a:lvl4pPr algn="ctr" rtl="0" eaLnBrk="1" fontAlgn="base" hangingPunct="1">
              <a:spcBef>
                <a:spcPct val="0"/>
              </a:spcBef>
              <a:spcAft>
                <a:spcPct val="0"/>
              </a:spcAft>
              <a:defRPr sz="3200" b="1">
                <a:solidFill>
                  <a:schemeClr val="bg1"/>
                </a:solidFill>
                <a:latin typeface="Verdana" panose="020B0604030504040204" pitchFamily="34" charset="0"/>
              </a:defRPr>
            </a:lvl4pPr>
            <a:lvl5pPr algn="ctr" rtl="0" eaLnBrk="1" fontAlgn="base" hangingPunct="1">
              <a:spcBef>
                <a:spcPct val="0"/>
              </a:spcBef>
              <a:spcAft>
                <a:spcPct val="0"/>
              </a:spcAft>
              <a:defRPr sz="3200" b="1">
                <a:solidFill>
                  <a:schemeClr val="bg1"/>
                </a:solidFill>
                <a:latin typeface="Verdana" panose="020B0604030504040204" pitchFamily="34" charset="0"/>
              </a:defRPr>
            </a:lvl5pPr>
            <a:lvl6pPr marL="457200" algn="ctr" rtl="0" eaLnBrk="1" fontAlgn="base" hangingPunct="1">
              <a:spcBef>
                <a:spcPct val="0"/>
              </a:spcBef>
              <a:spcAft>
                <a:spcPct val="0"/>
              </a:spcAft>
              <a:defRPr sz="3200" b="1">
                <a:solidFill>
                  <a:schemeClr val="bg1"/>
                </a:solidFill>
                <a:latin typeface="Verdana" panose="020B0604030504040204" pitchFamily="34" charset="0"/>
              </a:defRPr>
            </a:lvl6pPr>
            <a:lvl7pPr marL="914400" algn="ctr" rtl="0" eaLnBrk="1" fontAlgn="base" hangingPunct="1">
              <a:spcBef>
                <a:spcPct val="0"/>
              </a:spcBef>
              <a:spcAft>
                <a:spcPct val="0"/>
              </a:spcAft>
              <a:defRPr sz="3200" b="1">
                <a:solidFill>
                  <a:schemeClr val="bg1"/>
                </a:solidFill>
                <a:latin typeface="Verdana" panose="020B0604030504040204" pitchFamily="34" charset="0"/>
              </a:defRPr>
            </a:lvl7pPr>
            <a:lvl8pPr marL="1371600" algn="ctr" rtl="0" eaLnBrk="1" fontAlgn="base" hangingPunct="1">
              <a:spcBef>
                <a:spcPct val="0"/>
              </a:spcBef>
              <a:spcAft>
                <a:spcPct val="0"/>
              </a:spcAft>
              <a:defRPr sz="3200" b="1">
                <a:solidFill>
                  <a:schemeClr val="bg1"/>
                </a:solidFill>
                <a:latin typeface="Verdana" panose="020B0604030504040204" pitchFamily="34" charset="0"/>
              </a:defRPr>
            </a:lvl8pPr>
            <a:lvl9pPr marL="1828800" algn="ctr" rtl="0" eaLnBrk="1" fontAlgn="base" hangingPunct="1">
              <a:spcBef>
                <a:spcPct val="0"/>
              </a:spcBef>
              <a:spcAft>
                <a:spcPct val="0"/>
              </a:spcAft>
              <a:defRPr sz="3200" b="1">
                <a:solidFill>
                  <a:schemeClr val="bg1"/>
                </a:solidFill>
                <a:latin typeface="Verdana" panose="020B0604030504040204" pitchFamily="34" charset="0"/>
              </a:defRPr>
            </a:lvl9pPr>
          </a:lstStyle>
          <a:p>
            <a:r>
              <a:rPr lang="tr-TR" altLang="tr-TR" sz="2400" dirty="0">
                <a:solidFill>
                  <a:schemeClr val="tx1">
                    <a:lumMod val="60000"/>
                    <a:lumOff val="40000"/>
                  </a:schemeClr>
                </a:solidFill>
                <a:hlinkClick r:id="rId4" action="ppaction://hlinksldjump"/>
              </a:rPr>
              <a:t>2. Sevinç ve Üzüntüleri Paylaşmak</a:t>
            </a:r>
            <a:endParaRPr lang="en-US" altLang="tr-TR" sz="2400" dirty="0">
              <a:solidFill>
                <a:schemeClr val="tx1">
                  <a:lumMod val="60000"/>
                  <a:lumOff val="40000"/>
                </a:schemeClr>
              </a:solidFill>
            </a:endParaRPr>
          </a:p>
        </p:txBody>
      </p:sp>
    </p:spTree>
    <p:extLst>
      <p:ext uri="{BB962C8B-B14F-4D97-AF65-F5344CB8AC3E}">
        <p14:creationId xmlns:p14="http://schemas.microsoft.com/office/powerpoint/2010/main" val="3934325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00811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t>Ayet:</a:t>
            </a:r>
            <a:r>
              <a:rPr lang="tr-TR" sz="2000" dirty="0"/>
              <a:t> </a:t>
            </a:r>
            <a:r>
              <a:rPr lang="tr-TR" sz="2000" b="1" dirty="0"/>
              <a:t>“Kendisi adına  birbirinizden istekte  bulunduğunuz</a:t>
            </a:r>
            <a:endParaRPr lang="tr-TR" sz="2000" dirty="0"/>
          </a:p>
          <a:p>
            <a:r>
              <a:rPr lang="tr-TR" sz="2000" b="1" dirty="0"/>
              <a:t>Allah’tan  ve akrabalık  bağlarını koparmaktan sakının.” </a:t>
            </a:r>
            <a:r>
              <a:rPr lang="tr-TR" sz="1400" b="1" dirty="0"/>
              <a:t>(Nisa:4)</a:t>
            </a:r>
            <a:endParaRPr lang="tr-TR" sz="20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2438128"/>
            <a:ext cx="5760640" cy="4320480"/>
          </a:xfrm>
          <a:prstGeom prst="rect">
            <a:avLst/>
          </a:prstGeom>
        </p:spPr>
      </p:pic>
    </p:spTree>
    <p:extLst>
      <p:ext uri="{BB962C8B-B14F-4D97-AF65-F5344CB8AC3E}">
        <p14:creationId xmlns:p14="http://schemas.microsoft.com/office/powerpoint/2010/main" val="1543585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31683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Peygamberimizin ziyareti sadece yaşayanlarla sınırlı  değildir. O, hayatta olanları  evinde ziyaret  etmeyi  öğrettiği  gibi ölenlerimizi  de kabirlerinde ziyaret edebileceğimizi söylemiştir. Bu şekilde bizlere ölen akrabalarımızı unutup gitmememiz, vefatlarından  sonra da kabirlerini ziyaret  ederek kendilerine dua  etmemiz gerektiğini hatırlatmaktadır. Peygamberimiz, bir hadis-i  şerifinde şöyle  buyurmaktadır: </a:t>
            </a:r>
            <a:r>
              <a:rPr lang="tr-TR" sz="2000" i="1" dirty="0"/>
              <a:t>“Annemin  kabrini ziyaret  için </a:t>
            </a:r>
            <a:r>
              <a:rPr lang="tr-TR" sz="2000" i="1" dirty="0" err="1"/>
              <a:t>Rabb’imden</a:t>
            </a:r>
            <a:r>
              <a:rPr lang="tr-TR" sz="2000" i="1" dirty="0"/>
              <a:t> izin istedim. Bana  izin verdi. Siz  de kabirleri ziyaret  ediniz.” </a:t>
            </a:r>
            <a:r>
              <a:rPr lang="tr-TR" sz="2000" dirty="0"/>
              <a:t>Hz. Peygamber hayatının ilerleyen dönemlerinde annesinin kabrini ziyaret  etmiş  ve başucunda gözyaşı döküp  dua  etmiştir.</a:t>
            </a:r>
          </a:p>
        </p:txBody>
      </p:sp>
      <p:pic>
        <p:nvPicPr>
          <p:cNvPr id="33794" name="Picture 2" descr="http://saidnuritetik.files.wordpress.com/2011/09/2011-ramazan-kabir-ziyareti-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599971"/>
            <a:ext cx="3339852" cy="222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255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23224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Dinimizde  akrabalık bağları sadece kan  bağına dayalı  olarak  oluşmamaktadır. Sütannelikten doğan akrabalıklar da söz konusudur. Peygamberimizin sütanneleri </a:t>
            </a:r>
            <a:r>
              <a:rPr lang="tr-TR" sz="2000" dirty="0" err="1"/>
              <a:t>Süveybe</a:t>
            </a:r>
            <a:r>
              <a:rPr lang="tr-TR" sz="2000" dirty="0"/>
              <a:t> ve Halime ile de akrabalık  ilişkilerini koruduğu görülmektedir. Yine Peygamberimiz dadısı </a:t>
            </a:r>
            <a:r>
              <a:rPr lang="tr-TR" sz="2000" dirty="0" err="1"/>
              <a:t>Ümmü</a:t>
            </a:r>
            <a:r>
              <a:rPr lang="tr-TR" sz="2000" dirty="0"/>
              <a:t> </a:t>
            </a:r>
            <a:r>
              <a:rPr lang="tr-TR" sz="2000" dirty="0" err="1"/>
              <a:t>Eymen’i</a:t>
            </a:r>
            <a:r>
              <a:rPr lang="tr-TR" sz="2000" dirty="0"/>
              <a:t> de zaman zaman evinde ziyaret  eder, </a:t>
            </a:r>
            <a:r>
              <a:rPr lang="tr-TR" sz="2000" i="1" dirty="0"/>
              <a:t>“Benim, annemden sonra  annemdir.” </a:t>
            </a:r>
            <a:r>
              <a:rPr lang="tr-TR" sz="2000" dirty="0"/>
              <a:t>buyururdu.</a:t>
            </a:r>
          </a:p>
        </p:txBody>
      </p:sp>
      <p:pic>
        <p:nvPicPr>
          <p:cNvPr id="34818" name="Picture 2" descr="http://www.mumsema.org/attachments/2020d1367818145/muhammed-ismi-name.jpg"/>
          <p:cNvPicPr>
            <a:picLocks noChangeAspect="1" noChangeArrowheads="1"/>
          </p:cNvPicPr>
          <p:nvPr/>
        </p:nvPicPr>
        <p:blipFill rotWithShape="1">
          <a:blip r:embed="rId2">
            <a:extLst>
              <a:ext uri="{28A0092B-C50C-407E-A947-70E740481C1C}">
                <a14:useLocalDpi xmlns:a14="http://schemas.microsoft.com/office/drawing/2010/main" val="0"/>
              </a:ext>
            </a:extLst>
          </a:blip>
          <a:srcRect b="3800"/>
          <a:stretch/>
        </p:blipFill>
        <p:spPr bwMode="auto">
          <a:xfrm>
            <a:off x="2915816" y="3717032"/>
            <a:ext cx="276489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509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80020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Şu  hâlde akrabaları ziyaret,  Hz. Peygamberin üzerinde oldukça durduğu ahlaki  vazifelerden biridir. O, gerek peygamberliğinden önce gerekse sonra bu güzel  davranışı hayatında uygulamış ve  Müslümanları da  bu  konuda duyarlı  olmaya teşvik  etmiştir. </a:t>
            </a:r>
          </a:p>
        </p:txBody>
      </p:sp>
      <p:pic>
        <p:nvPicPr>
          <p:cNvPr id="35842" name="Picture 2" descr="http://www.gaulgelaa.com/wp-content/uploads/2013/08/Ucapan-Idul-Fitri-nan-Unik-di-Berbagai-Nega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196451"/>
            <a:ext cx="3528392" cy="363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26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94421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Ayrıca  Müslümanlara akrabalık bağlarını koparmanın sorumluluğunu hatırlatmış, tek taraflı kusur  ve ihmaller  karşısında bıkmadan  ziyarete öncülük  yapmayı tavsiye etmiştir.  Bizler de  Hz. Peygamberin bu güzel  davranışını örnek almalı, akraba ziyaretlerini  gerçekleştirmeliyiz. İmkân ölçüsünde uzakta olan akrabalarımızı da görmeli,  mümkün olmuyorsa iletişim araçlarıyla kendilerine ulaşmalıyız.</a:t>
            </a:r>
          </a:p>
        </p:txBody>
      </p:sp>
      <p:pic>
        <p:nvPicPr>
          <p:cNvPr id="36866" name="Picture 2" descr="http://image.cdn.haber7.com/haber/haber7/photos/hakim_ve_savcilar_dinlendi_iddiasi13555097140_h9648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356992"/>
            <a:ext cx="6901627" cy="333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50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22413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t>SILA-İ RAHİM:</a:t>
            </a:r>
            <a:r>
              <a:rPr lang="tr-TR" sz="2000" dirty="0"/>
              <a:t> Anne baba  başta olmak üzere tüm akrabalar  arasında  güzel ilişkiler kurmaya  ve bu ilişkileri değişik şekillerde devam  ettirmeye sıla-i rahim denir.</a:t>
            </a:r>
          </a:p>
        </p:txBody>
      </p:sp>
      <p:pic>
        <p:nvPicPr>
          <p:cNvPr id="37890" name="Picture 2" descr="http://cdnimage.zaman.com.tr/2013/07/03/si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36912"/>
            <a:ext cx="7167280" cy="398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09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16024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Sevinç ve üzüntü, insanın en başta gelen duygusal özelliklerindendir. İnsan yaşadığı iyilik ve güzellikler karşısında sevinç duyarken, başına gelen zorluk, hastalık ve ölüm gibi olaylar karşısında da üzülmektedir. Her iki durumda da yaşadığı duyguları yakınları ile paylaşma ihtiyacı hissetmektedir. Çünkü sevinç ve mutluluklar paylaşıldıkça daha da büyürken, üzüntü ve sıkıntılar  paylaşıldıkça hafifler.</a:t>
            </a:r>
          </a:p>
        </p:txBody>
      </p:sp>
      <p:pic>
        <p:nvPicPr>
          <p:cNvPr id="38914" name="Picture 2" descr="http://www.helalhayat.com/wp-content/uploads/2011/09/alzheimer-300x1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573016"/>
            <a:ext cx="5184576" cy="323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482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194421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 Allah’ın elçisi olmakla birlikte aynı zamanda bir insandı. O, insanlar içinden seçilmiş ve davranışlarıyla bizlere örnek olmuştur. Aile çevresinde yaşadığı bazı hâdiseler karşısında bazen üzülmüş hatta gözlerinden yaşlar gelmiştir. Bazen ise sevinçli ve mutlu anları olmuş ve bunu ailesiyle paylaşmaktan da geri durmamıştır.</a:t>
            </a:r>
          </a:p>
        </p:txBody>
      </p:sp>
      <p:pic>
        <p:nvPicPr>
          <p:cNvPr id="39938" name="Picture 2" descr="http://www.siyerinebi.com/a/siyer.cocuk.ihtiy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357900"/>
            <a:ext cx="4464496" cy="339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0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66429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Bilindiği gibi Hz. Peygamber </a:t>
            </a:r>
            <a:r>
              <a:rPr lang="tr-TR" sz="2000" dirty="0" err="1"/>
              <a:t>Hira’da</a:t>
            </a:r>
            <a:r>
              <a:rPr lang="tr-TR" sz="2000" dirty="0"/>
              <a:t> ilk vahyi aldığında, endişe ve heyecan dolu duygular yaşamıştı. Bu durum vahiy meleği Cebrail ile ilk kez karşılaşmasının bir sonucuydu. Yine halk tarafından reddedilme ihtimali nedeniyle endişe ve üzüntü duyması da doğaldı.  İşte Peygamberimiz gördüğü bu olağanüstü durumu ve o sırada yaşadığı duygularını ilk önce eşi Hz. Hatice ile paylaşmıştır. Akıllı ve anlayışlı bir eş olan Hz. Hatice, Hz. Peygamberi can kulağıyla dinlemiş ve kendisini teselli etmiştir.</a:t>
            </a:r>
          </a:p>
        </p:txBody>
      </p:sp>
      <p:pic>
        <p:nvPicPr>
          <p:cNvPr id="3" name="Resim 2"/>
          <p:cNvPicPr>
            <a:picLocks noChangeAspect="1"/>
          </p:cNvPicPr>
          <p:nvPr/>
        </p:nvPicPr>
        <p:blipFill rotWithShape="1">
          <a:blip r:embed="rId2"/>
          <a:srcRect l="8855" t="5905" r="8684" b="12393"/>
          <a:stretch/>
        </p:blipFill>
        <p:spPr>
          <a:xfrm>
            <a:off x="2093364" y="4077072"/>
            <a:ext cx="4782892" cy="2664296"/>
          </a:xfrm>
          <a:prstGeom prst="rect">
            <a:avLst/>
          </a:prstGeom>
        </p:spPr>
      </p:pic>
    </p:spTree>
    <p:extLst>
      <p:ext uri="{BB962C8B-B14F-4D97-AF65-F5344CB8AC3E}">
        <p14:creationId xmlns:p14="http://schemas.microsoft.com/office/powerpoint/2010/main" val="85310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66429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Hz. Peygamber, İslam’ın ilk yıllarında yardım ve desteklerini gördüğü kimselerin ölümüne üzülmüş ve merhametinin bir göstergesi olarak da ağlamıştır. Peygamberliğinin onuncu yılında önce amcası, sonra da kıymetli eşi Hz. Hatice’yi kaybetmiştir. Elbette onu daima destekleyen amcası Ebu Talip’in ve eşi Hz. Hatice’nin art arda vefat etmeleri, Peygamberimizi üzmüştür. Bu yıla, “Hüzün Yılı” da denilmesi, peygamberimizin üzüntüsünün tüm Müslümanlarca da paylaşıldığının bir göstergesidir.</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4096668"/>
            <a:ext cx="3888432" cy="2587575"/>
          </a:xfrm>
          <a:prstGeom prst="rect">
            <a:avLst/>
          </a:prstGeom>
        </p:spPr>
      </p:pic>
    </p:spTree>
    <p:extLst>
      <p:ext uri="{BB962C8B-B14F-4D97-AF65-F5344CB8AC3E}">
        <p14:creationId xmlns:p14="http://schemas.microsoft.com/office/powerpoint/2010/main" val="345912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tr-TR" altLang="tr-TR" dirty="0"/>
              <a:t>Bölüm İçindekiler</a:t>
            </a:r>
            <a:endParaRPr lang="en-US" altLang="tr-TR" dirty="0"/>
          </a:p>
        </p:txBody>
      </p:sp>
      <p:grpSp>
        <p:nvGrpSpPr>
          <p:cNvPr id="29" name="Group 173"/>
          <p:cNvGrpSpPr>
            <a:grpSpLocks/>
          </p:cNvGrpSpPr>
          <p:nvPr/>
        </p:nvGrpSpPr>
        <p:grpSpPr bwMode="auto">
          <a:xfrm>
            <a:off x="492816" y="1340768"/>
            <a:ext cx="8140444" cy="823541"/>
            <a:chOff x="1248" y="1350"/>
            <a:chExt cx="3060" cy="348"/>
          </a:xfrm>
        </p:grpSpPr>
        <p:sp>
          <p:nvSpPr>
            <p:cNvPr id="30" name="AutoShape 95"/>
            <p:cNvSpPr>
              <a:spLocks noChangeArrowheads="1"/>
            </p:cNvSpPr>
            <p:nvPr/>
          </p:nvSpPr>
          <p:spPr bwMode="gray">
            <a:xfrm>
              <a:off x="1248" y="1350"/>
              <a:ext cx="3060" cy="348"/>
            </a:xfrm>
            <a:prstGeom prst="roundRect">
              <a:avLst>
                <a:gd name="adj" fmla="val 50000"/>
              </a:avLst>
            </a:prstGeom>
            <a:gradFill rotWithShape="1">
              <a:gsLst>
                <a:gs pos="0">
                  <a:srgbClr val="2268B4"/>
                </a:gs>
                <a:gs pos="100000">
                  <a:srgbClr val="99CCFF"/>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sp>
          <p:nvSpPr>
            <p:cNvPr id="31" name="AutoShape 94"/>
            <p:cNvSpPr>
              <a:spLocks noChangeArrowheads="1"/>
            </p:cNvSpPr>
            <p:nvPr/>
          </p:nvSpPr>
          <p:spPr bwMode="gray">
            <a:xfrm>
              <a:off x="1303" y="1380"/>
              <a:ext cx="2969" cy="288"/>
            </a:xfrm>
            <a:prstGeom prst="roundRect">
              <a:avLst>
                <a:gd name="adj" fmla="val 50000"/>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grpSp>
      <p:grpSp>
        <p:nvGrpSpPr>
          <p:cNvPr id="33" name="Group 173"/>
          <p:cNvGrpSpPr>
            <a:grpSpLocks/>
          </p:cNvGrpSpPr>
          <p:nvPr/>
        </p:nvGrpSpPr>
        <p:grpSpPr bwMode="auto">
          <a:xfrm>
            <a:off x="492816" y="2407796"/>
            <a:ext cx="8140444" cy="823541"/>
            <a:chOff x="1248" y="1350"/>
            <a:chExt cx="3060" cy="348"/>
          </a:xfrm>
        </p:grpSpPr>
        <p:sp>
          <p:nvSpPr>
            <p:cNvPr id="34" name="AutoShape 95"/>
            <p:cNvSpPr>
              <a:spLocks noChangeArrowheads="1"/>
            </p:cNvSpPr>
            <p:nvPr/>
          </p:nvSpPr>
          <p:spPr bwMode="gray">
            <a:xfrm>
              <a:off x="1248" y="1350"/>
              <a:ext cx="3060" cy="348"/>
            </a:xfrm>
            <a:prstGeom prst="roundRect">
              <a:avLst>
                <a:gd name="adj" fmla="val 50000"/>
              </a:avLst>
            </a:prstGeom>
            <a:gradFill rotWithShape="1">
              <a:gsLst>
                <a:gs pos="0">
                  <a:srgbClr val="2268B4"/>
                </a:gs>
                <a:gs pos="100000">
                  <a:srgbClr val="99CCFF"/>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sp>
          <p:nvSpPr>
            <p:cNvPr id="35" name="AutoShape 94"/>
            <p:cNvSpPr>
              <a:spLocks noChangeArrowheads="1"/>
            </p:cNvSpPr>
            <p:nvPr/>
          </p:nvSpPr>
          <p:spPr bwMode="gray">
            <a:xfrm>
              <a:off x="1303" y="1380"/>
              <a:ext cx="2969" cy="288"/>
            </a:xfrm>
            <a:prstGeom prst="roundRect">
              <a:avLst>
                <a:gd name="adj" fmla="val 50000"/>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dirty="0">
                <a:solidFill>
                  <a:srgbClr val="FFFFFF"/>
                </a:solidFill>
                <a:latin typeface="Arial" charset="0"/>
              </a:endParaRPr>
            </a:p>
          </p:txBody>
        </p:sp>
      </p:grpSp>
      <p:pic>
        <p:nvPicPr>
          <p:cNvPr id="27650" name="Picture 2" descr="http://huzurailedebaslar.files.wordpress.com/2011/04/akra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935" y="3335610"/>
            <a:ext cx="6000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bwMode="white">
          <a:xfrm>
            <a:off x="333938" y="2507332"/>
            <a:ext cx="8458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kern="1200">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anose="020B0604030504040204" pitchFamily="34" charset="0"/>
              </a:defRPr>
            </a:lvl2pPr>
            <a:lvl3pPr algn="ctr" rtl="0" eaLnBrk="1" fontAlgn="base" hangingPunct="1">
              <a:spcBef>
                <a:spcPct val="0"/>
              </a:spcBef>
              <a:spcAft>
                <a:spcPct val="0"/>
              </a:spcAft>
              <a:defRPr sz="3200" b="1">
                <a:solidFill>
                  <a:schemeClr val="bg1"/>
                </a:solidFill>
                <a:latin typeface="Verdana" panose="020B0604030504040204" pitchFamily="34" charset="0"/>
              </a:defRPr>
            </a:lvl3pPr>
            <a:lvl4pPr algn="ctr" rtl="0" eaLnBrk="1" fontAlgn="base" hangingPunct="1">
              <a:spcBef>
                <a:spcPct val="0"/>
              </a:spcBef>
              <a:spcAft>
                <a:spcPct val="0"/>
              </a:spcAft>
              <a:defRPr sz="3200" b="1">
                <a:solidFill>
                  <a:schemeClr val="bg1"/>
                </a:solidFill>
                <a:latin typeface="Verdana" panose="020B0604030504040204" pitchFamily="34" charset="0"/>
              </a:defRPr>
            </a:lvl4pPr>
            <a:lvl5pPr algn="ctr" rtl="0" eaLnBrk="1" fontAlgn="base" hangingPunct="1">
              <a:spcBef>
                <a:spcPct val="0"/>
              </a:spcBef>
              <a:spcAft>
                <a:spcPct val="0"/>
              </a:spcAft>
              <a:defRPr sz="3200" b="1">
                <a:solidFill>
                  <a:schemeClr val="bg1"/>
                </a:solidFill>
                <a:latin typeface="Verdana" panose="020B0604030504040204" pitchFamily="34" charset="0"/>
              </a:defRPr>
            </a:lvl5pPr>
            <a:lvl6pPr marL="457200" algn="ctr" rtl="0" eaLnBrk="1" fontAlgn="base" hangingPunct="1">
              <a:spcBef>
                <a:spcPct val="0"/>
              </a:spcBef>
              <a:spcAft>
                <a:spcPct val="0"/>
              </a:spcAft>
              <a:defRPr sz="3200" b="1">
                <a:solidFill>
                  <a:schemeClr val="bg1"/>
                </a:solidFill>
                <a:latin typeface="Verdana" panose="020B0604030504040204" pitchFamily="34" charset="0"/>
              </a:defRPr>
            </a:lvl6pPr>
            <a:lvl7pPr marL="914400" algn="ctr" rtl="0" eaLnBrk="1" fontAlgn="base" hangingPunct="1">
              <a:spcBef>
                <a:spcPct val="0"/>
              </a:spcBef>
              <a:spcAft>
                <a:spcPct val="0"/>
              </a:spcAft>
              <a:defRPr sz="3200" b="1">
                <a:solidFill>
                  <a:schemeClr val="bg1"/>
                </a:solidFill>
                <a:latin typeface="Verdana" panose="020B0604030504040204" pitchFamily="34" charset="0"/>
              </a:defRPr>
            </a:lvl7pPr>
            <a:lvl8pPr marL="1371600" algn="ctr" rtl="0" eaLnBrk="1" fontAlgn="base" hangingPunct="1">
              <a:spcBef>
                <a:spcPct val="0"/>
              </a:spcBef>
              <a:spcAft>
                <a:spcPct val="0"/>
              </a:spcAft>
              <a:defRPr sz="3200" b="1">
                <a:solidFill>
                  <a:schemeClr val="bg1"/>
                </a:solidFill>
                <a:latin typeface="Verdana" panose="020B0604030504040204" pitchFamily="34" charset="0"/>
              </a:defRPr>
            </a:lvl8pPr>
            <a:lvl9pPr marL="1828800" algn="ctr" rtl="0" eaLnBrk="1" fontAlgn="base" hangingPunct="1">
              <a:spcBef>
                <a:spcPct val="0"/>
              </a:spcBef>
              <a:spcAft>
                <a:spcPct val="0"/>
              </a:spcAft>
              <a:defRPr sz="3200" b="1">
                <a:solidFill>
                  <a:schemeClr val="bg1"/>
                </a:solidFill>
                <a:latin typeface="Verdana" panose="020B0604030504040204" pitchFamily="34" charset="0"/>
              </a:defRPr>
            </a:lvl9pPr>
          </a:lstStyle>
          <a:p>
            <a:r>
              <a:rPr lang="tr-TR" altLang="tr-TR" sz="2400" dirty="0">
                <a:solidFill>
                  <a:schemeClr val="tx1">
                    <a:lumMod val="60000"/>
                    <a:lumOff val="40000"/>
                  </a:schemeClr>
                </a:solidFill>
                <a:hlinkClick r:id="rId3" action="ppaction://hlinksldjump"/>
              </a:rPr>
              <a:t>4. Akrabalar Arası Yardımlaşma</a:t>
            </a:r>
            <a:endParaRPr lang="en-US" altLang="tr-TR" sz="2400" dirty="0">
              <a:solidFill>
                <a:schemeClr val="tx1">
                  <a:lumMod val="60000"/>
                  <a:lumOff val="40000"/>
                </a:schemeClr>
              </a:solidFill>
            </a:endParaRPr>
          </a:p>
        </p:txBody>
      </p:sp>
      <p:sp>
        <p:nvSpPr>
          <p:cNvPr id="13" name="Rectangle 2"/>
          <p:cNvSpPr txBox="1">
            <a:spLocks noChangeArrowheads="1"/>
          </p:cNvSpPr>
          <p:nvPr/>
        </p:nvSpPr>
        <p:spPr bwMode="white">
          <a:xfrm>
            <a:off x="304800" y="1524382"/>
            <a:ext cx="8458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kern="1200">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anose="020B0604030504040204" pitchFamily="34" charset="0"/>
              </a:defRPr>
            </a:lvl2pPr>
            <a:lvl3pPr algn="ctr" rtl="0" eaLnBrk="1" fontAlgn="base" hangingPunct="1">
              <a:spcBef>
                <a:spcPct val="0"/>
              </a:spcBef>
              <a:spcAft>
                <a:spcPct val="0"/>
              </a:spcAft>
              <a:defRPr sz="3200" b="1">
                <a:solidFill>
                  <a:schemeClr val="bg1"/>
                </a:solidFill>
                <a:latin typeface="Verdana" panose="020B0604030504040204" pitchFamily="34" charset="0"/>
              </a:defRPr>
            </a:lvl3pPr>
            <a:lvl4pPr algn="ctr" rtl="0" eaLnBrk="1" fontAlgn="base" hangingPunct="1">
              <a:spcBef>
                <a:spcPct val="0"/>
              </a:spcBef>
              <a:spcAft>
                <a:spcPct val="0"/>
              </a:spcAft>
              <a:defRPr sz="3200" b="1">
                <a:solidFill>
                  <a:schemeClr val="bg1"/>
                </a:solidFill>
                <a:latin typeface="Verdana" panose="020B0604030504040204" pitchFamily="34" charset="0"/>
              </a:defRPr>
            </a:lvl4pPr>
            <a:lvl5pPr algn="ctr" rtl="0" eaLnBrk="1" fontAlgn="base" hangingPunct="1">
              <a:spcBef>
                <a:spcPct val="0"/>
              </a:spcBef>
              <a:spcAft>
                <a:spcPct val="0"/>
              </a:spcAft>
              <a:defRPr sz="3200" b="1">
                <a:solidFill>
                  <a:schemeClr val="bg1"/>
                </a:solidFill>
                <a:latin typeface="Verdana" panose="020B0604030504040204" pitchFamily="34" charset="0"/>
              </a:defRPr>
            </a:lvl5pPr>
            <a:lvl6pPr marL="457200" algn="ctr" rtl="0" eaLnBrk="1" fontAlgn="base" hangingPunct="1">
              <a:spcBef>
                <a:spcPct val="0"/>
              </a:spcBef>
              <a:spcAft>
                <a:spcPct val="0"/>
              </a:spcAft>
              <a:defRPr sz="3200" b="1">
                <a:solidFill>
                  <a:schemeClr val="bg1"/>
                </a:solidFill>
                <a:latin typeface="Verdana" panose="020B0604030504040204" pitchFamily="34" charset="0"/>
              </a:defRPr>
            </a:lvl6pPr>
            <a:lvl7pPr marL="914400" algn="ctr" rtl="0" eaLnBrk="1" fontAlgn="base" hangingPunct="1">
              <a:spcBef>
                <a:spcPct val="0"/>
              </a:spcBef>
              <a:spcAft>
                <a:spcPct val="0"/>
              </a:spcAft>
              <a:defRPr sz="3200" b="1">
                <a:solidFill>
                  <a:schemeClr val="bg1"/>
                </a:solidFill>
                <a:latin typeface="Verdana" panose="020B0604030504040204" pitchFamily="34" charset="0"/>
              </a:defRPr>
            </a:lvl7pPr>
            <a:lvl8pPr marL="1371600" algn="ctr" rtl="0" eaLnBrk="1" fontAlgn="base" hangingPunct="1">
              <a:spcBef>
                <a:spcPct val="0"/>
              </a:spcBef>
              <a:spcAft>
                <a:spcPct val="0"/>
              </a:spcAft>
              <a:defRPr sz="3200" b="1">
                <a:solidFill>
                  <a:schemeClr val="bg1"/>
                </a:solidFill>
                <a:latin typeface="Verdana" panose="020B0604030504040204" pitchFamily="34" charset="0"/>
              </a:defRPr>
            </a:lvl8pPr>
            <a:lvl9pPr marL="1828800" algn="ctr" rtl="0" eaLnBrk="1" fontAlgn="base" hangingPunct="1">
              <a:spcBef>
                <a:spcPct val="0"/>
              </a:spcBef>
              <a:spcAft>
                <a:spcPct val="0"/>
              </a:spcAft>
              <a:defRPr sz="3200" b="1">
                <a:solidFill>
                  <a:schemeClr val="bg1"/>
                </a:solidFill>
                <a:latin typeface="Verdana" panose="020B0604030504040204" pitchFamily="34" charset="0"/>
              </a:defRPr>
            </a:lvl9pPr>
          </a:lstStyle>
          <a:p>
            <a:r>
              <a:rPr lang="tr-TR" altLang="tr-TR" sz="2400" dirty="0">
                <a:solidFill>
                  <a:schemeClr val="tx1">
                    <a:lumMod val="60000"/>
                    <a:lumOff val="40000"/>
                  </a:schemeClr>
                </a:solidFill>
                <a:hlinkClick r:id="rId4" action="ppaction://hlinksldjump"/>
              </a:rPr>
              <a:t>3. Akrabaları Koruyup Gözetmek</a:t>
            </a:r>
            <a:endParaRPr lang="en-US" altLang="tr-TR" sz="2400" dirty="0">
              <a:solidFill>
                <a:schemeClr val="tx1">
                  <a:lumMod val="60000"/>
                  <a:lumOff val="40000"/>
                </a:schemeClr>
              </a:solidFill>
            </a:endParaRPr>
          </a:p>
        </p:txBody>
      </p:sp>
    </p:spTree>
    <p:extLst>
      <p:ext uri="{BB962C8B-B14F-4D97-AF65-F5344CB8AC3E}">
        <p14:creationId xmlns:p14="http://schemas.microsoft.com/office/powerpoint/2010/main" val="1753383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66429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 İslam’ı tebliğ ederken de bazı üzücü hâdiselerle karşılaşmıştır. Bilhassa Ebu Talip’in vefatı, </a:t>
            </a:r>
            <a:r>
              <a:rPr lang="tr-TR" sz="2000" dirty="0" err="1"/>
              <a:t>Kureyş’in</a:t>
            </a:r>
            <a:r>
              <a:rPr lang="tr-TR" sz="2000" dirty="0"/>
              <a:t> Hz. Peygambere karşı tavır ve yaklaşımlarının daha da sertleşmesine yol açmıştı. Öyle ki </a:t>
            </a:r>
          </a:p>
          <a:p>
            <a:r>
              <a:rPr lang="tr-TR" sz="2000" dirty="0"/>
              <a:t>içlerinden biri Peygamberimizin yoluna çıkarak üstüne toprak saçtı. Peygamberimizi bu hâlde gören kızlarından biri ağlayarak babasının üzerini temizlerken, Hz. Peygamber kızına, “Ağlama kızım! Şüphesiz Allah </a:t>
            </a:r>
          </a:p>
          <a:p>
            <a:r>
              <a:rPr lang="tr-TR" sz="2000" dirty="0"/>
              <a:t>(</a:t>
            </a:r>
            <a:r>
              <a:rPr lang="tr-TR" sz="2000" dirty="0" err="1"/>
              <a:t>c.c</a:t>
            </a:r>
            <a:r>
              <a:rPr lang="tr-TR" sz="2000" dirty="0"/>
              <a:t>.) babanı koruyacaktır.” diyerek onu teselli etmiştir.</a:t>
            </a:r>
          </a:p>
        </p:txBody>
      </p:sp>
      <p:pic>
        <p:nvPicPr>
          <p:cNvPr id="40964" name="Picture 4" descr="http://i686.photobucket.com/albums/vv222/guzelhobiler/kiz%20ismi/fatm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4149080"/>
            <a:ext cx="4657725"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919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66429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err="1"/>
              <a:t>Huneyn</a:t>
            </a:r>
            <a:r>
              <a:rPr lang="tr-TR" sz="2000" dirty="0"/>
              <a:t> Savaşı’nda esir düşenlerden biri de Peygamberimizin sütkardeşi Şeyma idi. Hz. Peygamber durumu öğrenince onu yere yaydığı elbisesinin üzerine oturtmuş ve gözleri dolmuştu. Hz. Peygamber Şeyma’ya hemen sütannesini sormuş, onların vefat ettiklerini öğrenmiştir. Yıllar sonra </a:t>
            </a:r>
          </a:p>
          <a:p>
            <a:r>
              <a:rPr lang="tr-TR" sz="2000" dirty="0"/>
              <a:t>sütkardeşi Şeyma ile karşılaşan Hz. Peygamber kendisine, “İstersen sevgi ve saygıyla yanımda otur, istersen faydalanacağın mallar verip seni (akrabalarının yanına) göndereyim!” buyurmuştur. Şeyma ikinci teklifi kabul etmiş ve Müslüman olarak kavmine dönmüştür.</a:t>
            </a:r>
          </a:p>
        </p:txBody>
      </p:sp>
      <p:pic>
        <p:nvPicPr>
          <p:cNvPr id="41986" name="Picture 2" descr="http://4.bp.blogspot.com/-maSr0ex3pJ8/UWbY9FkAV1I/AAAAAAAAHSA/ym_lbW8qsGE/s1600/muhammed20lafzi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4077072"/>
            <a:ext cx="2664296" cy="259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9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37626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Peygamberimizin annesi vefat edince Ebu Talip’in eşi Fatıma onu yanına almış ve Peygamberimize öz annesi gibi bakmıştır. O vefat edince de Hz. Peygamber, “Bugün annem vefat etti!” demiş ve kendi gömleğini ona kefen olarak sardırmıştı. Peygamberimizin, yengesi için duyduğu üzüntüden hayrete düşenlere, “O, benim annemdi! Kendi çocukları aç dururken o, önce benim karnımı doyurur, saçımı tarardı.” diyerek üzüntüsünün altında derin bir vefa duygusunun yattığını ifade etmiştir.</a:t>
            </a:r>
          </a:p>
        </p:txBody>
      </p:sp>
      <p:pic>
        <p:nvPicPr>
          <p:cNvPr id="43010" name="Picture 2" descr="http://www.timeturk.com/resim/fotogaleri/3749/443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738" y="3782252"/>
            <a:ext cx="4528470" cy="293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17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01622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Hz. Peygamber savaşlarda şehitlik mertebesine ulaşan yakınlarını da ihmal etmemiş, böyle durumlarda onların yanında olmuştur. </a:t>
            </a:r>
            <a:r>
              <a:rPr lang="tr-TR" sz="2000" dirty="0" err="1"/>
              <a:t>Mute</a:t>
            </a:r>
            <a:r>
              <a:rPr lang="tr-TR" sz="2000" dirty="0"/>
              <a:t> Savaşı’nda amcasının oğlu Cafer b. Ebu Talip şehit olmuştu. Hz. Peygamber  onun şehit olduğunu haber alınca Cafer’in evine koşmuş ve çocuklarını bağrına basıp koklamıştır. Daha sonraları da Cafer’in çocukları için devamlı Allah’a dua etmiş ve ihtiyaçlarıyla ilgilenmiştir.</a:t>
            </a:r>
          </a:p>
        </p:txBody>
      </p:sp>
      <p:pic>
        <p:nvPicPr>
          <p:cNvPr id="44034" name="Picture 2" descr="http://mutlulugunsifresi.com/wp-content/themes/mut/img/d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418713"/>
            <a:ext cx="4608512" cy="3322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0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158417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Peygamberimizin ve ailesinin zaman zaman maddi zorluklar yaşadığı görülmektedir. Çocukları da yaşadıkları bu sıkıntıları Peygamberimiz ile paylaşmaktaydı. Peygamberimiz onları dinleyerek imkân ve duruma göre davranırdı. </a:t>
            </a:r>
          </a:p>
        </p:txBody>
      </p:sp>
      <p:pic>
        <p:nvPicPr>
          <p:cNvPr id="45058" name="Picture 2" descr="http://zehranuru.com/wp-content/uploads/2013/10/neden_hz_muhammed13430471340_h9057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96952"/>
            <a:ext cx="7647165" cy="369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98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08823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Bir gün Hz. Peygamberin eline bir miktar para geçti. Kızı Fatıma gelip </a:t>
            </a:r>
          </a:p>
          <a:p>
            <a:r>
              <a:rPr lang="tr-TR" sz="2000" dirty="0"/>
              <a:t>kocasının kuyudan su çekerken zorluk içinde kaldığını, kendisinin de un yapmak için tane öğütecek gücünün olmadığını ileri sürüp, bu işlere yardım etmek için bir hizmetli bulmasını istedi. Ancak Hz. Peygamber diğer müminlerin de zor şartlar altında yaşadığını ifade ederek, kızına bu isteği yerine getiremeyeceğini bildirdi.</a:t>
            </a:r>
          </a:p>
        </p:txBody>
      </p:sp>
      <p:pic>
        <p:nvPicPr>
          <p:cNvPr id="46082" name="Picture 2" descr="http://galeri7.uludagsozluk.com/255/hz-muhammed-in-alemlere-rahmet-olu%C5%9Fu_4416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501008"/>
            <a:ext cx="4174257" cy="313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68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187220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 sevinçli zamanlarını da yakınlarıyla paylaşırdı. Bunların başında bayramlar gelmektedir. Hz. Peygamber bir hadisinde, “Arife günü, kurban günü ve </a:t>
            </a:r>
            <a:r>
              <a:rPr lang="tr-TR" sz="2000" b="1" u="sng" dirty="0"/>
              <a:t>‘teşrik’ günleri </a:t>
            </a:r>
            <a:r>
              <a:rPr lang="tr-TR" sz="2000" dirty="0"/>
              <a:t>biz Müslümanların bayramıdır. Bu günler yeme içme günleridir.” buyurmaktadır. Yine o, kurbanını keserken de ailesini ve diğer inananları dualarında unutmazdı.</a:t>
            </a:r>
          </a:p>
        </p:txBody>
      </p:sp>
      <p:pic>
        <p:nvPicPr>
          <p:cNvPr id="47106" name="Picture 2" descr="http://d.haber3.com/other/sehit-ailesine-bayram-ziyareti-IHA-20110831AY460084-1-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61848"/>
            <a:ext cx="4608512" cy="346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8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37626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Hz. </a:t>
            </a:r>
            <a:r>
              <a:rPr lang="tr-TR" sz="2000" dirty="0" err="1"/>
              <a:t>Aişe’nin</a:t>
            </a:r>
            <a:r>
              <a:rPr lang="tr-TR" sz="2000" dirty="0"/>
              <a:t> anlattığına göre, Peygamberimiz, ailesi ile bayram sevincini şöyle yaşamıştır:</a:t>
            </a:r>
          </a:p>
          <a:p>
            <a:r>
              <a:rPr lang="tr-TR" sz="2000" dirty="0"/>
              <a:t>Bir bayram günüydü. Habeşlilerden bir grup kendi yöresel oyunlarını oynuyorlardı. Peygamberimiz bana,</a:t>
            </a:r>
          </a:p>
          <a:p>
            <a:r>
              <a:rPr lang="tr-TR" sz="2000" dirty="0"/>
              <a:t>“Onları seyretmek ister </a:t>
            </a:r>
            <a:r>
              <a:rPr lang="tr-TR" sz="2000" dirty="0" err="1"/>
              <a:t>misin?”diye</a:t>
            </a:r>
            <a:r>
              <a:rPr lang="tr-TR" sz="2000" dirty="0"/>
              <a:t> sordu.</a:t>
            </a:r>
          </a:p>
          <a:p>
            <a:r>
              <a:rPr lang="tr-TR" sz="2000" dirty="0"/>
              <a:t>“Evet.” dedim. Bunun üzerine yanıma iyice sokularak Habeşlilere,</a:t>
            </a:r>
          </a:p>
          <a:p>
            <a:r>
              <a:rPr lang="tr-TR" sz="2000" dirty="0"/>
              <a:t>“Oyununuza devam edin.” dedi. Ben usanıncaya kadar onları izledim.</a:t>
            </a:r>
          </a:p>
        </p:txBody>
      </p:sp>
      <p:pic>
        <p:nvPicPr>
          <p:cNvPr id="48130" name="Picture 2" descr="http://arastiralim.net/com/wp-content/uploads/2013/02/Ku%C5%9F-Danslar%C4%B1-Yapan-Yerliler-10-800x4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789532"/>
            <a:ext cx="5256584" cy="291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70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180020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Peygamberimizin yakınlarına zaman ayırdığı neşe ve sevinci onlarla paylaştığı olurdu. Bir sefer esnasında, Hz. Peygamber hanımı Hz. </a:t>
            </a:r>
            <a:r>
              <a:rPr lang="tr-TR" sz="2000" dirty="0" err="1"/>
              <a:t>Aişe</a:t>
            </a:r>
            <a:r>
              <a:rPr lang="tr-TR" sz="2000" dirty="0"/>
              <a:t> ile geride kalmış ve ikisi koşu yapmış, yarışı Hz. </a:t>
            </a:r>
            <a:r>
              <a:rPr lang="tr-TR" sz="2000" dirty="0" err="1"/>
              <a:t>Aişe</a:t>
            </a:r>
            <a:r>
              <a:rPr lang="tr-TR" sz="2000" dirty="0"/>
              <a:t> kazanmıştı. Yıllar sonra tekrar yapılan yarışı bu defa Hz. Peygamber kazanmış ve ona, “Bu </a:t>
            </a:r>
          </a:p>
          <a:p>
            <a:r>
              <a:rPr lang="tr-TR" sz="2000" dirty="0"/>
              <a:t>birincilik, öncekine karşılıktır.” diyerek latife yapmıştı.</a:t>
            </a:r>
          </a:p>
        </p:txBody>
      </p:sp>
      <p:pic>
        <p:nvPicPr>
          <p:cNvPr id="49154" name="Picture 2" descr="http://www.harikasozler.net/data/media/641/www.harikasozler.net_-_dini_resimler__7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208310"/>
            <a:ext cx="4824536" cy="361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3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01622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 torunları Hasan ve Hüseyin’le yakından ilgilenir, onlarla birlikte olmaktan mutluluk duyardı. Zaman zaman onların mutluluğunu görmek kendisine sevinç ve neşe verirdi. Bu amaçla torunlarıyla küçük oyunlar oynar ve onlarla şakalaşırdı. Mesela torunlarını kucağına alıp </a:t>
            </a:r>
          </a:p>
          <a:p>
            <a:r>
              <a:rPr lang="tr-TR" sz="2000" dirty="0"/>
              <a:t>severdi. Yine ellerinden tutar, ayaklarını ayaklarına koyar, göğsüne çıkarır ve onları bir dede şefkatiyle öperdi.</a:t>
            </a:r>
          </a:p>
        </p:txBody>
      </p:sp>
      <p:pic>
        <p:nvPicPr>
          <p:cNvPr id="50178" name="Picture 2" descr="http://img02.imgfotokritik.com/fk_new/lowres/2/5/5/255269/3148212-torun-sevgisi.jpg"/>
          <p:cNvPicPr>
            <a:picLocks noChangeAspect="1" noChangeArrowheads="1"/>
          </p:cNvPicPr>
          <p:nvPr/>
        </p:nvPicPr>
        <p:blipFill rotWithShape="1">
          <a:blip r:embed="rId2">
            <a:extLst>
              <a:ext uri="{28A0092B-C50C-407E-A947-70E740481C1C}">
                <a14:useLocalDpi xmlns:a14="http://schemas.microsoft.com/office/drawing/2010/main" val="0"/>
              </a:ext>
            </a:extLst>
          </a:blip>
          <a:srcRect t="29176" r="36585"/>
          <a:stretch/>
        </p:blipFill>
        <p:spPr bwMode="auto">
          <a:xfrm>
            <a:off x="2699792" y="3429000"/>
            <a:ext cx="2952328" cy="329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06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r>
            <a:br>
              <a:rPr lang="tr-TR" dirty="0"/>
            </a:br>
            <a:r>
              <a:rPr lang="tr-TR" dirty="0"/>
              <a:t>1. Akrabaları Ziyaret</a:t>
            </a:r>
            <a:r>
              <a:rPr lang="en-US" altLang="tr-TR" dirty="0">
                <a:solidFill>
                  <a:srgbClr val="FFFFFF"/>
                </a:solidFill>
                <a:latin typeface="Arial" charset="0"/>
              </a:rPr>
              <a:t/>
            </a:r>
            <a:br>
              <a:rPr lang="en-US" altLang="tr-TR" dirty="0">
                <a:solidFill>
                  <a:srgbClr val="FFFFFF"/>
                </a:solidFill>
                <a:latin typeface="Arial" charset="0"/>
              </a:rPr>
            </a:br>
            <a:endParaRPr lang="tr-TR" dirty="0"/>
          </a:p>
        </p:txBody>
      </p:sp>
      <p:sp>
        <p:nvSpPr>
          <p:cNvPr id="6" name="Yuvarlatılmış Dikdörtgen 5"/>
          <p:cNvSpPr/>
          <p:nvPr/>
        </p:nvSpPr>
        <p:spPr>
          <a:xfrm>
            <a:off x="136275" y="1196752"/>
            <a:ext cx="8795250" cy="187220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İnsan, hayatı diğer fertlerle paylaşan sosyal bir varlıktır. Başta anne baba olmak üzere dede, nine, kardeş, amca, hala, dayı ve diğer yakınlarımız, sosyal hayatın en önemli parçasıdır. Akrabalar arasında bazı hak ve sorumluluklar bulunur. Bu nedenle akrabalık bağlarının korunması ve</a:t>
            </a:r>
          </a:p>
          <a:p>
            <a:r>
              <a:rPr lang="tr-TR" sz="2000" dirty="0"/>
              <a:t>güçlü tutulması hem dinimizin en temel buyruklarından biri hem de insanî bir görevdir. </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3212976"/>
            <a:ext cx="4679504" cy="3509628"/>
          </a:xfrm>
          <a:prstGeom prst="rect">
            <a:avLst/>
          </a:prstGeom>
        </p:spPr>
      </p:pic>
    </p:spTree>
    <p:extLst>
      <p:ext uri="{BB962C8B-B14F-4D97-AF65-F5344CB8AC3E}">
        <p14:creationId xmlns:p14="http://schemas.microsoft.com/office/powerpoint/2010/main" val="38984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201622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Enes b. Malik, uzun süre Peygamberimizin aile terbiyesi altında yetişmişti. Bir gün Hz. Peygamber Enes’in ailesini ziyaret etmiş ve kardeşi Ebu </a:t>
            </a:r>
            <a:r>
              <a:rPr lang="tr-TR" sz="2000" dirty="0" err="1"/>
              <a:t>Umeyr’i</a:t>
            </a:r>
            <a:r>
              <a:rPr lang="tr-TR" sz="2000" dirty="0"/>
              <a:t> çok üzgün görmüştü. </a:t>
            </a:r>
            <a:r>
              <a:rPr lang="tr-TR" sz="2000" dirty="0" err="1"/>
              <a:t>Umeyr’in</a:t>
            </a:r>
            <a:r>
              <a:rPr lang="tr-TR" sz="2000" dirty="0"/>
              <a:t> çok sevdiği ve devamlı oynadığı “</a:t>
            </a:r>
            <a:r>
              <a:rPr lang="tr-TR" sz="2000" dirty="0" err="1"/>
              <a:t>Nuğayr</a:t>
            </a:r>
            <a:r>
              <a:rPr lang="tr-TR" sz="2000" dirty="0"/>
              <a:t>” isimli kuşu ölmüştü. Hz. Peygamber ona, “Ey Ebu </a:t>
            </a:r>
            <a:r>
              <a:rPr lang="tr-TR" sz="2000" dirty="0" err="1"/>
              <a:t>Umeyr</a:t>
            </a:r>
            <a:r>
              <a:rPr lang="tr-TR" sz="2000" dirty="0"/>
              <a:t>, </a:t>
            </a:r>
          </a:p>
          <a:p>
            <a:r>
              <a:rPr lang="tr-TR" sz="2000" dirty="0"/>
              <a:t>ne oldu </a:t>
            </a:r>
            <a:r>
              <a:rPr lang="tr-TR" sz="2000" dirty="0" err="1"/>
              <a:t>Nuğayr</a:t>
            </a:r>
            <a:r>
              <a:rPr lang="tr-TR" sz="2000" dirty="0"/>
              <a:t>?” diye sormuş ve üzüntüsünü hafifletmek istemişti.</a:t>
            </a:r>
          </a:p>
        </p:txBody>
      </p:sp>
      <p:pic>
        <p:nvPicPr>
          <p:cNvPr id="51202" name="Picture 2" descr="http://www.mumsema.org/attachments/2022d1367818395/muhamme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290627"/>
            <a:ext cx="9151888" cy="262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709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129614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Düğünler de insanların sevinç ve mutluluk yaşadığı anlardandır. Hz. Peygamber böyle durumlarda, neşe ve sevinci artıracak, günah olmayan uygun eğlencelere izin vermiş ve yakınlarına da bunu tavsiye etmiştir.</a:t>
            </a:r>
          </a:p>
        </p:txBody>
      </p:sp>
      <p:pic>
        <p:nvPicPr>
          <p:cNvPr id="52226" name="Picture 2" descr="http://www.goreleesenlikoyu.com/FileUpload/ds67631/File/hor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494923"/>
            <a:ext cx="6840760" cy="228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1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129614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Ailede yeni bir çocuğun dünyaya gelmesi akrabalar arasında sevinç meydana getirmektedir. Anne babanın yanında diğer akrabaların hepsi bu sevince ortak olurlar. Bu gaye ile birbirlerini tebrik edip göz aydınlığı dilerler.</a:t>
            </a:r>
          </a:p>
        </p:txBody>
      </p:sp>
      <p:pic>
        <p:nvPicPr>
          <p:cNvPr id="53250" name="Picture 2" descr="http://www.haberexen.com/d/other/belediye-baskani-15-ayda-5-bin-500-yeni-dogan-bebegi-ziyaret-etti-IHA-20130303AW000078-3-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708920"/>
            <a:ext cx="5112568" cy="405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78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69238" y="1268760"/>
            <a:ext cx="8795250" cy="144016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 de hem evlat hem de torun sahibi olmuş ve onların </a:t>
            </a:r>
          </a:p>
          <a:p>
            <a:r>
              <a:rPr lang="tr-TR" sz="2000" dirty="0"/>
              <a:t>doğumu sebebiyle çok mesut olmuştur. Mesela oğlu İbrahim doğunca sevinmiş ve onu kucağına alıp eşine göstererek, “Şuna bir bak! Nasıl, bana benziyor mu?” diye yaşadığı mutluluğu ailesiyle paylaşmıştır.</a:t>
            </a:r>
          </a:p>
        </p:txBody>
      </p:sp>
      <p:sp>
        <p:nvSpPr>
          <p:cNvPr id="3" name="AutoShape 2" descr="http://img-fotki.yandex.ru/get/5639/125739964.111/0_ad487_7dde7b3_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849044"/>
            <a:ext cx="2592288" cy="3892324"/>
          </a:xfrm>
          <a:prstGeom prst="rect">
            <a:avLst/>
          </a:prstGeom>
        </p:spPr>
      </p:pic>
    </p:spTree>
    <p:extLst>
      <p:ext uri="{BB962C8B-B14F-4D97-AF65-F5344CB8AC3E}">
        <p14:creationId xmlns:p14="http://schemas.microsoft.com/office/powerpoint/2010/main" val="131925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84561" y="1268760"/>
            <a:ext cx="8795250" cy="288032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Yine Hz. Peygamberi, çocuklarının mutluluğu ile sevinen bir baba olarak görmekteyiz. Kızı Rukiye ile eşi Hz. Osman Habeşistan’a hicret etmişti. Bir süre onlardan haber alınamamıştı. Peygamberimiz zaman zaman şehir dışından gelenlere Hz. Osman ve kızı Rukiye’yi sorardı. Nihayet </a:t>
            </a:r>
          </a:p>
          <a:p>
            <a:r>
              <a:rPr lang="tr-TR" sz="2000" dirty="0" err="1"/>
              <a:t>Kureyşli</a:t>
            </a:r>
            <a:r>
              <a:rPr lang="tr-TR" sz="2000" dirty="0"/>
              <a:t> bir kadın Habeşistan taraflarından geldi. Peygamberimiz kadına onları sordu. Kadın, “Ey </a:t>
            </a:r>
            <a:r>
              <a:rPr lang="tr-TR" sz="2000" dirty="0" err="1"/>
              <a:t>Ebü’l</a:t>
            </a:r>
            <a:r>
              <a:rPr lang="tr-TR" sz="2000" dirty="0"/>
              <a:t>-Kasım, ben onları gördüm.” dedi. Hz. Peygamber, “Ne şekilde gördün, durumları nasıldı?” diye sordu. Kadın, Rukiye’yi binek üzerinde gördüğünü, eşinin de peşinden yürüdüğünü söyleyince Peygamberimiz buna çok sevindi ve onlar için Allah’a dua etti.</a:t>
            </a:r>
          </a:p>
        </p:txBody>
      </p:sp>
      <p:pic>
        <p:nvPicPr>
          <p:cNvPr id="55298" name="Picture 2" descr="http://ares.cooltext.com/images/12a/12a12e1c3547ff322fad70eeabf49f59384f7ea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01877"/>
            <a:ext cx="7941253" cy="163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2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36275" y="1268760"/>
            <a:ext cx="8795250" cy="144016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Bir insan olarak Hz. Peygamberin hayatında da onu üzen ve sevindiren durumlar görülmüştür. Hz. Peygamber bunları en yakınlarıyla paylaşmış, iyi günde ve kötü günde kenetlenen bir aile modelini bizlere sunmuştur.</a:t>
            </a:r>
          </a:p>
        </p:txBody>
      </p:sp>
      <p:pic>
        <p:nvPicPr>
          <p:cNvPr id="56324" name="Picture 4" descr="http://image.cdn.haber7.com/haber/haber7/photos/islam_dinindeki_40_mucizesi13394107840_h889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9" y="2852936"/>
            <a:ext cx="7995102" cy="3861049"/>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img1.loadtr.com/k-368989-muhammed_yaz%C4%B1s%C4%B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58928"/>
            <a:ext cx="2160240" cy="32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9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 </a:t>
            </a:r>
            <a:r>
              <a:rPr lang="tr-TR"/>
              <a:t>Sevinç ve Üzüntüleri Paylaşmak</a:t>
            </a:r>
          </a:p>
        </p:txBody>
      </p:sp>
      <p:sp>
        <p:nvSpPr>
          <p:cNvPr id="6" name="Yuvarlatılmış Dikdörtgen 5"/>
          <p:cNvSpPr/>
          <p:nvPr/>
        </p:nvSpPr>
        <p:spPr>
          <a:xfrm>
            <a:off x="169238" y="1268760"/>
            <a:ext cx="8795250" cy="144016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t>TARTIŞALIM</a:t>
            </a:r>
            <a:r>
              <a:rPr lang="tr-TR" sz="2000" dirty="0"/>
              <a:t>: Yüce </a:t>
            </a:r>
            <a:r>
              <a:rPr lang="tr-TR" sz="2000" dirty="0" err="1"/>
              <a:t>Rabb’imiz</a:t>
            </a:r>
            <a:r>
              <a:rPr lang="tr-TR" sz="2000" dirty="0"/>
              <a:t> herkese farklı imkânlar vermiştir. Akrabalarımızdan kimileri çok zengin, kimileri de yardıma muhtaç olabilir. Böyle bir durumda akrabaların birbirine karşı sorumlulukları nelerdir? </a:t>
            </a:r>
          </a:p>
        </p:txBody>
      </p:sp>
      <p:pic>
        <p:nvPicPr>
          <p:cNvPr id="57346" name="Picture 2" descr="http://1.bp.blogspot.com/--a9I_n-2IxQ/Ut9YN_tyN4I/AAAAAAAAKNg/Ds4TR9Vg52Y/s1600/images%252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939375"/>
            <a:ext cx="4680173" cy="368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0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201622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Akrabalara karşı sorumluluklarımız arasında bir de onları koruyup gözetmek yer almaktadır. Onlar arasında bilhassa maddi ve manevi açıdan yardıma muhtaç kimseler bulunabilir. Bu yüzden imkânı olanların, akrabalarının bu tür sıkıntılarına karşı duyarsız kalmaması gerekir. Kur’an-ı Kerim, birçok ayet-i kerimede ihtiyaç sahibi akrabaya yardım edilmesini istemektedir. </a:t>
            </a:r>
          </a:p>
        </p:txBody>
      </p:sp>
      <p:pic>
        <p:nvPicPr>
          <p:cNvPr id="58370" name="Picture 2" descr="http://www.ulkedehaber.com/resimler/2/3-cocuktan-2si-siddetli-yoksulluk-icinde-25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404521"/>
            <a:ext cx="4885571" cy="33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65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69238" y="1268760"/>
            <a:ext cx="8795250" cy="151216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solidFill>
                  <a:srgbClr val="FFFFFF"/>
                </a:solidFill>
              </a:rPr>
              <a:t>Ayet:</a:t>
            </a:r>
            <a:r>
              <a:rPr lang="tr-TR" sz="2000" dirty="0">
                <a:solidFill>
                  <a:srgbClr val="FFFFFF"/>
                </a:solidFill>
              </a:rPr>
              <a:t> “Allah’a ibadet edin. Ona hiçbir şeyi ortak koşmayın. Ana babaya, akrabaya, yetimlere, yoksullara, yakın komşuya, uzak komşuya, </a:t>
            </a:r>
          </a:p>
          <a:p>
            <a:r>
              <a:rPr lang="tr-TR" sz="2000" dirty="0">
                <a:solidFill>
                  <a:srgbClr val="FFFFFF"/>
                </a:solidFill>
              </a:rPr>
              <a:t>yanınızdaki arkadaşa, yolcuya ve maliki bulunduğunuz kimselere iyi davranın.” </a:t>
            </a:r>
            <a:r>
              <a:rPr lang="tr-TR" sz="1400" dirty="0">
                <a:solidFill>
                  <a:srgbClr val="FFFFFF"/>
                </a:solidFill>
              </a:rPr>
              <a:t>(Nisa:36)</a:t>
            </a:r>
            <a:endParaRPr lang="tr-TR" sz="2000" dirty="0">
              <a:solidFill>
                <a:srgbClr val="FFFFFF"/>
              </a:solidFill>
            </a:endParaRPr>
          </a:p>
        </p:txBody>
      </p:sp>
      <p:pic>
        <p:nvPicPr>
          <p:cNvPr id="59394" name="Picture 2" descr="http://emirdag.gen.tr/assets/images/content/old/hamurkes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924944"/>
            <a:ext cx="4968552" cy="372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6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30455" y="1268760"/>
            <a:ext cx="8795250" cy="194421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Bir başka ayet-i kerime ise akrabayı koruyup gözetmenin önceki ilahi dinlerde de yer aldığını ifade etmektedir: “Hani, biz </a:t>
            </a:r>
            <a:r>
              <a:rPr lang="tr-TR" sz="2000" dirty="0" err="1">
                <a:solidFill>
                  <a:srgbClr val="FFFFFF"/>
                </a:solidFill>
              </a:rPr>
              <a:t>İsrailoğulları’ndan</a:t>
            </a:r>
            <a:r>
              <a:rPr lang="tr-TR" sz="2000" dirty="0">
                <a:solidFill>
                  <a:srgbClr val="FFFFFF"/>
                </a:solidFill>
              </a:rPr>
              <a:t>, </a:t>
            </a:r>
          </a:p>
          <a:p>
            <a:r>
              <a:rPr lang="tr-TR" sz="2000" dirty="0">
                <a:solidFill>
                  <a:srgbClr val="FFFFFF"/>
                </a:solidFill>
              </a:rPr>
              <a:t>Allah’tan başkasına ibadet etmeyeceksiniz, anne babaya, yakınlara, yetimlere, yoksullara iyilik edeceksiniz, herkese güzel sözler söyleyeceksiniz, namazı kılacaksınız, zekâtı vereceksiniz” diye </a:t>
            </a:r>
          </a:p>
          <a:p>
            <a:r>
              <a:rPr lang="tr-TR" sz="2000" dirty="0">
                <a:solidFill>
                  <a:srgbClr val="FFFFFF"/>
                </a:solidFill>
              </a:rPr>
              <a:t>söz almıştık…”</a:t>
            </a:r>
            <a:r>
              <a:rPr lang="tr-TR" sz="1400" dirty="0">
                <a:solidFill>
                  <a:srgbClr val="FFFFFF"/>
                </a:solidFill>
              </a:rPr>
              <a:t>(Bakara:83)</a:t>
            </a:r>
            <a:endParaRPr lang="tr-TR" sz="2000" dirty="0">
              <a:solidFill>
                <a:srgbClr val="FFFFFF"/>
              </a:solidFill>
            </a:endParaRPr>
          </a:p>
        </p:txBody>
      </p:sp>
      <p:pic>
        <p:nvPicPr>
          <p:cNvPr id="60418" name="Picture 2" descr="http://www.aktifhaber.com/images/other/mahalle-sakinleri-sokak-iftarinda-biraraya-geldi-39222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62542"/>
            <a:ext cx="4968552" cy="333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63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a:t>
            </a:r>
          </a:p>
        </p:txBody>
      </p:sp>
      <p:sp>
        <p:nvSpPr>
          <p:cNvPr id="6" name="Yuvarlatılmış Dikdörtgen 5"/>
          <p:cNvSpPr/>
          <p:nvPr/>
        </p:nvSpPr>
        <p:spPr>
          <a:xfrm>
            <a:off x="136275" y="1268760"/>
            <a:ext cx="8795250" cy="288032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Akrabaların zaman zaman birbirini ziyaret etmesi, insan ilişkilerinde çok önemli bir yer tutmaktadır. Birbirini ziyaret eden akrabalar, karşılıklı görüşme, konuşma ve ikramlarla ilişkilerini sıcak tutarlar. Hayatta</a:t>
            </a:r>
          </a:p>
          <a:p>
            <a:r>
              <a:rPr lang="tr-TR" sz="2000" dirty="0"/>
              <a:t>karşılaşılan sıkıntıları ve yaşanan sevinçleri paylaşma imkânı bulurlar. Böylece insanların kalplerinde sevgi ve merhamet duyguları gelişir, aralarındaki bağlar daha da güçlenir. Peygamberimiz akrabalık bağlarını korumaya büyük önem vermiş ve akrabalarla ilişkileri devam ettirmeyi Allah’a ve ahirete imanın bir gereği olarak görmüştür. </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4274333"/>
            <a:ext cx="3312368" cy="2484275"/>
          </a:xfrm>
          <a:prstGeom prst="rect">
            <a:avLst/>
          </a:prstGeom>
        </p:spPr>
      </p:pic>
    </p:spTree>
    <p:extLst>
      <p:ext uri="{BB962C8B-B14F-4D97-AF65-F5344CB8AC3E}">
        <p14:creationId xmlns:p14="http://schemas.microsoft.com/office/powerpoint/2010/main" val="236497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30455" y="1268760"/>
            <a:ext cx="8795250" cy="158417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Peygamberimiz de akrabaya, muhtaç olsun olmasın, iyilik yapılmasını istemiş ve bunun kişiye iki ayrı sevap kazandıracağını şöyle ifade etmiştir: “…Akrabaya verilen ise iki sadaka sevabı yerine geçer: Biri sadaka sevabı, öteki de akrabayı koruyup gözetme sevabıdır.”</a:t>
            </a:r>
          </a:p>
        </p:txBody>
      </p:sp>
      <p:pic>
        <p:nvPicPr>
          <p:cNvPr id="61442" name="Picture 2" descr="http://www.inanankalpler.net/wp-content/uploads/2014/01/Sila-i-Rah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83922"/>
            <a:ext cx="4320480" cy="379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2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30455" y="1268760"/>
            <a:ext cx="8795250" cy="237626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Dinimiz hiç kimseye güç ve imkânının üstünde sorumluluk yüklemez. Buna göre akrabalara yardımın ölçüsü kişinin sahip olduğu imkân ve duruma göre değişmektedir. Bu konuda maddi imkânını nasıl kullanması gerektiğini soran bir sahabeye Hz. Peygamber,  “Harcamaya kendinden başla. Artanı çoluk çocuğuna sarf et. Ailenden bir şey artarsa, bunu da yakınlarına harca. Bunlardan arta kalanı da sağındaki solundaki komşulara ver!” buyurmuştur.</a:t>
            </a:r>
          </a:p>
        </p:txBody>
      </p:sp>
      <p:pic>
        <p:nvPicPr>
          <p:cNvPr id="62466" name="Picture 2" descr="http://alemiislam.com/modules/haberler/dataimages/IMG_7A9366-3FA23B-1B9397-DBB8A1-96382D-1211C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757384"/>
            <a:ext cx="6768752" cy="292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820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30455" y="1268760"/>
            <a:ext cx="8795250" cy="208823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Diğer taraftan iyiliğin sadece iyilik karşılığında yapılması doğru değildir. Bu sebeple akrabaya iyilik etmek için onlardan iyilik görmüş olmak gerekmez. Çünkü dinimize göre insanî ilişkilerde, maddi ve manevi çıkarlar değil, Allah rızası gözetilmelidir. Peygamberimiz Allah rızası dışında başka bir düşünceyle akrabaya yardım etmenin gerçek manada koruyup gözetme olmayacağını ifade etmektedir.</a:t>
            </a:r>
          </a:p>
        </p:txBody>
      </p:sp>
      <p:pic>
        <p:nvPicPr>
          <p:cNvPr id="63490" name="Picture 2" descr="http://cdnimage.zaman.com.tr/2012/11/03/bay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479626"/>
            <a:ext cx="6000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558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115212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solidFill>
                  <a:srgbClr val="FFFFFF"/>
                </a:solidFill>
              </a:rPr>
              <a:t>Hadis: </a:t>
            </a:r>
            <a:r>
              <a:rPr lang="tr-TR" sz="2000" dirty="0">
                <a:solidFill>
                  <a:srgbClr val="FFFFFF"/>
                </a:solidFill>
              </a:rPr>
              <a:t>“Akrabasının yaptığı iyiliğe aynıyla karşılık veren, onları koruyup gözetmiş sayılmaz.  Akrabayı koruyup gözeten kişi, kendisiyle alâkayı kestikleri zaman bile, onlara iyilik etmeye devam edendir.” </a:t>
            </a:r>
          </a:p>
        </p:txBody>
      </p:sp>
      <p:pic>
        <p:nvPicPr>
          <p:cNvPr id="64514" name="Picture 2" descr="http://www.uygardergi.com/kavramlar/akraba-ziyare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564904"/>
            <a:ext cx="6597010" cy="4123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62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69238" y="1268760"/>
            <a:ext cx="8795250" cy="115212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Dinimiz toplumsal barışı gerçekleştirecek adımlar atılmasını her zaman teşvik etmektedir. Bu esnada karşılaşılan olumsuz davranışlar sebebiyle yapılan iyiliklerden vazgeçilmesini doğru bulmamaktadır.</a:t>
            </a:r>
          </a:p>
        </p:txBody>
      </p:sp>
      <p:pic>
        <p:nvPicPr>
          <p:cNvPr id="65538" name="Picture 2" descr="http://www.agmusakoyu.com/wp-content/uploads/s%C4%B1la-rah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564904"/>
            <a:ext cx="5611316" cy="416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842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24546" y="1268760"/>
            <a:ext cx="8795250" cy="13681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solidFill>
                  <a:srgbClr val="FFFFFF"/>
                </a:solidFill>
              </a:rPr>
              <a:t>Ayet: </a:t>
            </a:r>
            <a:r>
              <a:rPr lang="tr-TR" sz="2000" dirty="0">
                <a:solidFill>
                  <a:srgbClr val="FFFFFF"/>
                </a:solidFill>
              </a:rPr>
              <a:t>“İçinizden fazilet ve mal sahipleri, akrabalara, fakirlere ve Allah yolunda hicret edenlere yapageldikleri yardımları esirgemesinler, bağışlasınlar, hoşgörülü davransınlar. Allah’ın sizi affetmesini sevmez misiniz? Allah’ın bağışlaması ve merhameti boldur.” </a:t>
            </a:r>
            <a:r>
              <a:rPr lang="tr-TR" sz="1400" dirty="0">
                <a:solidFill>
                  <a:srgbClr val="FFFFFF"/>
                </a:solidFill>
              </a:rPr>
              <a:t>(Nisa:22)</a:t>
            </a:r>
            <a:endParaRPr lang="tr-TR" sz="2000" dirty="0">
              <a:solidFill>
                <a:srgbClr val="FFFFFF"/>
              </a:solidFill>
            </a:endParaRPr>
          </a:p>
        </p:txBody>
      </p:sp>
      <p:pic>
        <p:nvPicPr>
          <p:cNvPr id="66562" name="Picture 2" descr="http://www.haberci.org/uploads/haber/h_140648533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754576"/>
            <a:ext cx="5976664" cy="399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09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24546" y="1268760"/>
            <a:ext cx="8795250" cy="172819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Akrabaları Müslüman olmasa bile kişi, onlarla belli bir hukukunun olduğunu unutmamalıdır. Bir ayet-i kerimede Müslüman olmayan anne ve babaya ancak Allah’ı inkâr etmek için zorladıkları takdirde itaat edilmemesi emredilmekte, hemen peşinden de “Onlarla dünyada iyi geçin!”  buyrulmaktadır. </a:t>
            </a:r>
            <a:r>
              <a:rPr lang="tr-TR" sz="1400" dirty="0">
                <a:solidFill>
                  <a:srgbClr val="FFFFFF"/>
                </a:solidFill>
              </a:rPr>
              <a:t>(Lokman:15)</a:t>
            </a:r>
            <a:endParaRPr lang="tr-TR" sz="2000" dirty="0">
              <a:solidFill>
                <a:srgbClr val="FFFFFF"/>
              </a:solidFill>
            </a:endParaRPr>
          </a:p>
        </p:txBody>
      </p:sp>
      <p:pic>
        <p:nvPicPr>
          <p:cNvPr id="67586" name="Picture 2" descr="http://mebk12.meb.gov.tr/meb_iys_dosyalar/34/04/363674/resimler/2013_10/13104035_kzelpmek480x2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140968"/>
            <a:ext cx="6364198" cy="357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38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24546" y="1268760"/>
            <a:ext cx="8795250" cy="172819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u="sng" dirty="0">
                <a:solidFill>
                  <a:srgbClr val="FFFFFF"/>
                </a:solidFill>
              </a:rPr>
              <a:t>Hz. Ebu Bekir’in kızı Esma şöyle anlatıyor:</a:t>
            </a:r>
          </a:p>
          <a:p>
            <a:r>
              <a:rPr lang="tr-TR" sz="2000" dirty="0">
                <a:solidFill>
                  <a:srgbClr val="FFFFFF"/>
                </a:solidFill>
              </a:rPr>
              <a:t> İslam’ı kabul etmemiş olan annem </a:t>
            </a:r>
            <a:r>
              <a:rPr lang="tr-TR" sz="2000" dirty="0" err="1">
                <a:solidFill>
                  <a:srgbClr val="FFFFFF"/>
                </a:solidFill>
              </a:rPr>
              <a:t>Resûlullah</a:t>
            </a:r>
            <a:r>
              <a:rPr lang="tr-TR" sz="2000" dirty="0">
                <a:solidFill>
                  <a:srgbClr val="FFFFFF"/>
                </a:solidFill>
              </a:rPr>
              <a:t> zamanında yanıma gelmişti. Peygamberimize: </a:t>
            </a:r>
          </a:p>
          <a:p>
            <a:r>
              <a:rPr lang="tr-TR" sz="2000" dirty="0">
                <a:solidFill>
                  <a:srgbClr val="FFFFFF"/>
                </a:solidFill>
              </a:rPr>
              <a:t>“Annem beni özleyip gelmiş. Ona ikramda bulunabilir miyim?” diye sordum.</a:t>
            </a:r>
          </a:p>
          <a:p>
            <a:r>
              <a:rPr lang="tr-TR" sz="2000" dirty="0" err="1">
                <a:solidFill>
                  <a:srgbClr val="FFFFFF"/>
                </a:solidFill>
              </a:rPr>
              <a:t>Resûlullah</a:t>
            </a:r>
            <a:r>
              <a:rPr lang="tr-TR" sz="2000" dirty="0">
                <a:solidFill>
                  <a:srgbClr val="FFFFFF"/>
                </a:solidFill>
              </a:rPr>
              <a:t>: “Evet, annene iyi davran!” buyurdu.</a:t>
            </a:r>
          </a:p>
        </p:txBody>
      </p:sp>
      <p:pic>
        <p:nvPicPr>
          <p:cNvPr id="68610" name="Picture 2" descr="http://i829.photobucket.com/albums/zz213/wolfatih/esm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140968"/>
            <a:ext cx="7322232" cy="345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2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24546" y="1268760"/>
            <a:ext cx="8795250" cy="129614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Peygamberimiz, kıymetli eşi Hz. Hatice vefat ettikten sonra onun yakınlarını unutmamıştır. Kendisi, “Ben Hatice’nin sevdiklerini severim.” der, bir koyun kestiğinde bir kısmını Hz. Hatice’nin yakınlarına gönderirdi.</a:t>
            </a:r>
          </a:p>
        </p:txBody>
      </p:sp>
      <p:pic>
        <p:nvPicPr>
          <p:cNvPr id="69634" name="Picture 2" descr="http://i686.photobucket.com/albums/vv222/guzelhobiler/kiz%20ismi/hatic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852936"/>
            <a:ext cx="6439574" cy="361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86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24546" y="1268760"/>
            <a:ext cx="8795250" cy="280831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Akrabalarımıza karşı yapacağımız iyilikler sadece maddi yardımlarla sınırlı değildir. Beraberliklerimizde tatlı dilli ve güler yüzlü olmak, incitici söz ve davranışlardan kaçınmak da gerekir. Bir sahabe, Peygamberimize gelerek kendisini cennete yaklaştıracak amelin ne olduğunu sormuş, Peygamberimiz de, “Allah’a ibadet eder, ona hiçbir şeyi ortak koşmaz, namazı dosdoğru kılar, zekâtı verir, akrabalarına karşı iyi davranışta bulunursun.” buyurmuştur. Sorusunun cevabını alan kişi dönerken Peygamberimiz, “Eğer bunlara sımsıkı sarılırsa cennete girer.” buyurdu.</a:t>
            </a:r>
          </a:p>
        </p:txBody>
      </p:sp>
      <p:pic>
        <p:nvPicPr>
          <p:cNvPr id="70658" name="Picture 2" descr="http://i1171.photobucket.com/albums/r543/saan2712/smi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932977"/>
            <a:ext cx="3875584" cy="290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957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86409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t>Hadis:</a:t>
            </a:r>
            <a:r>
              <a:rPr lang="tr-TR" sz="2000" dirty="0"/>
              <a:t> ““... Allah’a ve ahiret  gününe iman eden kimse,  misafirine  ikram etsin...”</a:t>
            </a:r>
            <a:endParaRPr lang="tr-TR" sz="14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2276872"/>
            <a:ext cx="6048672" cy="4536504"/>
          </a:xfrm>
          <a:prstGeom prst="rect">
            <a:avLst/>
          </a:prstGeom>
        </p:spPr>
      </p:pic>
    </p:spTree>
    <p:extLst>
      <p:ext uri="{BB962C8B-B14F-4D97-AF65-F5344CB8AC3E}">
        <p14:creationId xmlns:p14="http://schemas.microsoft.com/office/powerpoint/2010/main" val="384174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194421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Toplumun temelini aile oluşturur. Mutlu ve huzurlu aile yuvaları, toplumun güven ve barışı için son derece önemlidir. Hz. Peygamber yakınlarının yuva kurması ile de ilgilenmiş ve onların aile olmaları için gayret göstermiştir. Hz. Peygamber, “Annemden sonra annem.” dediği dadısı </a:t>
            </a:r>
            <a:r>
              <a:rPr lang="tr-TR" sz="2000" dirty="0" err="1">
                <a:solidFill>
                  <a:srgbClr val="FFFFFF"/>
                </a:solidFill>
              </a:rPr>
              <a:t>Ümmü</a:t>
            </a:r>
            <a:r>
              <a:rPr lang="tr-TR" sz="2000" dirty="0">
                <a:solidFill>
                  <a:srgbClr val="FFFFFF"/>
                </a:solidFill>
              </a:rPr>
              <a:t> </a:t>
            </a:r>
            <a:r>
              <a:rPr lang="tr-TR" sz="2000" dirty="0" err="1">
                <a:solidFill>
                  <a:srgbClr val="FFFFFF"/>
                </a:solidFill>
              </a:rPr>
              <a:t>Eymen’i</a:t>
            </a:r>
            <a:r>
              <a:rPr lang="tr-TR" sz="2000" dirty="0">
                <a:solidFill>
                  <a:srgbClr val="FFFFFF"/>
                </a:solidFill>
              </a:rPr>
              <a:t> özgürlüğüne kavuşturmakla kalmamış, aynı zamanda onun </a:t>
            </a:r>
            <a:r>
              <a:rPr lang="tr-TR" sz="2000" dirty="0" err="1">
                <a:solidFill>
                  <a:srgbClr val="FFFFFF"/>
                </a:solidFill>
              </a:rPr>
              <a:t>Zeyd</a:t>
            </a:r>
            <a:r>
              <a:rPr lang="tr-TR" sz="2000" dirty="0">
                <a:solidFill>
                  <a:srgbClr val="FFFFFF"/>
                </a:solidFill>
              </a:rPr>
              <a:t> b. </a:t>
            </a:r>
            <a:r>
              <a:rPr lang="tr-TR" sz="2000" dirty="0" err="1">
                <a:solidFill>
                  <a:srgbClr val="FFFFFF"/>
                </a:solidFill>
              </a:rPr>
              <a:t>Hârise</a:t>
            </a:r>
            <a:r>
              <a:rPr lang="tr-TR" sz="2000" dirty="0">
                <a:solidFill>
                  <a:srgbClr val="FFFFFF"/>
                </a:solidFill>
              </a:rPr>
              <a:t> ile evlenmesine yardımcı olmuştur. </a:t>
            </a:r>
          </a:p>
        </p:txBody>
      </p:sp>
      <p:pic>
        <p:nvPicPr>
          <p:cNvPr id="71682" name="Picture 2" descr="http://upload.wikimedia.org/wikipedia/commons/0/03/Engagement_rings_photo_by_Ygor_Oliveir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6054" y="3429000"/>
            <a:ext cx="4835691" cy="321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00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201622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Peygamberimiz sütanne, sütbaba ve sütkardeşlerine de her türlü ilgi ve yardımlarını devam ettirmiştir. Peygamberimiz bir gün otururken sütbabası çıkageldi. </a:t>
            </a:r>
            <a:r>
              <a:rPr lang="tr-TR" sz="2000" dirty="0" err="1">
                <a:solidFill>
                  <a:srgbClr val="FFFFFF"/>
                </a:solidFill>
              </a:rPr>
              <a:t>Resûlullah</a:t>
            </a:r>
            <a:r>
              <a:rPr lang="tr-TR" sz="2000" dirty="0">
                <a:solidFill>
                  <a:srgbClr val="FFFFFF"/>
                </a:solidFill>
              </a:rPr>
              <a:t>, hürmeten elbisesinin bir kısmını yere serdi ve onu üzerine oturttu. Az sonra sütannesi geldi. Peygamberimiz bunun için de </a:t>
            </a:r>
          </a:p>
          <a:p>
            <a:r>
              <a:rPr lang="tr-TR" sz="2000" dirty="0">
                <a:solidFill>
                  <a:srgbClr val="FFFFFF"/>
                </a:solidFill>
              </a:rPr>
              <a:t>elbisenin diğer tarafını serdi. Biraz sonra sütkardeşi geldi. </a:t>
            </a:r>
            <a:r>
              <a:rPr lang="tr-TR" sz="2000" dirty="0" err="1">
                <a:solidFill>
                  <a:srgbClr val="FFFFFF"/>
                </a:solidFill>
              </a:rPr>
              <a:t>Resûlullah</a:t>
            </a:r>
            <a:r>
              <a:rPr lang="tr-TR" sz="2000" dirty="0">
                <a:solidFill>
                  <a:srgbClr val="FFFFFF"/>
                </a:solidFill>
              </a:rPr>
              <a:t> onun için de ayağa kalktı ve onu da önüne oturttu.</a:t>
            </a:r>
          </a:p>
        </p:txBody>
      </p:sp>
      <p:pic>
        <p:nvPicPr>
          <p:cNvPr id="72706" name="Picture 2" descr="http://islamiforumlar.net/rsmlrx/hareketliresim/hareketli_allah_yazilari1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169616"/>
            <a:ext cx="5680216" cy="472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420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151216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Bir başka bilgiye göre, henüz Mekke dönemindeyken sütannesi Halime </a:t>
            </a:r>
          </a:p>
          <a:p>
            <a:r>
              <a:rPr lang="tr-TR" sz="2000" dirty="0">
                <a:solidFill>
                  <a:srgbClr val="FFFFFF"/>
                </a:solidFill>
              </a:rPr>
              <a:t>yanına geldi, Peygamberimize kıtlık ve kuraklıktan şikâyet etti. Efendimiz </a:t>
            </a:r>
          </a:p>
          <a:p>
            <a:r>
              <a:rPr lang="tr-TR" sz="2000" dirty="0">
                <a:solidFill>
                  <a:srgbClr val="FFFFFF"/>
                </a:solidFill>
              </a:rPr>
              <a:t>ona kırk koyun ve yiyecek yüklü bir deve vererek onu memleketine gönderdi.</a:t>
            </a:r>
          </a:p>
        </p:txBody>
      </p:sp>
      <p:pic>
        <p:nvPicPr>
          <p:cNvPr id="73730" name="Picture 2" descr="http://img-fotki.yandex.ru/get/4526/81454286.46b/0_9117b_652e6535_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880750"/>
            <a:ext cx="5112568" cy="382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7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13681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Peygamberimiz doğumunda kendisini ilk olarak emziren </a:t>
            </a:r>
            <a:r>
              <a:rPr lang="tr-TR" sz="2000" dirty="0" err="1">
                <a:solidFill>
                  <a:srgbClr val="FFFFFF"/>
                </a:solidFill>
              </a:rPr>
              <a:t>Süveybe’yi</a:t>
            </a:r>
            <a:r>
              <a:rPr lang="tr-TR" sz="2000" dirty="0">
                <a:solidFill>
                  <a:srgbClr val="FFFFFF"/>
                </a:solidFill>
              </a:rPr>
              <a:t> </a:t>
            </a:r>
          </a:p>
          <a:p>
            <a:r>
              <a:rPr lang="tr-TR" sz="2000" dirty="0">
                <a:solidFill>
                  <a:srgbClr val="FFFFFF"/>
                </a:solidFill>
              </a:rPr>
              <a:t>hiç unutmadı. Mekke’de iken onu ziyaret eder ve ona ikramlarda bulu-</a:t>
            </a:r>
          </a:p>
          <a:p>
            <a:r>
              <a:rPr lang="tr-TR" sz="2000" dirty="0">
                <a:solidFill>
                  <a:srgbClr val="FFFFFF"/>
                </a:solidFill>
              </a:rPr>
              <a:t>nurdu. Hicret edince Medine’den ona giyecek gönderirdi.</a:t>
            </a:r>
          </a:p>
        </p:txBody>
      </p:sp>
      <p:pic>
        <p:nvPicPr>
          <p:cNvPr id="74754" name="Picture 2" descr="http://img1.loadtr.com/b-416083-muhammed(sa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86771"/>
            <a:ext cx="3888432" cy="417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9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252028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Peygamberimiz akrabalarının eğitimi ile de yakından ilgilenir, ayrıca </a:t>
            </a:r>
          </a:p>
          <a:p>
            <a:r>
              <a:rPr lang="tr-TR" sz="2000" dirty="0">
                <a:solidFill>
                  <a:srgbClr val="FFFFFF"/>
                </a:solidFill>
              </a:rPr>
              <a:t>onlar için dua eder ve Allah’tan iyilik ve güzellikler dilerdi. Bir gün amcası </a:t>
            </a:r>
          </a:p>
          <a:p>
            <a:r>
              <a:rPr lang="tr-TR" sz="2000" dirty="0">
                <a:solidFill>
                  <a:srgbClr val="FFFFFF"/>
                </a:solidFill>
              </a:rPr>
              <a:t>Abbas’tan oğlu Abdullah’la beraber kendisine uğramalarını istemişti. Abbas ve oğlu Peygamberimizin yanına geldiklerinde Peygamberimiz şöyle dua etti:</a:t>
            </a:r>
          </a:p>
          <a:p>
            <a:r>
              <a:rPr lang="tr-TR" sz="2000" dirty="0">
                <a:solidFill>
                  <a:srgbClr val="FFFFFF"/>
                </a:solidFill>
              </a:rPr>
              <a:t>“Allah’ım! Abbas’ı ve oğlunu açık ve gizli hiçbir günahın hâriç kalmayacağı mağfiretinle bağışla. Allah’ım! Çocuğuna daha fazla özen göstermesi için ona ikram ve ihsanlarda bulun!”</a:t>
            </a:r>
          </a:p>
        </p:txBody>
      </p:sp>
      <p:pic>
        <p:nvPicPr>
          <p:cNvPr id="75778" name="Picture 2" descr="http://www.manzara.be/data/media/17/www.manzara.be_-_Gul_uzerinde_Muhammed_s.a.v_yaz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971940"/>
            <a:ext cx="3759374" cy="273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86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69238" y="1268760"/>
            <a:ext cx="8795250" cy="252028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Yine Hz. Peygamber </a:t>
            </a:r>
            <a:r>
              <a:rPr lang="tr-TR" sz="2000" dirty="0" err="1">
                <a:solidFill>
                  <a:srgbClr val="FFFFFF"/>
                </a:solidFill>
              </a:rPr>
              <a:t>Ümmü</a:t>
            </a:r>
            <a:r>
              <a:rPr lang="tr-TR" sz="2000" dirty="0">
                <a:solidFill>
                  <a:srgbClr val="FFFFFF"/>
                </a:solidFill>
              </a:rPr>
              <a:t> </a:t>
            </a:r>
            <a:r>
              <a:rPr lang="tr-TR" sz="2000" dirty="0" err="1">
                <a:solidFill>
                  <a:srgbClr val="FFFFFF"/>
                </a:solidFill>
              </a:rPr>
              <a:t>Seleme’nin</a:t>
            </a:r>
            <a:r>
              <a:rPr lang="tr-TR" sz="2000" dirty="0">
                <a:solidFill>
                  <a:srgbClr val="FFFFFF"/>
                </a:solidFill>
              </a:rPr>
              <a:t> oğlu Ömer’in yemek yerken tabağın her tarafından yediğini görünce, “Yavrum, besmele çek, sağ elinle ve hep önünden ye!” diyerek ona tavsiyede bulunmuştur.48 Peygamber Efendimiz, Medine döneminde her gün sabah namazına giderken kızı </a:t>
            </a:r>
          </a:p>
          <a:p>
            <a:r>
              <a:rPr lang="tr-TR" sz="2000" dirty="0">
                <a:solidFill>
                  <a:srgbClr val="FFFFFF"/>
                </a:solidFill>
              </a:rPr>
              <a:t>Fatıma ile damadı Ali’nin evlerine uğrar, onları namaza kaldırırdı. Bu hâdise Peygamberimizin, çocuklarının evliliklerinden sonra bile onların eğitimine verdiği önemi ortaya koymaktadır.</a:t>
            </a:r>
          </a:p>
        </p:txBody>
      </p:sp>
      <p:pic>
        <p:nvPicPr>
          <p:cNvPr id="76802" name="Picture 2" descr="http://www.alasayvan.com/attachments/dini-resimler-57106d1399451080/en-g-zel-muhammed-isimleri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005064"/>
            <a:ext cx="3978424" cy="269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13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2520280"/>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Akrabalık ilişkilerini anne, baba, amca, dayı gibi yakınların ölümleri hâlinde de kesmemek gerekir. Bir gün Hz. Peygamberin huzuruna bir adam çıkageldi ve: “Ya </a:t>
            </a:r>
            <a:r>
              <a:rPr lang="tr-TR" sz="2000" dirty="0" err="1">
                <a:solidFill>
                  <a:srgbClr val="FFFFFF"/>
                </a:solidFill>
              </a:rPr>
              <a:t>Resûlullah</a:t>
            </a:r>
            <a:r>
              <a:rPr lang="tr-TR" sz="2000" dirty="0">
                <a:solidFill>
                  <a:srgbClr val="FFFFFF"/>
                </a:solidFill>
              </a:rPr>
              <a:t>! Anamla babam öldükten sonra onlara yapabileceğim bir iyilik var mıdır?” diye sordu. </a:t>
            </a:r>
            <a:r>
              <a:rPr lang="tr-TR" sz="2000" dirty="0" err="1">
                <a:solidFill>
                  <a:srgbClr val="FFFFFF"/>
                </a:solidFill>
              </a:rPr>
              <a:t>Resûlullah</a:t>
            </a:r>
            <a:r>
              <a:rPr lang="tr-TR" sz="2000" dirty="0">
                <a:solidFill>
                  <a:srgbClr val="FFFFFF"/>
                </a:solidFill>
              </a:rPr>
              <a:t> şöyle buyurdu:</a:t>
            </a:r>
          </a:p>
          <a:p>
            <a:r>
              <a:rPr lang="tr-TR" sz="2000" dirty="0">
                <a:solidFill>
                  <a:srgbClr val="FFFFFF"/>
                </a:solidFill>
              </a:rPr>
              <a:t>“Evet, onlara dua eder, günahlarının bağışlanmasını dilersin. Vasiyetlerini yerine getirirsin, akrabasını koruyup gözetirsin, dostlarına da ikramda bulunursun.”</a:t>
            </a:r>
          </a:p>
        </p:txBody>
      </p:sp>
      <p:pic>
        <p:nvPicPr>
          <p:cNvPr id="77826" name="Picture 2" descr="http://www.islamciyiz.com/wp-content/uploads/2013/08/Kuran-%C4%B1-Kerimde-Ge%C3%A7en-Dua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935681"/>
            <a:ext cx="3456384" cy="27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71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13681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Peygamberimiz çok uzak akrabaları bile hatırlamaktan geri kalmamış, insanlar arası münasebetlerde bu durumun ehemmiyetine daima vurgu yapmıştır. </a:t>
            </a:r>
          </a:p>
        </p:txBody>
      </p:sp>
      <p:pic>
        <p:nvPicPr>
          <p:cNvPr id="78850" name="Picture 2" descr="http://www.alasayvan.com/attachments/dini-resimler-57105d1417856944/en-g-zel-muhammed-isimler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859659"/>
            <a:ext cx="4680520" cy="382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3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Akrabayı Koruyup Gözetmek</a:t>
            </a:r>
          </a:p>
        </p:txBody>
      </p:sp>
      <p:sp>
        <p:nvSpPr>
          <p:cNvPr id="6" name="Yuvarlatılmış Dikdörtgen 5"/>
          <p:cNvSpPr/>
          <p:nvPr/>
        </p:nvSpPr>
        <p:spPr>
          <a:xfrm>
            <a:off x="136275" y="1268760"/>
            <a:ext cx="8795250" cy="13681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Şu hâlde Peygamberimizin akrabalarını sadece ziyaret etmekle kalmadığı, onları imkânı ölçüsünde koruduğu ve gözettiği anlaşılmaktadır. Bizler de onu örnek alarak yakın ve uzak akrabalarımıza karşı aynı yaklaşımı göstermeli ve bu sorumluluğu yüreğimizde hissetmeliyiz.</a:t>
            </a:r>
          </a:p>
        </p:txBody>
      </p:sp>
      <p:pic>
        <p:nvPicPr>
          <p:cNvPr id="79874" name="Picture 2" descr="http://www.forumalew.org/attachments/33205d1419843132/hareketli-islami-gifler-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924944"/>
            <a:ext cx="3600400" cy="3564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6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268760"/>
            <a:ext cx="8795250" cy="165618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Akrabalar arasındaki ilişkilerin sadece ziyaret ve görüşmelerle sınırlı kalmaması gerekir. İmkân ölçüsünde yardımlaşmak, ihtiyaç ve sıkıntıların giderilmesinde el birliği yapmak akrabalık vazifelerimizdendir. Bu konuda pek çok ayet-i kerime akrabalar arasında maddi ve manevi açıdan </a:t>
            </a:r>
          </a:p>
          <a:p>
            <a:r>
              <a:rPr lang="tr-TR" sz="2000" dirty="0">
                <a:solidFill>
                  <a:srgbClr val="FFFFFF"/>
                </a:solidFill>
              </a:rPr>
              <a:t>yardımlaşmayı tavsiye etmektedir. </a:t>
            </a:r>
          </a:p>
        </p:txBody>
      </p:sp>
      <p:pic>
        <p:nvPicPr>
          <p:cNvPr id="80898" name="Picture 2" descr="http://www.aaiqtisad.com/tr/wp-content/uploads/2013/06/1329837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102446"/>
            <a:ext cx="5066927" cy="363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05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165618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err="1"/>
              <a:t>Hz.Peygamber</a:t>
            </a:r>
            <a:r>
              <a:rPr lang="tr-TR" sz="2000" dirty="0"/>
              <a:t> küçüklüğünden itibaren   ahlaki  sorumluluğun  hissedildiği bir  aile  ortamında büyümüştür. Medine’de Peygamberimizin dedesi  </a:t>
            </a:r>
            <a:r>
              <a:rPr lang="tr-TR" sz="2000" dirty="0" err="1"/>
              <a:t>Abdülmuttalip’in</a:t>
            </a:r>
            <a:r>
              <a:rPr lang="tr-TR" sz="2000" dirty="0"/>
              <a:t>  anne  tarafından akrabaları bulunmaktaydı. Kendilerine </a:t>
            </a:r>
            <a:r>
              <a:rPr lang="tr-TR" sz="2000" dirty="0" err="1"/>
              <a:t>Neccaroğulları</a:t>
            </a:r>
            <a:r>
              <a:rPr lang="tr-TR" sz="2000" dirty="0"/>
              <a:t> da  denilen kişiler,  Hz. Peygamberin ailesi  içinde  bir anlamda dayı  konumundaydılar…</a:t>
            </a:r>
            <a:endParaRPr lang="tr-TR" sz="1400" dirty="0"/>
          </a:p>
        </p:txBody>
      </p:sp>
      <p:pic>
        <p:nvPicPr>
          <p:cNvPr id="26628" name="Picture 4" descr="http://upload.wikimedia.org/wikipedia/commons/thumb/1/1f/Kalahari_E02_00.jpg/300px-Kalahari_E02_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020548"/>
            <a:ext cx="5616624" cy="376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3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268760"/>
            <a:ext cx="8795250" cy="115212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u="sng" dirty="0">
                <a:solidFill>
                  <a:srgbClr val="FFFFFF"/>
                </a:solidFill>
              </a:rPr>
              <a:t>Ayet:</a:t>
            </a:r>
            <a:r>
              <a:rPr lang="tr-TR" sz="2000" dirty="0">
                <a:solidFill>
                  <a:srgbClr val="FFFFFF"/>
                </a:solidFill>
              </a:rPr>
              <a:t> “Sana (Allah yolunda) ne harcayacaklarını soruyorlar. De ki: Maldan harcadığınız şey, anne, baba, yakınlar, yetimler, fakirler ve yolcular için olmalıdır.” </a:t>
            </a:r>
            <a:r>
              <a:rPr lang="tr-TR" sz="1400" dirty="0">
                <a:solidFill>
                  <a:srgbClr val="FFFFFF"/>
                </a:solidFill>
              </a:rPr>
              <a:t>(Bakara:215)</a:t>
            </a:r>
            <a:endParaRPr lang="tr-TR" sz="2000" dirty="0">
              <a:solidFill>
                <a:srgbClr val="FFFFFF"/>
              </a:solidFill>
            </a:endParaRPr>
          </a:p>
        </p:txBody>
      </p:sp>
      <p:pic>
        <p:nvPicPr>
          <p:cNvPr id="81922" name="Picture 2" descr="http://www.haberler.gen.al/resim/09/02/arabanli-yoksul-ailenin-evi-yanginda-kul-oldu-1.jpg"/>
          <p:cNvPicPr>
            <a:picLocks noChangeAspect="1" noChangeArrowheads="1"/>
          </p:cNvPicPr>
          <p:nvPr/>
        </p:nvPicPr>
        <p:blipFill rotWithShape="1">
          <a:blip r:embed="rId2">
            <a:extLst>
              <a:ext uri="{28A0092B-C50C-407E-A947-70E740481C1C}">
                <a14:useLocalDpi xmlns:a14="http://schemas.microsoft.com/office/drawing/2010/main" val="0"/>
              </a:ext>
            </a:extLst>
          </a:blip>
          <a:srcRect b="8491"/>
          <a:stretch/>
        </p:blipFill>
        <p:spPr bwMode="auto">
          <a:xfrm>
            <a:off x="1175303" y="2564904"/>
            <a:ext cx="5988985" cy="411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314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268760"/>
            <a:ext cx="8795250" cy="237626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Peygamberimiz, çocukluğundan itibaren akrabalarına yardımdan geri durmamıştır. Amcası Ebu Talip ve </a:t>
            </a:r>
            <a:r>
              <a:rPr lang="tr-TR" sz="2000" dirty="0" err="1">
                <a:solidFill>
                  <a:srgbClr val="FFFFFF"/>
                </a:solidFill>
              </a:rPr>
              <a:t>Zübeyr’in</a:t>
            </a:r>
            <a:r>
              <a:rPr lang="tr-TR" sz="2000" dirty="0">
                <a:solidFill>
                  <a:srgbClr val="FFFFFF"/>
                </a:solidFill>
              </a:rPr>
              <a:t> ticari faaliyetlerine katılmış, onlarla Suriye, Bahreyn Umman bölgelerine gitmiştir. Gerek bu ticari yolculuklarda gerekse buralardan alınan malların Mekke pazarında satılmasında amcalarına yardım etmiştir. Böylece aile bütçesine de maddi katkılarda bulunmuştur. Yine bu gaye ile ailesinin hayvanlarını otlatmış, ayrıca çobanlıktan aldığı ücretle amcası Ebu Talip’e yardımcı olmuştur.</a:t>
            </a:r>
          </a:p>
        </p:txBody>
      </p:sp>
      <p:pic>
        <p:nvPicPr>
          <p:cNvPr id="82946" name="Picture 2" descr="http://www.simresim.com/resim/dini-resimler/dini-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972705"/>
            <a:ext cx="2736304" cy="267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847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268760"/>
            <a:ext cx="8795250" cy="345638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Hz. Peygamberin amcası Ebu Talip’e olan yardımı, sonraki yıllarda da devam etmiştir. Ebu Talip, kalabalık bir aile reisi olması nedeniyle geçim sıkıntısı çekmekteydi. Ayrıca Mekke’de de kıtlık yaşanmaktaydı. Hz. Peygamber küçük yaşlardan beri desteğini gördüğü amcası Ebu Talip’e yardım elini uzatmak ve geçim sıkıntısını biraz olsun azaltmak istedi. Bu amaçla diğer amcası Abbas’a Ebu Talip’in oğullarından birer tanesinin bakımını üzerlerine almayı teklif etti. Teklife sıcak bakan amcasıyla beraber Ebu Talip’e gittiler ve durumu anlattılar. Ebu Talip de bu fikri onaylayınca Hz. Peygamber Hz. Ali’nin, Abbas da Cafer’in bakımını üstlendi.54  Böylece Hz. Ali küçük yaşlardan itibaren Peygamberimizin terbiyesi altında yetişme şerefine ulaşmıştır.</a:t>
            </a:r>
          </a:p>
        </p:txBody>
      </p:sp>
    </p:spTree>
    <p:extLst>
      <p:ext uri="{BB962C8B-B14F-4D97-AF65-F5344CB8AC3E}">
        <p14:creationId xmlns:p14="http://schemas.microsoft.com/office/powerpoint/2010/main" val="370876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69238" y="1196752"/>
            <a:ext cx="8795250" cy="158417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Bilindiği gibi Hz. Peygamber İslam’a ilk önce yakın akrabalarını davet etmişti. Çünkü öncelikle yakın çevresinin desteğini almadan diğer insanlara ulaşması zor olabilirdi. “Sen, en yakın akrabanı uyar!”  ayeti inince </a:t>
            </a:r>
            <a:r>
              <a:rPr lang="tr-TR" sz="2000" dirty="0" err="1">
                <a:solidFill>
                  <a:srgbClr val="FFFFFF"/>
                </a:solidFill>
              </a:rPr>
              <a:t>Resûlullah</a:t>
            </a:r>
            <a:r>
              <a:rPr lang="tr-TR" sz="2000" dirty="0">
                <a:solidFill>
                  <a:srgbClr val="FFFFFF"/>
                </a:solidFill>
              </a:rPr>
              <a:t>, Mekke’de Safa tepesine çıkmış ve </a:t>
            </a:r>
            <a:r>
              <a:rPr lang="tr-TR" sz="2000" dirty="0" err="1">
                <a:solidFill>
                  <a:srgbClr val="FFFFFF"/>
                </a:solidFill>
              </a:rPr>
              <a:t>Kureyş’in</a:t>
            </a:r>
            <a:r>
              <a:rPr lang="tr-TR" sz="2000" dirty="0">
                <a:solidFill>
                  <a:srgbClr val="FFFFFF"/>
                </a:solidFill>
              </a:rPr>
              <a:t> ileri gelenlerini çağırarak onlara İslam’ı tebliğ etmişti.</a:t>
            </a:r>
          </a:p>
        </p:txBody>
      </p:sp>
      <p:pic>
        <p:nvPicPr>
          <p:cNvPr id="83970" name="Picture 2" descr="http://www.harikasozler.net/data/media/641/www.harikasozler.net_-_Allah_Muhammed_Yaz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923076"/>
            <a:ext cx="3717776" cy="3840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128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340768"/>
            <a:ext cx="8795250" cy="309634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Hz. Peygamberin, ilk vahyin ardından başlayan zorlu süreçte bazı akrabalarının desteğini de almıştır. Kendisine inanmaları için halalarının evine gelmiş, halaları ona kızmak şöyle dursun, aile mensupları arasında </a:t>
            </a:r>
          </a:p>
          <a:p>
            <a:r>
              <a:rPr lang="tr-TR" sz="2000" dirty="0">
                <a:solidFill>
                  <a:srgbClr val="FFFFFF"/>
                </a:solidFill>
              </a:rPr>
              <a:t>düzenleyeceği davet toplantısına amcası Ebu </a:t>
            </a:r>
            <a:r>
              <a:rPr lang="tr-TR" sz="2000" dirty="0" err="1">
                <a:solidFill>
                  <a:srgbClr val="FFFFFF"/>
                </a:solidFill>
              </a:rPr>
              <a:t>Leheb’i</a:t>
            </a:r>
            <a:r>
              <a:rPr lang="tr-TR" sz="2000" dirty="0">
                <a:solidFill>
                  <a:srgbClr val="FFFFFF"/>
                </a:solidFill>
              </a:rPr>
              <a:t> çağırmasını da tavsiye etmişlerdir. Hz. Peygamber akrabalarını yemeğe davet etti. Sonra onlardan kendisini himaye etmelerini istedi. Karşı olan kimseler söz aldılar. Amcası Ebu Talip ile halası </a:t>
            </a:r>
            <a:r>
              <a:rPr lang="tr-TR" sz="2000" dirty="0" err="1">
                <a:solidFill>
                  <a:srgbClr val="FFFFFF"/>
                </a:solidFill>
              </a:rPr>
              <a:t>Safiyye</a:t>
            </a:r>
            <a:r>
              <a:rPr lang="tr-TR" sz="2000" dirty="0">
                <a:solidFill>
                  <a:srgbClr val="FFFFFF"/>
                </a:solidFill>
              </a:rPr>
              <a:t> onu Ebu </a:t>
            </a:r>
            <a:r>
              <a:rPr lang="tr-TR" sz="2000" dirty="0" err="1">
                <a:solidFill>
                  <a:srgbClr val="FFFFFF"/>
                </a:solidFill>
              </a:rPr>
              <a:t>Leheb’e</a:t>
            </a:r>
            <a:r>
              <a:rPr lang="tr-TR" sz="2000" dirty="0">
                <a:solidFill>
                  <a:srgbClr val="FFFFFF"/>
                </a:solidFill>
              </a:rPr>
              <a:t> karşı savundular.  Halaları daha sonra Ebu </a:t>
            </a:r>
            <a:r>
              <a:rPr lang="tr-TR" sz="2000" dirty="0" err="1">
                <a:solidFill>
                  <a:srgbClr val="FFFFFF"/>
                </a:solidFill>
              </a:rPr>
              <a:t>Leheb’le</a:t>
            </a:r>
            <a:r>
              <a:rPr lang="tr-TR" sz="2000" dirty="0">
                <a:solidFill>
                  <a:srgbClr val="FFFFFF"/>
                </a:solidFill>
              </a:rPr>
              <a:t> konuştular fakat Hz. Muhammed’in (</a:t>
            </a:r>
            <a:r>
              <a:rPr lang="tr-TR" sz="2000" dirty="0" err="1">
                <a:solidFill>
                  <a:srgbClr val="FFFFFF"/>
                </a:solidFill>
              </a:rPr>
              <a:t>s.a.v</a:t>
            </a:r>
            <a:r>
              <a:rPr lang="tr-TR" sz="2000" dirty="0">
                <a:solidFill>
                  <a:srgbClr val="FFFFFF"/>
                </a:solidFill>
              </a:rPr>
              <a:t>.) gerçekten peygamber olduğuna onu ikna edemediler.</a:t>
            </a:r>
          </a:p>
        </p:txBody>
      </p:sp>
      <p:pic>
        <p:nvPicPr>
          <p:cNvPr id="84994" name="Picture 2" descr="http://www.yumaksepeti.com/wp-content/uploads/2011/01/tevhid-imucadele-gul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581128"/>
            <a:ext cx="2907804" cy="218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92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340768"/>
            <a:ext cx="8795250" cy="223224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İslam’ı ilk tebliğ ettiği sıralarda Hz. Peygambere yardımcı olanların başında yine bazı akrabaları geliyordu. Hz. Peygamber kabilelerin kaldıkları yerlere giderken çoğu zaman yanında Hz. Ebu Bekir, bazen Hz. Ali bazen de henüz iman etmemiş olmasına rağmen amcası Abbas da bulunuyordu. Hz. Peygamberin, </a:t>
            </a:r>
            <a:r>
              <a:rPr lang="tr-TR" sz="2000" dirty="0" err="1">
                <a:solidFill>
                  <a:srgbClr val="FFFFFF"/>
                </a:solidFill>
              </a:rPr>
              <a:t>Taif’e</a:t>
            </a:r>
            <a:r>
              <a:rPr lang="tr-TR" sz="2000" dirty="0">
                <a:solidFill>
                  <a:srgbClr val="FFFFFF"/>
                </a:solidFill>
              </a:rPr>
              <a:t> gidişi de annesinin amcaları olan akrabalarından destek ve yardım almaya yönelikti.  Yine oraya giderken de yanında azatlısı </a:t>
            </a:r>
            <a:r>
              <a:rPr lang="tr-TR" sz="2000" dirty="0" err="1">
                <a:solidFill>
                  <a:srgbClr val="FFFFFF"/>
                </a:solidFill>
              </a:rPr>
              <a:t>Zeyd</a:t>
            </a:r>
            <a:r>
              <a:rPr lang="tr-TR" sz="2000" dirty="0">
                <a:solidFill>
                  <a:srgbClr val="FFFFFF"/>
                </a:solidFill>
              </a:rPr>
              <a:t> b. </a:t>
            </a:r>
            <a:r>
              <a:rPr lang="tr-TR" sz="2000" dirty="0" err="1">
                <a:solidFill>
                  <a:srgbClr val="FFFFFF"/>
                </a:solidFill>
              </a:rPr>
              <a:t>Hârise</a:t>
            </a:r>
            <a:r>
              <a:rPr lang="tr-TR" sz="2000" dirty="0">
                <a:solidFill>
                  <a:srgbClr val="FFFFFF"/>
                </a:solidFill>
              </a:rPr>
              <a:t> bulunmaktaydı.</a:t>
            </a:r>
          </a:p>
        </p:txBody>
      </p:sp>
      <p:pic>
        <p:nvPicPr>
          <p:cNvPr id="86018" name="Picture 2" descr="http://aynelyakin.forceturk.de/images/avatarlar/muhammed-s-a-v-yazilikuere-avatar-by-karogla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861048"/>
            <a:ext cx="2088232" cy="278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340768"/>
            <a:ext cx="8795250" cy="2016224"/>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Aynı şekilde amcası Ebu Talip, Mekkelilerin baskı ve zulümlerine karşı onu korumuştur. Hz. Hamza  Peygamber Efendimize yaptığı eziyetlerden dolayı Ebu </a:t>
            </a:r>
            <a:r>
              <a:rPr lang="tr-TR" sz="2000" dirty="0" err="1">
                <a:solidFill>
                  <a:srgbClr val="FFFFFF"/>
                </a:solidFill>
              </a:rPr>
              <a:t>Cehil’e</a:t>
            </a:r>
            <a:r>
              <a:rPr lang="tr-TR" sz="2000" dirty="0">
                <a:solidFill>
                  <a:srgbClr val="FFFFFF"/>
                </a:solidFill>
              </a:rPr>
              <a:t> karşı koymuş ve bu sırada Müslüman olmuştur. Diğer amcası Abbas daha sonra Müslüman olsa da her zaman Hz. Peygamberin yanında bulunmuştur.</a:t>
            </a:r>
          </a:p>
        </p:txBody>
      </p:sp>
      <p:pic>
        <p:nvPicPr>
          <p:cNvPr id="87042" name="Picture 2" descr="http://upload.wikimedia.org/wikipedia/commons/0/03/Muhammad_With_Heart_Circ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36912"/>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93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340768"/>
            <a:ext cx="8795250" cy="223224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Hz. Peygamber yakınlarının kendisine olan yardımlarını her zaman şükranla anmıştır. Hz. Hatice’nin kız kardeşi </a:t>
            </a:r>
            <a:r>
              <a:rPr lang="tr-TR" sz="2000" dirty="0" err="1">
                <a:solidFill>
                  <a:srgbClr val="FFFFFF"/>
                </a:solidFill>
              </a:rPr>
              <a:t>Hâle’yi</a:t>
            </a:r>
            <a:r>
              <a:rPr lang="tr-TR" sz="2000" dirty="0">
                <a:solidFill>
                  <a:srgbClr val="FFFFFF"/>
                </a:solidFill>
              </a:rPr>
              <a:t> görünce, vefat eden eşi Hz. Hatice’yi hatırlamıştı. Bu durumdan yakınan Hz. </a:t>
            </a:r>
            <a:r>
              <a:rPr lang="tr-TR" sz="2000" dirty="0" err="1">
                <a:solidFill>
                  <a:srgbClr val="FFFFFF"/>
                </a:solidFill>
              </a:rPr>
              <a:t>Aişe’ye</a:t>
            </a:r>
            <a:r>
              <a:rPr lang="tr-TR" sz="2000" dirty="0">
                <a:solidFill>
                  <a:srgbClr val="FFFFFF"/>
                </a:solidFill>
              </a:rPr>
              <a:t> Hz. Peygamber şöyle dedi: “Halk bana inanmazken o inandı. Herkes bana </a:t>
            </a:r>
          </a:p>
          <a:p>
            <a:r>
              <a:rPr lang="tr-TR" sz="2000" dirty="0">
                <a:solidFill>
                  <a:srgbClr val="FFFFFF"/>
                </a:solidFill>
              </a:rPr>
              <a:t>yalancı derken o doğru söylediğimi kabul etti. Kimse bana bir şey vermezken o beni malıyla destekledi. Ve Allah (</a:t>
            </a:r>
            <a:r>
              <a:rPr lang="tr-TR" sz="2000" dirty="0" err="1">
                <a:solidFill>
                  <a:srgbClr val="FFFFFF"/>
                </a:solidFill>
              </a:rPr>
              <a:t>c.c</a:t>
            </a:r>
            <a:r>
              <a:rPr lang="tr-TR" sz="2000" dirty="0">
                <a:solidFill>
                  <a:srgbClr val="FFFFFF"/>
                </a:solidFill>
              </a:rPr>
              <a:t>.) bana ondan çocuklar ihsan etti.” </a:t>
            </a:r>
          </a:p>
        </p:txBody>
      </p:sp>
      <p:pic>
        <p:nvPicPr>
          <p:cNvPr id="88066" name="Picture 2" descr="http://i650.photobucket.com/albums/uu227/guzelhobilercom/hatice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929" y="3861048"/>
            <a:ext cx="8463315" cy="230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30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340768"/>
            <a:ext cx="8795250" cy="2232248"/>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Hz. Peygamber aile işlerinde de görev alır, böylece başta eşi olmak üzere aile fertlerinin işlerini kolaylaştırırdı. Mutfak işlerinde Hz. </a:t>
            </a:r>
            <a:r>
              <a:rPr lang="tr-TR" sz="2000" dirty="0" err="1">
                <a:solidFill>
                  <a:srgbClr val="FFFFFF"/>
                </a:solidFill>
              </a:rPr>
              <a:t>Aişe’ye</a:t>
            </a:r>
            <a:r>
              <a:rPr lang="tr-TR" sz="2000" dirty="0">
                <a:solidFill>
                  <a:srgbClr val="FFFFFF"/>
                </a:solidFill>
              </a:rPr>
              <a:t> yardımcı olduğu ifade edilmektedir.  Yine avlusundaki hayvanların sütünü sağdığı da olurdu.  Bir seferinde Hz. </a:t>
            </a:r>
            <a:r>
              <a:rPr lang="tr-TR" sz="2000" dirty="0" err="1">
                <a:solidFill>
                  <a:srgbClr val="FFFFFF"/>
                </a:solidFill>
              </a:rPr>
              <a:t>Aişe’ye</a:t>
            </a:r>
            <a:r>
              <a:rPr lang="tr-TR" sz="2000" dirty="0">
                <a:solidFill>
                  <a:srgbClr val="FFFFFF"/>
                </a:solidFill>
              </a:rPr>
              <a:t>, “Allah’ın </a:t>
            </a:r>
            <a:r>
              <a:rPr lang="tr-TR" sz="2000" dirty="0" err="1">
                <a:solidFill>
                  <a:srgbClr val="FFFFFF"/>
                </a:solidFill>
              </a:rPr>
              <a:t>Resûlü</a:t>
            </a:r>
            <a:r>
              <a:rPr lang="tr-TR" sz="2000" dirty="0">
                <a:solidFill>
                  <a:srgbClr val="FFFFFF"/>
                </a:solidFill>
              </a:rPr>
              <a:t> evde ne yapardı?” diye sorulmuş, o da “O, evinde ailesinin işleriyle meşgul olurdu, ezanı duyunca da mescide giderdi.” demiştir.</a:t>
            </a:r>
          </a:p>
        </p:txBody>
      </p:sp>
      <p:pic>
        <p:nvPicPr>
          <p:cNvPr id="89090" name="Picture 2" descr="http://i686.photobucket.com/albums/vv222/guzelhobiler/kiz%20ismi/ay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770671"/>
            <a:ext cx="4356264" cy="29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0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 Akrabalar Arası Yardımlaşma</a:t>
            </a:r>
          </a:p>
        </p:txBody>
      </p:sp>
      <p:sp>
        <p:nvSpPr>
          <p:cNvPr id="6" name="Yuvarlatılmış Dikdörtgen 5"/>
          <p:cNvSpPr/>
          <p:nvPr/>
        </p:nvSpPr>
        <p:spPr>
          <a:xfrm>
            <a:off x="136275" y="1340768"/>
            <a:ext cx="8795250" cy="1368152"/>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rgbClr val="FFFFFF"/>
                </a:solidFill>
              </a:rPr>
              <a:t>Sonuç olarak Hz. Peygamber akrabalarla ilişkilerini sadece ziyaret ve görüşmelerle sınırlı tutmamış, onlara maddi ve manevi her türlü yardımını yapmış, aynı zamanda bazı akrabalarının da yardım ve desteğini görmüştür.</a:t>
            </a:r>
          </a:p>
        </p:txBody>
      </p:sp>
      <p:pic>
        <p:nvPicPr>
          <p:cNvPr id="90114" name="Picture 2" descr="http://www.cizgiturk.com/cls/tezhip/Muhammed-sav-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924944"/>
            <a:ext cx="3654604" cy="365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64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30425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  altı  yaşlarındayken annesi </a:t>
            </a:r>
            <a:r>
              <a:rPr lang="tr-TR" sz="2000" dirty="0" err="1"/>
              <a:t>Âmine</a:t>
            </a:r>
            <a:r>
              <a:rPr lang="tr-TR" sz="2000" dirty="0"/>
              <a:t>  ve  dadısı </a:t>
            </a:r>
            <a:r>
              <a:rPr lang="tr-TR" sz="2000" dirty="0" err="1"/>
              <a:t>Ümmü</a:t>
            </a:r>
            <a:r>
              <a:rPr lang="tr-TR" sz="2000" dirty="0"/>
              <a:t>  </a:t>
            </a:r>
            <a:r>
              <a:rPr lang="tr-TR" sz="2000" dirty="0" err="1"/>
              <a:t>Eymen’le</a:t>
            </a:r>
            <a:r>
              <a:rPr lang="tr-TR" sz="2000" dirty="0"/>
              <a:t>   beraber  Mekke’den Medine’ye gittiler.  İki şehir  arasında  gerçekleştirilen bu uzun  yolculuğun altında güzel  amaçlar yatmaktaydı. Buna  göre  genç yaşında eşini  kaybeden </a:t>
            </a:r>
            <a:r>
              <a:rPr lang="tr-TR" sz="2000" dirty="0" err="1"/>
              <a:t>Âmine</a:t>
            </a:r>
            <a:r>
              <a:rPr lang="tr-TR" sz="2000" dirty="0"/>
              <a:t>,  hem   sevgili  eşi  ve  yetim  yavrusunun babası  Abdullah’ın  kabrine uğrayacak  hem   de onun   Medine’deki akrabalarını  ziyaret   edecekti.  Onların  bu  akraba ziyareti  bir ay  kadar sürmüştü….</a:t>
            </a:r>
          </a:p>
        </p:txBody>
      </p:sp>
      <p:pic>
        <p:nvPicPr>
          <p:cNvPr id="27650" name="Picture 2" descr="http://www.kirkincikapi.com/wp-content/uploads/2012/12/Mezar-Sessizli%C4%9Fi-Cezay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1" y="3717032"/>
            <a:ext cx="4551169" cy="303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1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562541" y="2967335"/>
            <a:ext cx="4018921" cy="923330"/>
          </a:xfrm>
          <a:prstGeom prst="rect">
            <a:avLst/>
          </a:prstGeom>
          <a:noFill/>
        </p:spPr>
        <p:txBody>
          <a:bodyPr wrap="none" lIns="91440" tIns="45720" rIns="91440" bIns="45720">
            <a:spAutoFit/>
          </a:bodyPr>
          <a:lstStyle/>
          <a:p>
            <a:pPr algn="ctr"/>
            <a:r>
              <a:rPr lang="tr-T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Teşekkürler</a:t>
            </a:r>
          </a:p>
        </p:txBody>
      </p:sp>
    </p:spTree>
    <p:extLst>
      <p:ext uri="{BB962C8B-B14F-4D97-AF65-F5344CB8AC3E}">
        <p14:creationId xmlns:p14="http://schemas.microsoft.com/office/powerpoint/2010/main" val="3313114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987824" y="1196752"/>
            <a:ext cx="2880320" cy="864096"/>
          </a:xfrm>
          <a:prstGeom prst="rect">
            <a:avLst/>
          </a:prstGeom>
          <a:solidFill>
            <a:srgbClr val="025198"/>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tr-TR" sz="2400" dirty="0">
                <a:solidFill>
                  <a:srgbClr val="FFFFFF"/>
                </a:solidFill>
              </a:rPr>
              <a:t>Kurbanın eti üçe bölünür</a:t>
            </a:r>
          </a:p>
        </p:txBody>
      </p:sp>
      <p:sp>
        <p:nvSpPr>
          <p:cNvPr id="6" name="Dikdörtgen 5"/>
          <p:cNvSpPr/>
          <p:nvPr/>
        </p:nvSpPr>
        <p:spPr>
          <a:xfrm>
            <a:off x="323528" y="3717032"/>
            <a:ext cx="2520280" cy="1181764"/>
          </a:xfrm>
          <a:prstGeom prst="rect">
            <a:avLst/>
          </a:prstGeom>
          <a:solidFill>
            <a:srgbClr val="FFC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tr-TR" sz="2400" dirty="0">
                <a:solidFill>
                  <a:srgbClr val="FFFFFF"/>
                </a:solidFill>
              </a:rPr>
              <a:t>Fakirlere</a:t>
            </a:r>
          </a:p>
        </p:txBody>
      </p:sp>
      <p:sp>
        <p:nvSpPr>
          <p:cNvPr id="9" name="Dikdörtgen 8"/>
          <p:cNvSpPr/>
          <p:nvPr/>
        </p:nvSpPr>
        <p:spPr>
          <a:xfrm>
            <a:off x="3203848" y="3717032"/>
            <a:ext cx="2520280" cy="1181764"/>
          </a:xfrm>
          <a:prstGeom prst="rect">
            <a:avLst/>
          </a:prstGeom>
          <a:solidFill>
            <a:srgbClr val="FFC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tr-TR" sz="2400" dirty="0">
                <a:solidFill>
                  <a:srgbClr val="FFFFFF"/>
                </a:solidFill>
              </a:rPr>
              <a:t>Akraba ve tanıdıklara</a:t>
            </a:r>
          </a:p>
        </p:txBody>
      </p:sp>
      <p:sp>
        <p:nvSpPr>
          <p:cNvPr id="10" name="Dikdörtgen 9"/>
          <p:cNvSpPr/>
          <p:nvPr/>
        </p:nvSpPr>
        <p:spPr>
          <a:xfrm>
            <a:off x="6156176" y="3687396"/>
            <a:ext cx="2520280" cy="1181764"/>
          </a:xfrm>
          <a:prstGeom prst="rect">
            <a:avLst/>
          </a:prstGeom>
          <a:solidFill>
            <a:srgbClr val="FFC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tr-TR" sz="2400" dirty="0">
                <a:solidFill>
                  <a:srgbClr val="FFFFFF"/>
                </a:solidFill>
              </a:rPr>
              <a:t>Kendimize</a:t>
            </a:r>
          </a:p>
        </p:txBody>
      </p:sp>
      <p:cxnSp>
        <p:nvCxnSpPr>
          <p:cNvPr id="12" name="Düz Bağlayıcı 11"/>
          <p:cNvCxnSpPr/>
          <p:nvPr/>
        </p:nvCxnSpPr>
        <p:spPr>
          <a:xfrm flipV="1">
            <a:off x="1583668" y="2852936"/>
            <a:ext cx="5832648" cy="720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Düz Ok Bağlayıcısı 13"/>
          <p:cNvCxnSpPr/>
          <p:nvPr/>
        </p:nvCxnSpPr>
        <p:spPr>
          <a:xfrm>
            <a:off x="1583668" y="2924944"/>
            <a:ext cx="0" cy="4320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Düz Ok Bağlayıcısı 14"/>
          <p:cNvCxnSpPr/>
          <p:nvPr/>
        </p:nvCxnSpPr>
        <p:spPr>
          <a:xfrm>
            <a:off x="4452568" y="2924944"/>
            <a:ext cx="0" cy="4320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a:off x="7408095" y="2852936"/>
            <a:ext cx="0" cy="4320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p:nvPr/>
        </p:nvCxnSpPr>
        <p:spPr>
          <a:xfrm>
            <a:off x="4444347" y="2060848"/>
            <a:ext cx="0" cy="4320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Resim 9">
            <a:extLst>
              <a:ext uri="{FF2B5EF4-FFF2-40B4-BE49-F238E27FC236}">
                <a16:creationId xmlns:a16="http://schemas.microsoft.com/office/drawing/2014/main" id="{6A8EFBD1-F79B-4EC0-B623-44E66A130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ikdörtgen 17">
            <a:hlinkClick r:id="rId3"/>
            <a:extLst>
              <a:ext uri="{FF2B5EF4-FFF2-40B4-BE49-F238E27FC236}">
                <a16:creationId xmlns:a16="http://schemas.microsoft.com/office/drawing/2014/main" id="{AC48B29F-21D2-4D6C-B340-83EEAD2A051D}"/>
              </a:ext>
            </a:extLst>
          </p:cNvPr>
          <p:cNvSpPr/>
          <p:nvPr/>
        </p:nvSpPr>
        <p:spPr>
          <a:xfrm>
            <a:off x="1908175" y="5445125"/>
            <a:ext cx="2879725"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9" name="Dikdörtgen 18">
            <a:hlinkClick r:id="rId4"/>
            <a:extLst>
              <a:ext uri="{FF2B5EF4-FFF2-40B4-BE49-F238E27FC236}">
                <a16:creationId xmlns:a16="http://schemas.microsoft.com/office/drawing/2014/main" id="{E413DE45-75D9-43F9-9C12-02E8D4639235}"/>
              </a:ext>
            </a:extLst>
          </p:cNvPr>
          <p:cNvSpPr/>
          <p:nvPr/>
        </p:nvSpPr>
        <p:spPr>
          <a:xfrm>
            <a:off x="5003800" y="5445125"/>
            <a:ext cx="2881313"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112133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 Akrabaları Ziyaret </a:t>
            </a:r>
          </a:p>
        </p:txBody>
      </p:sp>
      <p:sp>
        <p:nvSpPr>
          <p:cNvPr id="6" name="Yuvarlatılmış Dikdörtgen 5"/>
          <p:cNvSpPr/>
          <p:nvPr/>
        </p:nvSpPr>
        <p:spPr>
          <a:xfrm>
            <a:off x="136275" y="1268760"/>
            <a:ext cx="8795250" cy="2304256"/>
          </a:xfrm>
          <a:prstGeom prst="roundRect">
            <a:avLst/>
          </a:prstGeom>
          <a:solidFill>
            <a:schemeClr val="accent1">
              <a:lumMod val="50000"/>
            </a:schemeClr>
          </a:solidFill>
          <a:ln w="203200">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t>Peygamberimiz, hayatının ilerleyen  dönemlerinde  bu ziyareti  hiç unutmamış hatta Hicret sonrası, kaldıkları  evin yanından geçerken bu ziyaretin  hatıraları gözünde canlanmıştı. O esnada  yanındakilere dayılarının çocukları ile burada oynadığını, kaldıkları evin bahçesindeki havuzda  yüzdüğünü, Üneyse  adındaki bir kız çocuğuyla, eve  konan kuşları  uçurduğunu ifade etmiştir….</a:t>
            </a:r>
          </a:p>
        </p:txBody>
      </p:sp>
      <p:pic>
        <p:nvPicPr>
          <p:cNvPr id="28674" name="Picture 2" descr="http://www.maxibayan.com/wp-content/uploads/2014/10/Hz.-Muhammed-yaz%C4%B1s%C4%B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3722095"/>
            <a:ext cx="4155875" cy="293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81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2 [HEM]">
  <a:themeElements>
    <a:clrScheme name="sample 3">
      <a:dk1>
        <a:srgbClr val="2B166E"/>
      </a:dk1>
      <a:lt1>
        <a:srgbClr val="FFFFFF"/>
      </a:lt1>
      <a:dk2>
        <a:srgbClr val="1640B6"/>
      </a:dk2>
      <a:lt2>
        <a:srgbClr val="B2B2B2"/>
      </a:lt2>
      <a:accent1>
        <a:srgbClr val="48BDEC"/>
      </a:accent1>
      <a:accent2>
        <a:srgbClr val="EB984D"/>
      </a:accent2>
      <a:accent3>
        <a:srgbClr val="FFFFFF"/>
      </a:accent3>
      <a:accent4>
        <a:srgbClr val="23115D"/>
      </a:accent4>
      <a:accent5>
        <a:srgbClr val="B1DBF4"/>
      </a:accent5>
      <a:accent6>
        <a:srgbClr val="D58945"/>
      </a:accent6>
      <a:hlink>
        <a:srgbClr val="339966"/>
      </a:hlink>
      <a:folHlink>
        <a:srgbClr val="7E88E4"/>
      </a:folHlink>
    </a:clrScheme>
    <a:fontScheme name="sample">
      <a:majorFont>
        <a:latin typeface="Verdana"/>
        <a:ea typeface=""/>
        <a:cs typeface=""/>
      </a:majorFont>
      <a:minorFont>
        <a:latin typeface="Verdan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19426B"/>
        </a:dk1>
        <a:lt1>
          <a:srgbClr val="FFFFFF"/>
        </a:lt1>
        <a:dk2>
          <a:srgbClr val="008080"/>
        </a:dk2>
        <a:lt2>
          <a:srgbClr val="B2B2B2"/>
        </a:lt2>
        <a:accent1>
          <a:srgbClr val="35C9C2"/>
        </a:accent1>
        <a:accent2>
          <a:srgbClr val="398AC7"/>
        </a:accent2>
        <a:accent3>
          <a:srgbClr val="FFFFFF"/>
        </a:accent3>
        <a:accent4>
          <a:srgbClr val="14375A"/>
        </a:accent4>
        <a:accent5>
          <a:srgbClr val="AEE1DD"/>
        </a:accent5>
        <a:accent6>
          <a:srgbClr val="337DB4"/>
        </a:accent6>
        <a:hlink>
          <a:srgbClr val="CCCC00"/>
        </a:hlink>
        <a:folHlink>
          <a:srgbClr val="6D50CA"/>
        </a:folHlink>
      </a:clrScheme>
      <a:clrMap bg1="lt1" tx1="dk1" bg2="lt2" tx2="dk2" accent1="accent1" accent2="accent2" accent3="accent3" accent4="accent4" accent5="accent5" accent6="accent6" hlink="hlink" folHlink="folHlink"/>
    </a:extraClrScheme>
    <a:extraClrScheme>
      <a:clrScheme name="sample 2">
        <a:dk1>
          <a:srgbClr val="25095D"/>
        </a:dk1>
        <a:lt1>
          <a:srgbClr val="FFFFFF"/>
        </a:lt1>
        <a:dk2>
          <a:srgbClr val="A1537C"/>
        </a:dk2>
        <a:lt2>
          <a:srgbClr val="B2B2B2"/>
        </a:lt2>
        <a:accent1>
          <a:srgbClr val="AF8ADC"/>
        </a:accent1>
        <a:accent2>
          <a:srgbClr val="60A065"/>
        </a:accent2>
        <a:accent3>
          <a:srgbClr val="FFFFFF"/>
        </a:accent3>
        <a:accent4>
          <a:srgbClr val="1E064E"/>
        </a:accent4>
        <a:accent5>
          <a:srgbClr val="D4C4EB"/>
        </a:accent5>
        <a:accent6>
          <a:srgbClr val="56915B"/>
        </a:accent6>
        <a:hlink>
          <a:srgbClr val="8DAED9"/>
        </a:hlink>
        <a:folHlink>
          <a:srgbClr val="5974C1"/>
        </a:folHlink>
      </a:clrScheme>
      <a:clrMap bg1="lt1" tx1="dk1" bg2="lt2" tx2="dk2" accent1="accent1" accent2="accent2" accent3="accent3" accent4="accent4" accent5="accent5" accent6="accent6" hlink="hlink" folHlink="folHlink"/>
    </a:extraClrScheme>
    <a:extraClrScheme>
      <a:clrScheme name="sample 3">
        <a:dk1>
          <a:srgbClr val="2B166E"/>
        </a:dk1>
        <a:lt1>
          <a:srgbClr val="FFFFFF"/>
        </a:lt1>
        <a:dk2>
          <a:srgbClr val="1640B6"/>
        </a:dk2>
        <a:lt2>
          <a:srgbClr val="B2B2B2"/>
        </a:lt2>
        <a:accent1>
          <a:srgbClr val="48BDEC"/>
        </a:accent1>
        <a:accent2>
          <a:srgbClr val="EB984D"/>
        </a:accent2>
        <a:accent3>
          <a:srgbClr val="FFFFFF"/>
        </a:accent3>
        <a:accent4>
          <a:srgbClr val="23115D"/>
        </a:accent4>
        <a:accent5>
          <a:srgbClr val="B1DBF4"/>
        </a:accent5>
        <a:accent6>
          <a:srgbClr val="D58945"/>
        </a:accent6>
        <a:hlink>
          <a:srgbClr val="339966"/>
        </a:hlink>
        <a:folHlink>
          <a:srgbClr val="7E88E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1026</TotalTime>
  <Words>4552</Words>
  <Application>Microsoft Office PowerPoint</Application>
  <PresentationFormat>Ekran Gösterisi (4:3)</PresentationFormat>
  <Paragraphs>207</Paragraphs>
  <Slides>81</Slides>
  <Notes>0</Notes>
  <HiddenSlides>0</HiddenSlides>
  <MMClips>0</MMClips>
  <ScaleCrop>false</ScaleCrop>
  <HeadingPairs>
    <vt:vector size="8" baseType="variant">
      <vt:variant>
        <vt:lpstr>Kullanılan Yazı Tipleri</vt:lpstr>
      </vt:variant>
      <vt:variant>
        <vt:i4>3</vt:i4>
      </vt:variant>
      <vt:variant>
        <vt:lpstr>Tema</vt:lpstr>
      </vt:variant>
      <vt:variant>
        <vt:i4>3</vt:i4>
      </vt:variant>
      <vt:variant>
        <vt:lpstr>Eklenmiş OLE Hizmet Programları</vt:lpstr>
      </vt:variant>
      <vt:variant>
        <vt:i4>1</vt:i4>
      </vt:variant>
      <vt:variant>
        <vt:lpstr>Slayt Başlıkları</vt:lpstr>
      </vt:variant>
      <vt:variant>
        <vt:i4>81</vt:i4>
      </vt:variant>
    </vt:vector>
  </HeadingPairs>
  <TitlesOfParts>
    <vt:vector size="88" baseType="lpstr">
      <vt:lpstr>Arial</vt:lpstr>
      <vt:lpstr>Verdana</vt:lpstr>
      <vt:lpstr>Wingdings</vt:lpstr>
      <vt:lpstr>sample</vt:lpstr>
      <vt:lpstr>22 [HEM]</vt:lpstr>
      <vt:lpstr>Diseño predeterminado</vt:lpstr>
      <vt:lpstr>Image</vt:lpstr>
      <vt:lpstr>Hz. Muhammed’in Hayatı</vt:lpstr>
      <vt:lpstr>Bölüm İçindekiler</vt:lpstr>
      <vt:lpstr>Bölüm İçindekiler</vt:lpstr>
      <vt:lpstr> 1. Akrabaları Ziyaret </vt:lpstr>
      <vt:lpstr>1. Akrabaları Ziyaret</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1. Akrabaları Ziyaret </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2. Sevinç ve Üzüntüleri Paylaşmak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3. Akrabayı Koruyup Gözetmek</vt:lpstr>
      <vt:lpstr>4. Akrabalar Arası Yardımlaşma</vt:lpstr>
      <vt:lpstr>4. Akrabalar Arası Yardımlaşma</vt:lpstr>
      <vt:lpstr>4. Akrabalar Arası Yardımlaşma</vt:lpstr>
      <vt:lpstr>4. Akrabalar Arası Yardımlaşma</vt:lpstr>
      <vt:lpstr>4. Akrabalar Arası Yardımlaşma</vt:lpstr>
      <vt:lpstr>4. Akrabalar Arası Yardımlaşma</vt:lpstr>
      <vt:lpstr>4. Akrabalar Arası Yardımlaşma</vt:lpstr>
      <vt:lpstr>4. Akrabalar Arası Yardımlaşma</vt:lpstr>
      <vt:lpstr>4. Akrabalar Arası Yardımlaşma</vt:lpstr>
      <vt:lpstr>4. Akrabalar Arası Yardımlaşma</vt:lpstr>
      <vt:lpstr>4. Akrabalar Arası Yardımlaşma</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Hz. Muhammed’in Hayatı</dc:title>
  <cp:lastModifiedBy>MN_Dizgi-2</cp:lastModifiedBy>
  <cp:revision>115</cp:revision>
  <dcterms:created xsi:type="dcterms:W3CDTF">2014-09-04T19:32:10Z</dcterms:created>
  <dcterms:modified xsi:type="dcterms:W3CDTF">2022-11-30T14:02:48Z</dcterms:modified>
</cp:coreProperties>
</file>