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  <p:sldMasterId id="2147483811" r:id="rId2"/>
    <p:sldMasterId id="2147483824" r:id="rId3"/>
    <p:sldMasterId id="2147483836" r:id="rId4"/>
  </p:sldMasterIdLst>
  <p:sldIdLst>
    <p:sldId id="383" r:id="rId5"/>
    <p:sldId id="258" r:id="rId6"/>
    <p:sldId id="310" r:id="rId7"/>
    <p:sldId id="286" r:id="rId8"/>
    <p:sldId id="288" r:id="rId9"/>
    <p:sldId id="289" r:id="rId10"/>
    <p:sldId id="290" r:id="rId11"/>
    <p:sldId id="291" r:id="rId12"/>
    <p:sldId id="293" r:id="rId13"/>
    <p:sldId id="311" r:id="rId14"/>
    <p:sldId id="312" r:id="rId15"/>
    <p:sldId id="313" r:id="rId16"/>
    <p:sldId id="314" r:id="rId17"/>
    <p:sldId id="315" r:id="rId18"/>
    <p:sldId id="316" r:id="rId19"/>
    <p:sldId id="292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17" r:id="rId28"/>
    <p:sldId id="318" r:id="rId29"/>
    <p:sldId id="319" r:id="rId30"/>
    <p:sldId id="301" r:id="rId31"/>
    <p:sldId id="302" r:id="rId32"/>
    <p:sldId id="303" r:id="rId33"/>
    <p:sldId id="304" r:id="rId34"/>
    <p:sldId id="305" r:id="rId35"/>
    <p:sldId id="320" r:id="rId36"/>
    <p:sldId id="321" r:id="rId37"/>
    <p:sldId id="306" r:id="rId38"/>
    <p:sldId id="307" r:id="rId39"/>
    <p:sldId id="308" r:id="rId40"/>
    <p:sldId id="322" r:id="rId41"/>
    <p:sldId id="323" r:id="rId42"/>
    <p:sldId id="309" r:id="rId43"/>
    <p:sldId id="324" r:id="rId44"/>
    <p:sldId id="325" r:id="rId45"/>
    <p:sldId id="326" r:id="rId46"/>
    <p:sldId id="327" r:id="rId47"/>
    <p:sldId id="328" r:id="rId48"/>
    <p:sldId id="348" r:id="rId49"/>
    <p:sldId id="349" r:id="rId50"/>
    <p:sldId id="350" r:id="rId51"/>
    <p:sldId id="351" r:id="rId52"/>
    <p:sldId id="384" r:id="rId53"/>
    <p:sldId id="330" r:id="rId54"/>
    <p:sldId id="353" r:id="rId55"/>
    <p:sldId id="354" r:id="rId56"/>
    <p:sldId id="355" r:id="rId57"/>
    <p:sldId id="356" r:id="rId58"/>
    <p:sldId id="357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3" r:id="rId75"/>
    <p:sldId id="375" r:id="rId76"/>
    <p:sldId id="376" r:id="rId77"/>
    <p:sldId id="331" r:id="rId78"/>
    <p:sldId id="332" r:id="rId79"/>
    <p:sldId id="377" r:id="rId80"/>
    <p:sldId id="380" r:id="rId81"/>
    <p:sldId id="379" r:id="rId82"/>
    <p:sldId id="333" r:id="rId83"/>
    <p:sldId id="382" r:id="rId8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 varScale="1">
        <p:scale>
          <a:sx n="65" d="100"/>
          <a:sy n="65" d="100"/>
        </p:scale>
        <p:origin x="11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18"/>
          <p:cNvSpPr>
            <a:spLocks noChangeArrowheads="1"/>
          </p:cNvSpPr>
          <p:nvPr/>
        </p:nvSpPr>
        <p:spPr bwMode="ltGray">
          <a:xfrm>
            <a:off x="0" y="6611938"/>
            <a:ext cx="9144000" cy="260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163794"/>
              </a:solidFill>
            </a:endParaRPr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71600" y="5867400"/>
            <a:ext cx="65532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tr-TR" altLang="tr-TR" noProof="0"/>
              <a:t>Asıl alt başlık stilini düzenlemek için tıklatın</a:t>
            </a:r>
            <a:endParaRPr lang="en-US" altLang="tr-TR" noProof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76238" y="228600"/>
            <a:ext cx="1147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r-TR" sz="1600" b="1">
                <a:solidFill>
                  <a:srgbClr val="000000"/>
                </a:solidFill>
              </a:rPr>
              <a:t>Company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r-TR" sz="2400" b="1">
                <a:solidFill>
                  <a:srgbClr val="163794"/>
                </a:solidFill>
              </a:rPr>
              <a:t>LOGO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0" y="4868863"/>
            <a:ext cx="9144000" cy="720725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extLs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tr-TR" altLang="ko-KR" noProof="0"/>
              <a:t>Asıl başlık stili için tıklatın</a:t>
            </a:r>
            <a:endParaRPr lang="en-US" altLang="ko-KR" noProof="0"/>
          </a:p>
        </p:txBody>
      </p:sp>
    </p:spTree>
    <p:extLst>
      <p:ext uri="{BB962C8B-B14F-4D97-AF65-F5344CB8AC3E}">
        <p14:creationId xmlns:p14="http://schemas.microsoft.com/office/powerpoint/2010/main" val="247874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1D24EC-82CE-49C2-8AFD-E5B19C24714B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9426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114550" cy="62484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91250" cy="62484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D941DF-A97F-452A-A26E-83398D37DB29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84799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563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Tablo Yer Tutucusu 2"/>
          <p:cNvSpPr>
            <a:spLocks noGrp="1"/>
          </p:cNvSpPr>
          <p:nvPr>
            <p:ph type="tbl" idx="1"/>
          </p:nvPr>
        </p:nvSpPr>
        <p:spPr>
          <a:xfrm>
            <a:off x="457200" y="1152525"/>
            <a:ext cx="8229600" cy="5248275"/>
          </a:xfrm>
        </p:spPr>
        <p:txBody>
          <a:bodyPr/>
          <a:lstStyle/>
          <a:p>
            <a:r>
              <a:rPr lang="tr-TR"/>
              <a:t>Tablo eklemek için simgeyi tıklatın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>
          <a:xfrm>
            <a:off x="58674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>
          <a:xfrm>
            <a:off x="3505200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E8494EDA-1EB3-4ED2-87AA-1BC884A465DD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2"/>
          </p:nvPr>
        </p:nvSpPr>
        <p:spPr>
          <a:xfrm>
            <a:off x="14288" y="838200"/>
            <a:ext cx="84582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1833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Image" r:id="rId3" imgW="7606349" imgH="6095238" progId="Photoshop.Image.6">
                  <p:embed/>
                </p:oleObj>
              </mc:Choice>
              <mc:Fallback>
                <p:oleObj name="Image" r:id="rId3" imgW="7606349" imgH="60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Freeform 18"/>
          <p:cNvSpPr>
            <a:spLocks/>
          </p:cNvSpPr>
          <p:nvPr/>
        </p:nvSpPr>
        <p:spPr bwMode="gray">
          <a:xfrm>
            <a:off x="25400" y="3784600"/>
            <a:ext cx="9118600" cy="2928938"/>
          </a:xfrm>
          <a:custGeom>
            <a:avLst/>
            <a:gdLst>
              <a:gd name="T0" fmla="*/ 0 w 5776"/>
              <a:gd name="T1" fmla="*/ 1845 h 1845"/>
              <a:gd name="T2" fmla="*/ 0 w 5776"/>
              <a:gd name="T3" fmla="*/ 1336 h 1845"/>
              <a:gd name="T4" fmla="*/ 3664 w 5776"/>
              <a:gd name="T5" fmla="*/ 1456 h 1845"/>
              <a:gd name="T6" fmla="*/ 5776 w 5776"/>
              <a:gd name="T7" fmla="*/ 0 h 1845"/>
              <a:gd name="T8" fmla="*/ 5752 w 5776"/>
              <a:gd name="T9" fmla="*/ 1845 h 1845"/>
              <a:gd name="T10" fmla="*/ 0 w 5776"/>
              <a:gd name="T11" fmla="*/ 1845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6" h="1845">
                <a:moveTo>
                  <a:pt x="0" y="1845"/>
                </a:moveTo>
                <a:lnTo>
                  <a:pt x="0" y="1336"/>
                </a:lnTo>
                <a:cubicBezTo>
                  <a:pt x="1039" y="1531"/>
                  <a:pt x="2448" y="1744"/>
                  <a:pt x="3664" y="1456"/>
                </a:cubicBezTo>
                <a:cubicBezTo>
                  <a:pt x="4880" y="1168"/>
                  <a:pt x="5624" y="520"/>
                  <a:pt x="5776" y="0"/>
                </a:cubicBezTo>
                <a:lnTo>
                  <a:pt x="5752" y="1845"/>
                </a:lnTo>
                <a:lnTo>
                  <a:pt x="0" y="18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3094" name="Freeform 22"/>
          <p:cNvSpPr>
            <a:spLocks/>
          </p:cNvSpPr>
          <p:nvPr/>
        </p:nvSpPr>
        <p:spPr bwMode="gray">
          <a:xfrm>
            <a:off x="0" y="4076700"/>
            <a:ext cx="5435600" cy="2349500"/>
          </a:xfrm>
          <a:custGeom>
            <a:avLst/>
            <a:gdLst>
              <a:gd name="T0" fmla="*/ 3048 w 3048"/>
              <a:gd name="T1" fmla="*/ 1335 h 1424"/>
              <a:gd name="T2" fmla="*/ 1440 w 3048"/>
              <a:gd name="T3" fmla="*/ 1099 h 1424"/>
              <a:gd name="T4" fmla="*/ 0 w 3048"/>
              <a:gd name="T5" fmla="*/ 0 h 1424"/>
              <a:gd name="T6" fmla="*/ 0 w 3048"/>
              <a:gd name="T7" fmla="*/ 1424 h 1424"/>
              <a:gd name="T8" fmla="*/ 3048 w 3048"/>
              <a:gd name="T9" fmla="*/ 133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8" h="1424">
                <a:moveTo>
                  <a:pt x="3048" y="1335"/>
                </a:moveTo>
                <a:cubicBezTo>
                  <a:pt x="3048" y="1335"/>
                  <a:pt x="2352" y="1424"/>
                  <a:pt x="1440" y="1099"/>
                </a:cubicBezTo>
                <a:cubicBezTo>
                  <a:pt x="528" y="773"/>
                  <a:pt x="8" y="41"/>
                  <a:pt x="0" y="0"/>
                </a:cubicBezTo>
                <a:lnTo>
                  <a:pt x="0" y="1424"/>
                </a:lnTo>
                <a:lnTo>
                  <a:pt x="3048" y="13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3091" name="Freeform 19"/>
          <p:cNvSpPr>
            <a:spLocks/>
          </p:cNvSpPr>
          <p:nvPr/>
        </p:nvSpPr>
        <p:spPr bwMode="gray">
          <a:xfrm>
            <a:off x="0" y="4395788"/>
            <a:ext cx="9169400" cy="2476500"/>
          </a:xfrm>
          <a:custGeom>
            <a:avLst/>
            <a:gdLst>
              <a:gd name="T0" fmla="*/ 0 w 5776"/>
              <a:gd name="T1" fmla="*/ 1560 h 1560"/>
              <a:gd name="T2" fmla="*/ 0 w 5776"/>
              <a:gd name="T3" fmla="*/ 928 h 1560"/>
              <a:gd name="T4" fmla="*/ 4200 w 5776"/>
              <a:gd name="T5" fmla="*/ 984 h 1560"/>
              <a:gd name="T6" fmla="*/ 5768 w 5776"/>
              <a:gd name="T7" fmla="*/ 0 h 1560"/>
              <a:gd name="T8" fmla="*/ 5760 w 5776"/>
              <a:gd name="T9" fmla="*/ 1560 h 1560"/>
              <a:gd name="T10" fmla="*/ 0 w 5776"/>
              <a:gd name="T11" fmla="*/ 1560 h 1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6" h="1560">
                <a:moveTo>
                  <a:pt x="0" y="1560"/>
                </a:moveTo>
                <a:lnTo>
                  <a:pt x="0" y="928"/>
                </a:lnTo>
                <a:cubicBezTo>
                  <a:pt x="1040" y="1114"/>
                  <a:pt x="3064" y="1370"/>
                  <a:pt x="4200" y="984"/>
                </a:cubicBezTo>
                <a:cubicBezTo>
                  <a:pt x="5336" y="599"/>
                  <a:pt x="5776" y="24"/>
                  <a:pt x="5768" y="0"/>
                </a:cubicBezTo>
                <a:lnTo>
                  <a:pt x="5760" y="1560"/>
                </a:lnTo>
                <a:lnTo>
                  <a:pt x="0" y="156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00200" y="47244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2B166E"/>
                </a:solidFill>
              </a:defRPr>
            </a:lvl1pPr>
          </a:lstStyle>
          <a:p>
            <a:pPr lvl="0"/>
            <a:r>
              <a:rPr lang="tr-TR" altLang="tr-TR" noProof="0"/>
              <a:t>Asıl alt başlık stilini düzenlemek için tıklatın</a:t>
            </a:r>
            <a:endParaRPr lang="en-US" altLang="tr-TR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553200"/>
            <a:ext cx="2133600" cy="16827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68275"/>
          </a:xfrm>
        </p:spPr>
        <p:txBody>
          <a:bodyPr/>
          <a:lstStyle>
            <a:lvl1pPr algn="ctr">
              <a:defRPr sz="1200" b="0">
                <a:latin typeface="Arial" charset="0"/>
              </a:defRPr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68275"/>
          </a:xfrm>
        </p:spPr>
        <p:txBody>
          <a:bodyPr/>
          <a:lstStyle>
            <a:lvl1pPr>
              <a:defRPr sz="1200"/>
            </a:lvl1pPr>
          </a:lstStyle>
          <a:p>
            <a:fld id="{96796A9D-A3A9-4728-81E3-18593F5DA581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7391400" y="5943600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r-TR" sz="2800" b="1">
                <a:solidFill>
                  <a:srgbClr val="FFFFFF"/>
                </a:solidFill>
                <a:cs typeface="Arial" charset="0"/>
              </a:rPr>
              <a:t>LOGO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1331913" y="1905000"/>
            <a:ext cx="6707187" cy="1074738"/>
          </a:xfrm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/>
                    </a:gs>
                    <a:gs pos="50000">
                      <a:schemeClr val="hlink"/>
                    </a:gs>
                    <a:gs pos="100000">
                      <a:schemeClr val="tx1"/>
                    </a:gs>
                  </a:gsLst>
                  <a:lin ang="0" scaled="1"/>
                </a:gradFill>
              </a14:hiddenFill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tr-TR" altLang="ko-KR" noProof="0"/>
              <a:t>Asıl başlık stili için tıklatın</a:t>
            </a:r>
            <a:endParaRPr lang="en-US" altLang="ko-KR" noProof="0"/>
          </a:p>
        </p:txBody>
      </p:sp>
    </p:spTree>
    <p:extLst>
      <p:ext uri="{BB962C8B-B14F-4D97-AF65-F5344CB8AC3E}">
        <p14:creationId xmlns:p14="http://schemas.microsoft.com/office/powerpoint/2010/main" val="148661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6D899-504D-45CD-B54D-6D55D07A9AD9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1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519FF-A5F4-4CA1-A5BC-32DA85257047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1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AADC5-37AD-4229-89F7-76B30714F62A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43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F16B1-24AD-45B3-9D94-6C95FBED8104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27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CCFF5-D3E8-40FB-ACC7-F2EECE6484DC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57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9DCAB-F08F-4281-88B4-4ED29DB6EBD4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8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EB6723-8A2B-4318-8B31-AF0FE4BD077A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0652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F9823-C741-45CE-99F8-7391EB981ECF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59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DCE23-7037-4DE3-88D8-2A5EF5F521DE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18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AAA17-54BD-4616-AD7F-D612F68D2147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87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150813"/>
            <a:ext cx="2057400" cy="599757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50813"/>
            <a:ext cx="6019800" cy="59975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2D40C-7190-4649-963A-91B4F8F93C2A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47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Tablo Yer Tutucusu 2"/>
          <p:cNvSpPr>
            <a:spLocks noGrp="1"/>
          </p:cNvSpPr>
          <p:nvPr>
            <p:ph type="tbl" idx="1"/>
          </p:nvPr>
        </p:nvSpPr>
        <p:spPr>
          <a:xfrm>
            <a:off x="457200" y="900113"/>
            <a:ext cx="8229600" cy="5248275"/>
          </a:xfrm>
        </p:spPr>
        <p:txBody>
          <a:bodyPr/>
          <a:lstStyle/>
          <a:p>
            <a:r>
              <a:rPr lang="tr-TR"/>
              <a:t>Tablo eklemek için simgeyi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523038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6324600" y="6537325"/>
            <a:ext cx="2438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32766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5B58FA7A-A890-4D9A-8274-DB6B02D34BBD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22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47755-8022-4C03-A43B-A79001CFB4B3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9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BA3D2-F275-493A-AE38-5C6ABE60715B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84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D7B36-9E3C-4E99-97AC-5D956AFE1F66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67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B438C-4D16-4252-B95D-332583511245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0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E5154-51B1-4129-9D49-D31E3B94080C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62ADF9-DD25-4547-B09F-EBE34DB62ABD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664720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8C7B8-2C67-4A3B-AF5D-4F87276E0598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21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47814-7AF7-4533-B9E3-94D2054ACA94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0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F6108-997E-4AFA-9E79-58CE6E295954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21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DB4A-FCC8-45BC-B311-EEC614C4E8F6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51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4E372-15CB-4223-ACD3-23B72A64B2BE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05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CA153-E649-4E56-BE02-3C789F216DDD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37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25EB4-F4DE-4CEA-AE13-11445D5772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F1B97-6405-4842-9EFD-FC6364882DBE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1730798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1E14F-E586-4C9A-B085-6C0F2EFEAE8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B8FA7-6E7C-4644-8E66-F3D474E10FFA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1549484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B6533-31C1-4642-A85E-5EFD17B7B5C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2942F-DFFF-4CBB-8273-CE1819613162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3963522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83176-6BEA-4BFF-B981-95AF8ECDCF9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BEDAB-80FB-4F4F-A7A6-884DAA4621F5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167271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152525"/>
            <a:ext cx="4038600" cy="524827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152525"/>
            <a:ext cx="4038600" cy="524827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A9D929-6893-4DBB-879D-D1DD73BEFA16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423175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171B-B24F-44B6-8412-F17C0D4F9D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59D65-B9ED-433D-A78B-C521D2696426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3705606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D9D34-A4B7-4344-9062-14593DAE425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F56EF-416A-4636-938B-A98A41BA8F5C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1313593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3182A-6164-4BEF-8FFE-BBEEFB54400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C2E35-B40C-4025-919B-FF1282718C6D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735147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0F6F-BA75-4FB0-8591-72DE3ED9C23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C92AD-D11E-45B0-96E2-A0FBDDDD09BD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3169069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/>
              <a:t>Resim eklemek için simgeyi tıklatın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3AA0-4DC7-4273-87D0-6FED274A12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98D9D-6AC7-4263-AB59-DDE63979ADC0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546650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D8A2D-4F20-43BB-BDF5-779EF74970A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6250F-623B-4070-BC0D-51187411F31E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544616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0E4A8-B8C4-40C1-82A8-9C88DE31D26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F6D91-6DA6-45CE-8BC7-6EE2DA461568}" type="slidenum">
              <a:rPr lang="fr-FR" altLang="tr-TR"/>
              <a:pPr/>
              <a:t>‹#›</a:t>
            </a:fld>
            <a:endParaRPr lang="fr-FR" altLang="tr-TR"/>
          </a:p>
        </p:txBody>
      </p:sp>
    </p:spTree>
    <p:extLst>
      <p:ext uri="{BB962C8B-B14F-4D97-AF65-F5344CB8AC3E}">
        <p14:creationId xmlns:p14="http://schemas.microsoft.com/office/powerpoint/2010/main" val="150601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24B57B-47F6-47A0-BFBC-8A950B9AF826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9" name="Veri Yer Tutucusu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0315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2EB070-FA76-44DB-8439-DEAEF1F64169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4434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1E6397-4240-41BB-A121-D00080E11CCE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2340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74A5EB-83AA-48A6-AEA6-8AA12555B1BE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810300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E791D5-378A-41ED-B31A-021C5E4673BA}" type="slidenum">
              <a:rPr lang="en-US" altLang="tr-TR">
                <a:solidFill>
                  <a:srgbClr val="163794"/>
                </a:solidFill>
              </a:rPr>
              <a:pPr/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01766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16379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25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  <a:endParaRPr lang="en-US" alt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611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r-TR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611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3BB21C-5385-4326-B05F-7D4C1E3F0833}" type="slidenum">
              <a:rPr lang="en-US" altLang="tr-TR" smtClean="0">
                <a:solidFill>
                  <a:srgbClr val="16379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tr-TR">
              <a:solidFill>
                <a:srgbClr val="163794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04800" y="152400"/>
            <a:ext cx="8458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  <a:endParaRPr lang="en-US" altLang="tr-TR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gray">
          <a:xfrm>
            <a:off x="0" y="838200"/>
            <a:ext cx="9144000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tr-TR" altLang="tr-TR" sz="1000" b="1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4288" y="838200"/>
            <a:ext cx="845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r-TR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213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Freeform 15"/>
          <p:cNvSpPr>
            <a:spLocks/>
          </p:cNvSpPr>
          <p:nvPr/>
        </p:nvSpPr>
        <p:spPr bwMode="gray">
          <a:xfrm>
            <a:off x="0" y="5445125"/>
            <a:ext cx="9144000" cy="1414463"/>
          </a:xfrm>
          <a:custGeom>
            <a:avLst/>
            <a:gdLst>
              <a:gd name="T0" fmla="*/ 5760 w 5760"/>
              <a:gd name="T1" fmla="*/ 885 h 891"/>
              <a:gd name="T2" fmla="*/ 5760 w 5760"/>
              <a:gd name="T3" fmla="*/ 0 h 891"/>
              <a:gd name="T4" fmla="*/ 2832 w 5760"/>
              <a:gd name="T5" fmla="*/ 626 h 891"/>
              <a:gd name="T6" fmla="*/ 0 w 5760"/>
              <a:gd name="T7" fmla="*/ 36 h 891"/>
              <a:gd name="T8" fmla="*/ 0 w 5760"/>
              <a:gd name="T9" fmla="*/ 891 h 891"/>
              <a:gd name="T10" fmla="*/ 5760 w 5760"/>
              <a:gd name="T11" fmla="*/ 885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0" y="0"/>
          <a:ext cx="91440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Image" r:id="rId15" imgW="7390476" imgH="913963" progId="Photoshop.Image.6">
                  <p:embed/>
                </p:oleObj>
              </mc:Choice>
              <mc:Fallback>
                <p:oleObj name="Image" r:id="rId15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91440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38913"/>
            <a:ext cx="9144000" cy="3333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gray">
          <a:xfrm>
            <a:off x="0" y="692150"/>
            <a:ext cx="9144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0113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  <a:endParaRPr lang="en-US" altLang="tr-T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523038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r-TR">
                <a:solidFill>
                  <a:srgbClr val="FFFFFF"/>
                </a:solidFill>
                <a:cs typeface="Arial" charset="0"/>
              </a:rPr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324600" y="6537325"/>
            <a:ext cx="2438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r-TR">
                <a:solidFill>
                  <a:srgbClr val="FFFFFF"/>
                </a:solidFill>
                <a:cs typeface="Arial" charset="0"/>
              </a:rPr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2766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BE40F4-A34C-4426-8A7D-ADA634D14B4C}" type="slidenum">
              <a:rPr lang="en-US" altLang="tr-TR" smtClean="0">
                <a:solidFill>
                  <a:srgbClr val="FFFFFF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tr-TR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50813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9543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r-TR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r-TR"/>
              <a:t>Haga clic para modificar el estilo de texto del patrón</a:t>
            </a:r>
          </a:p>
          <a:p>
            <a:pPr lvl="1"/>
            <a:r>
              <a:rPr lang="es-ES" altLang="tr-TR"/>
              <a:t>Segundo nivel</a:t>
            </a:r>
          </a:p>
          <a:p>
            <a:pPr lvl="2"/>
            <a:r>
              <a:rPr lang="es-ES" altLang="tr-TR"/>
              <a:t>Tercer nivel</a:t>
            </a:r>
          </a:p>
          <a:p>
            <a:pPr lvl="3"/>
            <a:r>
              <a:rPr lang="es-ES" altLang="tr-TR"/>
              <a:t>Cuarto nivel</a:t>
            </a:r>
          </a:p>
          <a:p>
            <a:pPr lvl="4"/>
            <a:r>
              <a:rPr lang="es-ES" altLang="tr-T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AB0106-D624-4F24-9ABB-1EA9FF222D90}" type="slidenum">
              <a:rPr lang="es-ES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2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tr-T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tr-TR"/>
              <a:t>Cliquez pour modifier les styles du texte du masque</a:t>
            </a:r>
          </a:p>
          <a:p>
            <a:pPr lvl="1"/>
            <a:r>
              <a:rPr lang="fr-FR" altLang="tr-TR"/>
              <a:t>Deuxième niveau</a:t>
            </a:r>
          </a:p>
          <a:p>
            <a:pPr lvl="2"/>
            <a:r>
              <a:rPr lang="fr-FR" altLang="tr-TR"/>
              <a:t>Troisième niveau</a:t>
            </a:r>
          </a:p>
          <a:p>
            <a:pPr lvl="3"/>
            <a:r>
              <a:rPr lang="fr-FR" altLang="tr-TR"/>
              <a:t>Quatrième niveau</a:t>
            </a:r>
          </a:p>
          <a:p>
            <a:pPr lvl="4"/>
            <a:r>
              <a:rPr lang="fr-FR" altLang="tr-T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787500-17AD-41A2-9FB8-BF12562AB3B2}" type="datetimeFigureOut">
              <a:rPr lang="fr-FR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30/11/2022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5FADEA-138B-4CEF-A983-CE60D03ED521}" type="slidenum">
              <a:rPr lang="fr-FR" altLang="tr-T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tr-T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9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kih.info/kategoriler/zekat-ve-sadaka/2430-gonul-koprusunun-ibadet-hali-zekat.html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alaaddinbasar.com/islamin-koprusu-zekat/zekat_ile_ilgili_bilgiler_h7665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img26.imageshack.us/i/haclailgilikelimelerinm.jpg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google.co.uk/url?sa=i&amp;source=images&amp;cd=&amp;cad=rja&amp;uact=8&amp;docid=KcfS8d7Pl8uzMM&amp;tbnid=7UbPzTuIbHp0eM&amp;ved=0CAgQjRw&amp;url=http://www.dinibil.com/default.asp?L%3DTR%26mid%3D1564&amp;ei=jZkMVIzWOOOGywPMsIGABg&amp;psig=AFQjCNHoxzUZE7uKZcOJ1pbhN_73IPUpag&amp;ust=141019828600478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dyayinlari.com/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indersi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26182" r="3455" b="25818"/>
          <a:stretch/>
        </p:blipFill>
        <p:spPr bwMode="auto">
          <a:xfrm>
            <a:off x="6829874" y="5661248"/>
            <a:ext cx="2278630" cy="11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539750" y="4653137"/>
            <a:ext cx="4860925" cy="688802"/>
          </a:xfrm>
          <a:noFill/>
          <a:ln/>
        </p:spPr>
        <p:txBody>
          <a:bodyPr/>
          <a:lstStyle/>
          <a:p>
            <a:pPr algn="l"/>
            <a:r>
              <a:rPr lang="tr-TR" altLang="tr-TR" sz="3600" b="1" dirty="0">
                <a:solidFill>
                  <a:schemeClr val="tx1"/>
                </a:solidFill>
              </a:rPr>
              <a:t>Hz. Muhammed’in Hayatı</a:t>
            </a:r>
            <a:endParaRPr lang="es-ES" altLang="tr-TR" sz="3600" b="1" dirty="0">
              <a:solidFill>
                <a:schemeClr val="tx1"/>
              </a:solidFill>
            </a:endParaRPr>
          </a:p>
        </p:txBody>
      </p:sp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6653606" y="6051584"/>
            <a:ext cx="2454898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tr-TR" sz="2400" b="1" dirty="0">
              <a:solidFill>
                <a:srgbClr val="000000"/>
              </a:solidFill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611560" y="5753181"/>
            <a:ext cx="3057247" cy="369332"/>
          </a:xfrm>
          <a:prstGeom prst="rect">
            <a:avLst/>
          </a:prstGeom>
          <a:solidFill>
            <a:srgbClr val="FFC000"/>
          </a:solidFill>
          <a:ln w="762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Hz</a:t>
            </a:r>
            <a:r>
              <a:rPr lang="tr-TR" dirty="0">
                <a:solidFill>
                  <a:srgbClr val="000000"/>
                </a:solidFill>
              </a:rPr>
              <a:t>. Muhammed’in İbadetleri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79512" y="1484784"/>
            <a:ext cx="8568952" cy="1323439"/>
          </a:xfrm>
          <a:prstGeom prst="rect">
            <a:avLst/>
          </a:prstGeom>
          <a:solidFill>
            <a:srgbClr val="FF0000"/>
          </a:solidFill>
          <a:ln w="3810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40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Ortaokul ve İmam Hatip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4000" b="1" dirty="0" smtClean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Ortaokulu</a:t>
            </a:r>
            <a:endParaRPr lang="tr-TR" sz="4000" b="1" dirty="0">
              <a:ln w="24500" cmpd="dbl">
                <a:solidFill>
                  <a:srgbClr val="333399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333399">
                      <a:tint val="10000"/>
                      <a:satMod val="155000"/>
                    </a:srgbClr>
                  </a:gs>
                  <a:gs pos="60000">
                    <a:srgbClr val="333399">
                      <a:tint val="30000"/>
                      <a:satMod val="155000"/>
                    </a:srgbClr>
                  </a:gs>
                  <a:gs pos="100000">
                    <a:srgbClr val="33339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093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2583" y="404664"/>
            <a:ext cx="8229600" cy="2060451"/>
          </a:xfrm>
          <a:solidFill>
            <a:schemeClr val="accent3">
              <a:lumMod val="85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i="1" dirty="0"/>
              <a:t>Hadis: “Sizden biriniz Allah’a kulluktaki samimiyetini güzelleştirirse yaptığı her iyilik onun için on katından yedi yüz katına kadar çoğaltılarak yazılır”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 rot="20340968">
            <a:off x="342889" y="4057399"/>
            <a:ext cx="3238520" cy="707886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Peygamberimiz ihlas ve </a:t>
            </a:r>
          </a:p>
          <a:p>
            <a:r>
              <a:rPr lang="tr-TR" sz="2000" dirty="0">
                <a:solidFill>
                  <a:schemeClr val="bg1"/>
                </a:solidFill>
              </a:rPr>
              <a:t>samimiyetle ibadet etmiştir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56571"/>
            <a:ext cx="4885134" cy="390810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157192"/>
            <a:ext cx="899170" cy="8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8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1335" y="439809"/>
            <a:ext cx="8229600" cy="1268363"/>
          </a:xfrm>
          <a:solidFill>
            <a:schemeClr val="accent3">
              <a:lumMod val="85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dirty="0"/>
              <a:t>Ayet: “Kim zerre miktarı hayır işlerse karşılığını görür.” </a:t>
            </a:r>
            <a:r>
              <a:rPr lang="tr-TR" sz="1800" dirty="0"/>
              <a:t>(</a:t>
            </a:r>
            <a:r>
              <a:rPr lang="tr-TR" sz="1800" dirty="0" err="1"/>
              <a:t>Zilzal</a:t>
            </a:r>
            <a:r>
              <a:rPr lang="tr-TR" sz="1800" dirty="0"/>
              <a:t>: 7)</a:t>
            </a:r>
          </a:p>
        </p:txBody>
      </p:sp>
      <p:sp>
        <p:nvSpPr>
          <p:cNvPr id="6" name="Metin kutusu 5"/>
          <p:cNvSpPr txBox="1"/>
          <p:nvPr/>
        </p:nvSpPr>
        <p:spPr>
          <a:xfrm rot="20340968">
            <a:off x="413516" y="2592956"/>
            <a:ext cx="3870889" cy="1938992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Peygamberimiz ibadet ve iyiliklerde küçük büyük ayrımı yapmamış, Allah’ın hiçbir ibadet ve Salih Ameli karşılıksız bırakmayacağı düşüncesiyle</a:t>
            </a:r>
          </a:p>
          <a:p>
            <a:r>
              <a:rPr lang="tr-TR" sz="2000" dirty="0"/>
              <a:t>hareket etmiştir.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813600"/>
            <a:ext cx="4712991" cy="44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1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116632"/>
            <a:ext cx="8229600" cy="1628403"/>
          </a:xfrm>
          <a:solidFill>
            <a:schemeClr val="accent3">
              <a:lumMod val="85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dirty="0"/>
              <a:t>Hadis: İhsan, </a:t>
            </a:r>
            <a:r>
              <a:rPr lang="tr-TR" i="1" dirty="0"/>
              <a:t>Allah’a, onu görüyormuşsun gibi kulluk etmendir. Her ne kadar sen onu görmüyorsan da o seni mutlaka görüyor.”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 rot="20340968">
            <a:off x="216114" y="3430136"/>
            <a:ext cx="3870889" cy="1323439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Peygamberimiz ibadetlerini Allah</a:t>
            </a:r>
          </a:p>
          <a:p>
            <a:r>
              <a:rPr lang="tr-TR" sz="2000" dirty="0"/>
              <a:t>Teâlâ’nın huzurunda, onu görüyormuş” bilinciyle yerine</a:t>
            </a:r>
          </a:p>
          <a:p>
            <a:r>
              <a:rPr lang="tr-TR" sz="2000" dirty="0"/>
              <a:t>getirmiştir.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12" y="1879426"/>
            <a:ext cx="4573540" cy="498801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 rot="20340968">
            <a:off x="542903" y="2604972"/>
            <a:ext cx="2059448" cy="400110"/>
          </a:xfrm>
          <a:prstGeom prst="rect">
            <a:avLst/>
          </a:prstGeom>
          <a:solidFill>
            <a:srgbClr val="FF0000"/>
          </a:solidFill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İHSAN NEDİR?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5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1210" y="188640"/>
            <a:ext cx="8229600" cy="1698675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dirty="0"/>
              <a:t>Hadis: </a:t>
            </a:r>
            <a:r>
              <a:rPr lang="tr-TR" i="1" dirty="0"/>
              <a:t>“Hardal tanesi kadar en ufak bir riya (gösteriş) bulaşmış olan hiçbir amel asla kabul edilmeyecektir.”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039" y="2060848"/>
            <a:ext cx="6178287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etin kutusu 5"/>
          <p:cNvSpPr txBox="1"/>
          <p:nvPr/>
        </p:nvSpPr>
        <p:spPr>
          <a:xfrm rot="20340968">
            <a:off x="11398" y="3006834"/>
            <a:ext cx="3870889" cy="707886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Peygamberimiz ibadetlerinde gösterişten uzak durmuştur.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34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40768"/>
            <a:ext cx="7039930" cy="533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etin kutusu 6"/>
          <p:cNvSpPr txBox="1"/>
          <p:nvPr/>
        </p:nvSpPr>
        <p:spPr>
          <a:xfrm rot="20340968">
            <a:off x="104333" y="3653464"/>
            <a:ext cx="2059448" cy="707886"/>
          </a:xfrm>
          <a:prstGeom prst="rect">
            <a:avLst/>
          </a:prstGeom>
          <a:solidFill>
            <a:srgbClr val="FF0000"/>
          </a:solidFill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SALİH AMEL NEDİR?</a:t>
            </a: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 rot="20340968">
            <a:off x="44268" y="4232371"/>
            <a:ext cx="3870889" cy="1323439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Allah’ın rızasını kazanmak için yapılan her türlü güzel, iş, söz ve davranışlara Salih Amel denir.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96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434181"/>
            <a:ext cx="8229600" cy="1052339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i="1" dirty="0"/>
              <a:t>Hadis: “En hayırlı amel (ibadet), az da olsa, devamlı olandır.”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73" y="1700808"/>
            <a:ext cx="7391132" cy="4931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etin kutusu 6"/>
          <p:cNvSpPr txBox="1"/>
          <p:nvPr/>
        </p:nvSpPr>
        <p:spPr>
          <a:xfrm rot="20340968">
            <a:off x="177905" y="2377609"/>
            <a:ext cx="3870889" cy="707886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Peygamberimiz ibadetin devamlı olanını tavsiye etmiştir.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68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/>
              <a:t>Peygamberimizin İbadetinin Özellikleri</a:t>
            </a:r>
          </a:p>
        </p:txBody>
      </p:sp>
      <p:sp>
        <p:nvSpPr>
          <p:cNvPr id="44" name="AutoShape 6"/>
          <p:cNvSpPr>
            <a:spLocks noChangeArrowheads="1"/>
          </p:cNvSpPr>
          <p:nvPr/>
        </p:nvSpPr>
        <p:spPr bwMode="gray">
          <a:xfrm>
            <a:off x="274638" y="4145136"/>
            <a:ext cx="450703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>
                <a:solidFill>
                  <a:schemeClr val="tx2"/>
                </a:solidFill>
              </a:rPr>
              <a:t>Çokça tövbe ederek ibadet etmiştir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gray">
          <a:xfrm>
            <a:off x="2369220" y="4941168"/>
            <a:ext cx="450703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Allah’ı görüyormuş gibi ibadet etmiştir.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sp>
        <p:nvSpPr>
          <p:cNvPr id="46" name="AutoShape 8"/>
          <p:cNvSpPr>
            <a:spLocks noChangeArrowheads="1"/>
          </p:cNvSpPr>
          <p:nvPr/>
        </p:nvSpPr>
        <p:spPr bwMode="gray">
          <a:xfrm>
            <a:off x="280988" y="3352800"/>
            <a:ext cx="450703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Az da olsa devamlı olanı tercih etmiştir.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sp>
        <p:nvSpPr>
          <p:cNvPr id="47" name="AutoShape 9"/>
          <p:cNvSpPr>
            <a:spLocks noChangeArrowheads="1"/>
          </p:cNvSpPr>
          <p:nvPr/>
        </p:nvSpPr>
        <p:spPr bwMode="gray">
          <a:xfrm>
            <a:off x="280988" y="2590800"/>
            <a:ext cx="450703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İhlas ve samimiyetle ibadet etmiştir.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sp>
        <p:nvSpPr>
          <p:cNvPr id="48" name="AutoShape 10"/>
          <p:cNvSpPr>
            <a:spLocks noChangeArrowheads="1"/>
          </p:cNvSpPr>
          <p:nvPr/>
        </p:nvSpPr>
        <p:spPr bwMode="gray">
          <a:xfrm>
            <a:off x="280988" y="1820863"/>
            <a:ext cx="450703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Gösterişten kaçınmıştır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grpSp>
        <p:nvGrpSpPr>
          <p:cNvPr id="49" name="Group 11"/>
          <p:cNvGrpSpPr>
            <a:grpSpLocks/>
          </p:cNvGrpSpPr>
          <p:nvPr/>
        </p:nvGrpSpPr>
        <p:grpSpPr bwMode="auto">
          <a:xfrm>
            <a:off x="-36512" y="1909763"/>
            <a:ext cx="388538" cy="381000"/>
            <a:chOff x="2078" y="1680"/>
            <a:chExt cx="1615" cy="1615"/>
          </a:xfrm>
        </p:grpSpPr>
        <p:sp>
          <p:nvSpPr>
            <p:cNvPr id="50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51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52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53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54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55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grpSp>
        <p:nvGrpSpPr>
          <p:cNvPr id="56" name="Group 18"/>
          <p:cNvGrpSpPr>
            <a:grpSpLocks/>
          </p:cNvGrpSpPr>
          <p:nvPr/>
        </p:nvGrpSpPr>
        <p:grpSpPr bwMode="auto">
          <a:xfrm>
            <a:off x="-23812" y="2697163"/>
            <a:ext cx="388538" cy="381000"/>
            <a:chOff x="2078" y="1680"/>
            <a:chExt cx="1615" cy="1615"/>
          </a:xfrm>
        </p:grpSpPr>
        <p:sp>
          <p:nvSpPr>
            <p:cNvPr id="57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58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59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60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61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62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grpSp>
        <p:nvGrpSpPr>
          <p:cNvPr id="63" name="Group 25"/>
          <p:cNvGrpSpPr>
            <a:grpSpLocks/>
          </p:cNvGrpSpPr>
          <p:nvPr/>
        </p:nvGrpSpPr>
        <p:grpSpPr bwMode="auto">
          <a:xfrm>
            <a:off x="-23812" y="3429000"/>
            <a:ext cx="388538" cy="381000"/>
            <a:chOff x="2078" y="1680"/>
            <a:chExt cx="1615" cy="1615"/>
          </a:xfrm>
        </p:grpSpPr>
        <p:sp>
          <p:nvSpPr>
            <p:cNvPr id="64" name="Oval 2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65" name="Oval 2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66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67" name="Oval 2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68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69" name="Oval 3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grpSp>
        <p:nvGrpSpPr>
          <p:cNvPr id="70" name="Group 32"/>
          <p:cNvGrpSpPr>
            <a:grpSpLocks/>
          </p:cNvGrpSpPr>
          <p:nvPr/>
        </p:nvGrpSpPr>
        <p:grpSpPr bwMode="auto">
          <a:xfrm>
            <a:off x="2032670" y="5042768"/>
            <a:ext cx="388538" cy="381000"/>
            <a:chOff x="2078" y="1680"/>
            <a:chExt cx="1615" cy="1615"/>
          </a:xfrm>
        </p:grpSpPr>
        <p:sp>
          <p:nvSpPr>
            <p:cNvPr id="71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72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73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74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75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76" name="Oval 3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grpSp>
        <p:nvGrpSpPr>
          <p:cNvPr id="77" name="Group 39"/>
          <p:cNvGrpSpPr>
            <a:grpSpLocks/>
          </p:cNvGrpSpPr>
          <p:nvPr/>
        </p:nvGrpSpPr>
        <p:grpSpPr bwMode="auto">
          <a:xfrm>
            <a:off x="-23813" y="4194349"/>
            <a:ext cx="362635" cy="381000"/>
            <a:chOff x="2078" y="1680"/>
            <a:chExt cx="1615" cy="1615"/>
          </a:xfrm>
        </p:grpSpPr>
        <p:sp>
          <p:nvSpPr>
            <p:cNvPr id="78" name="Oval 4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79" name="Oval 4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80" name="Oval 4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81" name="Oval 4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82" name="Oval 4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83" name="Oval 4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sp>
        <p:nvSpPr>
          <p:cNvPr id="132" name="AutoShape 10"/>
          <p:cNvSpPr>
            <a:spLocks noChangeArrowheads="1"/>
          </p:cNvSpPr>
          <p:nvPr/>
        </p:nvSpPr>
        <p:spPr bwMode="gray">
          <a:xfrm>
            <a:off x="4673476" y="4133552"/>
            <a:ext cx="450703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İbadetlerinde Allah’ı çokça anmıştır.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grpSp>
        <p:nvGrpSpPr>
          <p:cNvPr id="133" name="Group 11"/>
          <p:cNvGrpSpPr>
            <a:grpSpLocks/>
          </p:cNvGrpSpPr>
          <p:nvPr/>
        </p:nvGrpSpPr>
        <p:grpSpPr bwMode="auto">
          <a:xfrm>
            <a:off x="4355976" y="4222452"/>
            <a:ext cx="388538" cy="381000"/>
            <a:chOff x="2078" y="1680"/>
            <a:chExt cx="1615" cy="1615"/>
          </a:xfrm>
        </p:grpSpPr>
        <p:sp>
          <p:nvSpPr>
            <p:cNvPr id="134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35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36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37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38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139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sp>
        <p:nvSpPr>
          <p:cNvPr id="140" name="AutoShape 9"/>
          <p:cNvSpPr>
            <a:spLocks noChangeArrowheads="1"/>
          </p:cNvSpPr>
          <p:nvPr/>
        </p:nvSpPr>
        <p:spPr bwMode="gray">
          <a:xfrm>
            <a:off x="1748612" y="5669185"/>
            <a:ext cx="631574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Karşılığını göreceğini düşünerek ibadet etmiştir.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grpSp>
        <p:nvGrpSpPr>
          <p:cNvPr id="141" name="Group 18"/>
          <p:cNvGrpSpPr>
            <a:grpSpLocks/>
          </p:cNvGrpSpPr>
          <p:nvPr/>
        </p:nvGrpSpPr>
        <p:grpSpPr bwMode="auto">
          <a:xfrm>
            <a:off x="1363243" y="5786166"/>
            <a:ext cx="544461" cy="381000"/>
            <a:chOff x="2078" y="1680"/>
            <a:chExt cx="1615" cy="1615"/>
          </a:xfrm>
        </p:grpSpPr>
        <p:sp>
          <p:nvSpPr>
            <p:cNvPr id="142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3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4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45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46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147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sp>
        <p:nvSpPr>
          <p:cNvPr id="155" name="AutoShape 10"/>
          <p:cNvSpPr>
            <a:spLocks noChangeArrowheads="1"/>
          </p:cNvSpPr>
          <p:nvPr/>
        </p:nvSpPr>
        <p:spPr bwMode="gray">
          <a:xfrm>
            <a:off x="4313436" y="1780381"/>
            <a:ext cx="450703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İbadetini yalnızca Allah’a has kılmıştır. 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grpSp>
        <p:nvGrpSpPr>
          <p:cNvPr id="156" name="Group 11"/>
          <p:cNvGrpSpPr>
            <a:grpSpLocks/>
          </p:cNvGrpSpPr>
          <p:nvPr/>
        </p:nvGrpSpPr>
        <p:grpSpPr bwMode="auto">
          <a:xfrm>
            <a:off x="3995936" y="1869281"/>
            <a:ext cx="388538" cy="381000"/>
            <a:chOff x="2078" y="1680"/>
            <a:chExt cx="1615" cy="1615"/>
          </a:xfrm>
        </p:grpSpPr>
        <p:sp>
          <p:nvSpPr>
            <p:cNvPr id="157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8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9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60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61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162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sp>
        <p:nvSpPr>
          <p:cNvPr id="163" name="AutoShape 9"/>
          <p:cNvSpPr>
            <a:spLocks noChangeArrowheads="1"/>
          </p:cNvSpPr>
          <p:nvPr/>
        </p:nvSpPr>
        <p:spPr bwMode="gray">
          <a:xfrm>
            <a:off x="4864224" y="2536212"/>
            <a:ext cx="427977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Yalnızca Allah’tan yardım dilemiştir.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grpSp>
        <p:nvGrpSpPr>
          <p:cNvPr id="164" name="Group 18"/>
          <p:cNvGrpSpPr>
            <a:grpSpLocks/>
          </p:cNvGrpSpPr>
          <p:nvPr/>
        </p:nvGrpSpPr>
        <p:grpSpPr bwMode="auto">
          <a:xfrm>
            <a:off x="4559424" y="2642575"/>
            <a:ext cx="388538" cy="381000"/>
            <a:chOff x="2078" y="1680"/>
            <a:chExt cx="1615" cy="1615"/>
          </a:xfrm>
        </p:grpSpPr>
        <p:sp>
          <p:nvSpPr>
            <p:cNvPr id="165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66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67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68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69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170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sp>
        <p:nvSpPr>
          <p:cNvPr id="171" name="AutoShape 8"/>
          <p:cNvSpPr>
            <a:spLocks noChangeArrowheads="1"/>
          </p:cNvSpPr>
          <p:nvPr/>
        </p:nvSpPr>
        <p:spPr bwMode="gray">
          <a:xfrm>
            <a:off x="5052820" y="3323612"/>
            <a:ext cx="409118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İbadetlerini niyete göre yapmıştır.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grpSp>
        <p:nvGrpSpPr>
          <p:cNvPr id="172" name="Group 25"/>
          <p:cNvGrpSpPr>
            <a:grpSpLocks/>
          </p:cNvGrpSpPr>
          <p:nvPr/>
        </p:nvGrpSpPr>
        <p:grpSpPr bwMode="auto">
          <a:xfrm>
            <a:off x="4748020" y="3399812"/>
            <a:ext cx="388538" cy="381000"/>
            <a:chOff x="2078" y="1680"/>
            <a:chExt cx="1615" cy="1615"/>
          </a:xfrm>
        </p:grpSpPr>
        <p:sp>
          <p:nvSpPr>
            <p:cNvPr id="173" name="Oval 2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4" name="Oval 2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5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76" name="Oval 2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77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178" name="Oval 3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993028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2. Farz İbadetler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9480" y="851411"/>
            <a:ext cx="8229600" cy="1275841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sz="2000" dirty="0"/>
              <a:t>Hadis: </a:t>
            </a:r>
            <a:r>
              <a:rPr lang="tr-TR" sz="2000" i="1" dirty="0"/>
              <a:t>“İslam beş şey üzerine kurulmuştur. Bunlar; Allah’tan başka ilah olmadığına, Muhammed’in Allah’ın kulu ve elçisi olduğuna şehadet etmek, namaz kılmak, zekât vermek, haccetmek ve Ramazan orucunu tutmaktır.</a:t>
            </a:r>
            <a:endParaRPr lang="tr-TR" sz="20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91680" y="2636912"/>
            <a:ext cx="6329363" cy="3711575"/>
            <a:chOff x="864" y="1310"/>
            <a:chExt cx="3987" cy="2338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round/>
                  <a:headEnd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2075" tIns="46038" rIns="92075" bIns="46038" anchor="ctr"/>
            <a:lstStyle/>
            <a:p>
              <a:endParaRPr lang="tr-TR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gray">
            <a:xfrm rot="-998297">
              <a:off x="890" y="1482"/>
              <a:ext cx="3630" cy="1900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808080">
                    <a:gamma/>
                    <a:tint val="63529"/>
                    <a:invGamma/>
                  </a:srgbClr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 rot="-998297">
              <a:off x="926" y="1380"/>
              <a:ext cx="3504" cy="1841"/>
            </a:xfrm>
            <a:prstGeom prst="ellipse">
              <a:avLst/>
            </a:prstGeom>
            <a:gradFill rotWithShape="1">
              <a:gsLst>
                <a:gs pos="0">
                  <a:srgbClr val="2791BB"/>
                </a:gs>
                <a:gs pos="100000">
                  <a:srgbClr val="2791BB">
                    <a:gamma/>
                    <a:shade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8" name="Arc 6"/>
            <p:cNvSpPr>
              <a:spLocks/>
            </p:cNvSpPr>
            <p:nvPr/>
          </p:nvSpPr>
          <p:spPr bwMode="gray">
            <a:xfrm rot="-998297">
              <a:off x="2599" y="1310"/>
              <a:ext cx="1795" cy="1239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9" name="Arc 7"/>
            <p:cNvSpPr>
              <a:spLocks/>
            </p:cNvSpPr>
            <p:nvPr/>
          </p:nvSpPr>
          <p:spPr bwMode="gray">
            <a:xfrm rot="20601703" flipH="1">
              <a:off x="1080" y="2491"/>
              <a:ext cx="2067" cy="930"/>
            </a:xfrm>
            <a:custGeom>
              <a:avLst/>
              <a:gdLst>
                <a:gd name="G0" fmla="+- 3659 0 0"/>
                <a:gd name="G1" fmla="+- 0 0 0"/>
                <a:gd name="G2" fmla="+- 21600 0 0"/>
                <a:gd name="T0" fmla="*/ 25114 w 25114"/>
                <a:gd name="T1" fmla="*/ 2497 h 21600"/>
                <a:gd name="T2" fmla="*/ 0 w 25114"/>
                <a:gd name="T3" fmla="*/ 21288 h 21600"/>
                <a:gd name="T4" fmla="*/ 3659 w 2511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4" h="21600" fill="none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</a:path>
                <a:path w="25114" h="21600" stroke="0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  <a:lnTo>
                    <a:pt x="3659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0" name="Arc 8"/>
            <p:cNvSpPr>
              <a:spLocks/>
            </p:cNvSpPr>
            <p:nvPr/>
          </p:nvSpPr>
          <p:spPr bwMode="gray">
            <a:xfrm rot="-998297">
              <a:off x="1715" y="1339"/>
              <a:ext cx="2034" cy="893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" name="Arc 9"/>
            <p:cNvSpPr>
              <a:spLocks/>
            </p:cNvSpPr>
            <p:nvPr/>
          </p:nvSpPr>
          <p:spPr bwMode="gray">
            <a:xfrm rot="20601703" flipH="1">
              <a:off x="864" y="1713"/>
              <a:ext cx="1796" cy="1302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gray">
            <a:xfrm>
              <a:off x="3442" y="2282"/>
              <a:ext cx="1105" cy="1120"/>
            </a:xfrm>
            <a:custGeom>
              <a:avLst/>
              <a:gdLst>
                <a:gd name="T0" fmla="*/ 9 w 1105"/>
                <a:gd name="T1" fmla="*/ 888 h 1120"/>
                <a:gd name="T2" fmla="*/ 1105 w 1105"/>
                <a:gd name="T3" fmla="*/ 0 h 1120"/>
                <a:gd name="T4" fmla="*/ 1081 w 1105"/>
                <a:gd name="T5" fmla="*/ 256 h 1120"/>
                <a:gd name="T6" fmla="*/ 705 w 1105"/>
                <a:gd name="T7" fmla="*/ 704 h 1120"/>
                <a:gd name="T8" fmla="*/ 17 w 1105"/>
                <a:gd name="T9" fmla="*/ 1120 h 1120"/>
                <a:gd name="T10" fmla="*/ 9 w 1105"/>
                <a:gd name="T11" fmla="*/ 888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5" h="1120">
                  <a:moveTo>
                    <a:pt x="9" y="888"/>
                  </a:moveTo>
                  <a:lnTo>
                    <a:pt x="1105" y="0"/>
                  </a:lnTo>
                  <a:lnTo>
                    <a:pt x="1081" y="256"/>
                  </a:lnTo>
                  <a:cubicBezTo>
                    <a:pt x="1014" y="373"/>
                    <a:pt x="882" y="560"/>
                    <a:pt x="705" y="704"/>
                  </a:cubicBezTo>
                  <a:cubicBezTo>
                    <a:pt x="528" y="848"/>
                    <a:pt x="133" y="1089"/>
                    <a:pt x="17" y="1120"/>
                  </a:cubicBezTo>
                  <a:cubicBezTo>
                    <a:pt x="0" y="1038"/>
                    <a:pt x="9" y="888"/>
                    <a:pt x="9" y="88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tr-TR"/>
            </a:p>
          </p:txBody>
        </p:sp>
        <p:sp>
          <p:nvSpPr>
            <p:cNvPr id="13" name="Arc 11"/>
            <p:cNvSpPr>
              <a:spLocks/>
            </p:cNvSpPr>
            <p:nvPr/>
          </p:nvSpPr>
          <p:spPr bwMode="gray">
            <a:xfrm rot="-1060795">
              <a:off x="2840" y="1897"/>
              <a:ext cx="1719" cy="117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gray">
            <a:xfrm>
              <a:off x="2819" y="2496"/>
              <a:ext cx="648" cy="928"/>
            </a:xfrm>
            <a:custGeom>
              <a:avLst/>
              <a:gdLst>
                <a:gd name="T0" fmla="*/ 648 w 648"/>
                <a:gd name="T1" fmla="*/ 632 h 928"/>
                <a:gd name="T2" fmla="*/ 648 w 648"/>
                <a:gd name="T3" fmla="*/ 928 h 928"/>
                <a:gd name="T4" fmla="*/ 0 w 648"/>
                <a:gd name="T5" fmla="*/ 64 h 928"/>
                <a:gd name="T6" fmla="*/ 96 w 648"/>
                <a:gd name="T7" fmla="*/ 0 h 928"/>
                <a:gd name="T8" fmla="*/ 648 w 648"/>
                <a:gd name="T9" fmla="*/ 63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928">
                  <a:moveTo>
                    <a:pt x="648" y="632"/>
                  </a:moveTo>
                  <a:lnTo>
                    <a:pt x="648" y="928"/>
                  </a:lnTo>
                  <a:lnTo>
                    <a:pt x="0" y="64"/>
                  </a:lnTo>
                  <a:lnTo>
                    <a:pt x="96" y="0"/>
                  </a:lnTo>
                  <a:lnTo>
                    <a:pt x="648" y="63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tr-TR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gray">
            <a:xfrm>
              <a:off x="1257" y="2258"/>
              <a:ext cx="4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Hac</a:t>
              </a:r>
              <a:endParaRPr lang="en-US" altLang="tr-TR" b="1" dirty="0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2327" y="1490"/>
              <a:ext cx="6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Namaz</a:t>
              </a:r>
              <a:endParaRPr lang="en-US" altLang="tr-TR" b="1" dirty="0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3567" y="1682"/>
              <a:ext cx="50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Oruç</a:t>
              </a:r>
              <a:endParaRPr lang="en-US" altLang="tr-TR" b="1" dirty="0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gray">
            <a:xfrm>
              <a:off x="3339" y="2450"/>
              <a:ext cx="57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Zekât</a:t>
              </a:r>
              <a:endParaRPr lang="en-US" altLang="tr-TR" b="1" dirty="0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gray">
            <a:xfrm>
              <a:off x="1812" y="2882"/>
              <a:ext cx="84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Kelime-i </a:t>
              </a:r>
            </a:p>
            <a:p>
              <a:pPr algn="ctr" eaLnBrk="0" hangingPunct="0"/>
              <a:r>
                <a:rPr lang="tr-TR" altLang="tr-TR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Şehadet</a:t>
              </a:r>
              <a:endParaRPr lang="en-US" altLang="tr-TR" b="1" dirty="0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gray">
            <a:xfrm>
              <a:off x="2768" y="2632"/>
              <a:ext cx="544" cy="680"/>
            </a:xfrm>
            <a:custGeom>
              <a:avLst/>
              <a:gdLst>
                <a:gd name="T0" fmla="*/ 0 w 544"/>
                <a:gd name="T1" fmla="*/ 16 h 680"/>
                <a:gd name="T2" fmla="*/ 256 w 544"/>
                <a:gd name="T3" fmla="*/ 528 h 680"/>
                <a:gd name="T4" fmla="*/ 264 w 544"/>
                <a:gd name="T5" fmla="*/ 680 h 680"/>
                <a:gd name="T6" fmla="*/ 448 w 544"/>
                <a:gd name="T7" fmla="*/ 624 h 680"/>
                <a:gd name="T8" fmla="*/ 544 w 544"/>
                <a:gd name="T9" fmla="*/ 576 h 680"/>
                <a:gd name="T10" fmla="*/ 112 w 544"/>
                <a:gd name="T11" fmla="*/ 0 h 680"/>
                <a:gd name="T12" fmla="*/ 0 w 544"/>
                <a:gd name="T13" fmla="*/ 16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680">
                  <a:moveTo>
                    <a:pt x="0" y="16"/>
                  </a:moveTo>
                  <a:lnTo>
                    <a:pt x="256" y="528"/>
                  </a:lnTo>
                  <a:lnTo>
                    <a:pt x="264" y="680"/>
                  </a:lnTo>
                  <a:lnTo>
                    <a:pt x="448" y="624"/>
                  </a:lnTo>
                  <a:lnTo>
                    <a:pt x="544" y="576"/>
                  </a:lnTo>
                  <a:lnTo>
                    <a:pt x="112" y="0"/>
                  </a:lnTo>
                  <a:lnTo>
                    <a:pt x="0" y="16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19000"/>
                  </a:schemeClr>
                </a:gs>
                <a:gs pos="100000">
                  <a:schemeClr val="hlink">
                    <a:gamma/>
                    <a:tint val="66667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gray">
            <a:xfrm rot="-998297">
              <a:off x="1910" y="1989"/>
              <a:ext cx="1629" cy="68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69479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Namaz Kılmak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2053" y="862236"/>
            <a:ext cx="8229600" cy="764307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dirty="0"/>
              <a:t>Ayet: Secde et ve yaklaş. </a:t>
            </a:r>
            <a:r>
              <a:rPr lang="tr-TR" sz="1800" dirty="0"/>
              <a:t>(</a:t>
            </a:r>
            <a:r>
              <a:rPr lang="tr-TR" sz="1800" dirty="0" err="1"/>
              <a:t>Alak</a:t>
            </a:r>
            <a:r>
              <a:rPr lang="tr-TR" sz="1800" dirty="0"/>
              <a:t>: 19)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53" y="1772816"/>
            <a:ext cx="7563694" cy="4862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etin kutusu 5"/>
          <p:cNvSpPr txBox="1"/>
          <p:nvPr/>
        </p:nvSpPr>
        <p:spPr>
          <a:xfrm rot="20340968">
            <a:off x="375204" y="5318665"/>
            <a:ext cx="2687249" cy="707886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Peygamberimiz çokça </a:t>
            </a:r>
          </a:p>
          <a:p>
            <a:r>
              <a:rPr lang="tr-TR" sz="2000" dirty="0"/>
              <a:t>secde ederdi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52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512" y="-27259"/>
            <a:ext cx="8458200" cy="1440160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Ayet: “Namazlarında huşu içinde</a:t>
            </a:r>
            <a:br>
              <a:rPr lang="tr-TR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tr-TR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olan müminler kurtuluşa ermiştir.” </a:t>
            </a:r>
            <a:r>
              <a:rPr lang="tr-TR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(</a:t>
            </a:r>
            <a:r>
              <a:rPr lang="tr-TR" sz="1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Müminûn</a:t>
            </a:r>
            <a:r>
              <a:rPr lang="tr-TR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2)</a:t>
            </a:r>
            <a:endParaRPr lang="tr-TR" sz="2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16422"/>
            <a:ext cx="5328592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Metin kutusu 3"/>
          <p:cNvSpPr txBox="1"/>
          <p:nvPr/>
        </p:nvSpPr>
        <p:spPr>
          <a:xfrm rot="20340968">
            <a:off x="217154" y="3171120"/>
            <a:ext cx="2687249" cy="707886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Peygamberimiz huşu içinde namaz kılardı</a:t>
            </a: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 rot="20340968">
            <a:off x="393813" y="4787208"/>
            <a:ext cx="2345421" cy="1323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Huşû: Derin bir ruh halidir ki Allah sevgisi ve korkusu karışıktır.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3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Bölüm </a:t>
            </a:r>
            <a:r>
              <a:rPr lang="tr-TR" altLang="tr-TR" dirty="0"/>
              <a:t>İçindekiler</a:t>
            </a:r>
            <a:endParaRPr lang="en-US" altLang="tr-TR" dirty="0"/>
          </a:p>
        </p:txBody>
      </p:sp>
      <p:grpSp>
        <p:nvGrpSpPr>
          <p:cNvPr id="9" name="Group 173"/>
          <p:cNvGrpSpPr>
            <a:grpSpLocks/>
          </p:cNvGrpSpPr>
          <p:nvPr/>
        </p:nvGrpSpPr>
        <p:grpSpPr bwMode="auto">
          <a:xfrm>
            <a:off x="467544" y="1867018"/>
            <a:ext cx="8140444" cy="823541"/>
            <a:chOff x="1248" y="1350"/>
            <a:chExt cx="3060" cy="348"/>
          </a:xfrm>
        </p:grpSpPr>
        <p:sp>
          <p:nvSpPr>
            <p:cNvPr id="10" name="AutoShape 95"/>
            <p:cNvSpPr>
              <a:spLocks noChangeArrowheads="1"/>
            </p:cNvSpPr>
            <p:nvPr/>
          </p:nvSpPr>
          <p:spPr bwMode="gray">
            <a:xfrm>
              <a:off x="1248" y="1350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AutoShape 94"/>
            <p:cNvSpPr>
              <a:spLocks noChangeArrowheads="1"/>
            </p:cNvSpPr>
            <p:nvPr/>
          </p:nvSpPr>
          <p:spPr bwMode="gray">
            <a:xfrm>
              <a:off x="1303" y="1380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Text Box 42"/>
            <p:cNvSpPr txBox="1">
              <a:spLocks noChangeArrowheads="1"/>
            </p:cNvSpPr>
            <p:nvPr/>
          </p:nvSpPr>
          <p:spPr bwMode="gray">
            <a:xfrm>
              <a:off x="1392" y="1442"/>
              <a:ext cx="2640" cy="16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sz="2400" dirty="0"/>
                <a:t>1. Hz. Muhammed’in İbadet Anlayışı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5" name="Group 173"/>
          <p:cNvGrpSpPr>
            <a:grpSpLocks/>
          </p:cNvGrpSpPr>
          <p:nvPr/>
        </p:nvGrpSpPr>
        <p:grpSpPr bwMode="auto">
          <a:xfrm>
            <a:off x="501370" y="2834575"/>
            <a:ext cx="8140444" cy="823541"/>
            <a:chOff x="1248" y="1350"/>
            <a:chExt cx="3060" cy="348"/>
          </a:xfrm>
        </p:grpSpPr>
        <p:sp>
          <p:nvSpPr>
            <p:cNvPr id="26" name="AutoShape 95"/>
            <p:cNvSpPr>
              <a:spLocks noChangeArrowheads="1"/>
            </p:cNvSpPr>
            <p:nvPr/>
          </p:nvSpPr>
          <p:spPr bwMode="gray">
            <a:xfrm>
              <a:off x="1248" y="1350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AutoShape 94"/>
            <p:cNvSpPr>
              <a:spLocks noChangeArrowheads="1"/>
            </p:cNvSpPr>
            <p:nvPr/>
          </p:nvSpPr>
          <p:spPr bwMode="gray">
            <a:xfrm>
              <a:off x="1303" y="1380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Text Box 42"/>
            <p:cNvSpPr txBox="1">
              <a:spLocks noChangeArrowheads="1"/>
            </p:cNvSpPr>
            <p:nvPr/>
          </p:nvSpPr>
          <p:spPr bwMode="gray">
            <a:xfrm>
              <a:off x="1392" y="1442"/>
              <a:ext cx="2640" cy="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sz="2400" dirty="0"/>
                <a:t>2. Farz İbadetler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9" name="Group 173"/>
          <p:cNvGrpSpPr>
            <a:grpSpLocks/>
          </p:cNvGrpSpPr>
          <p:nvPr/>
        </p:nvGrpSpPr>
        <p:grpSpPr bwMode="auto">
          <a:xfrm>
            <a:off x="492816" y="3842687"/>
            <a:ext cx="8140444" cy="823541"/>
            <a:chOff x="1248" y="1350"/>
            <a:chExt cx="3060" cy="348"/>
          </a:xfrm>
        </p:grpSpPr>
        <p:sp>
          <p:nvSpPr>
            <p:cNvPr id="30" name="AutoShape 95"/>
            <p:cNvSpPr>
              <a:spLocks noChangeArrowheads="1"/>
            </p:cNvSpPr>
            <p:nvPr/>
          </p:nvSpPr>
          <p:spPr bwMode="gray">
            <a:xfrm>
              <a:off x="1248" y="1350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AutoShape 94"/>
            <p:cNvSpPr>
              <a:spLocks noChangeArrowheads="1"/>
            </p:cNvSpPr>
            <p:nvPr/>
          </p:nvSpPr>
          <p:spPr bwMode="gray">
            <a:xfrm>
              <a:off x="1303" y="1380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Text Box 42"/>
            <p:cNvSpPr txBox="1">
              <a:spLocks noChangeArrowheads="1"/>
            </p:cNvSpPr>
            <p:nvPr/>
          </p:nvSpPr>
          <p:spPr bwMode="gray">
            <a:xfrm>
              <a:off x="1392" y="1442"/>
              <a:ext cx="2640" cy="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sz="2400" dirty="0"/>
                <a:t>3. Farz Dışında Yaptığı İbadetler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3" name="Group 173"/>
          <p:cNvGrpSpPr>
            <a:grpSpLocks/>
          </p:cNvGrpSpPr>
          <p:nvPr/>
        </p:nvGrpSpPr>
        <p:grpSpPr bwMode="auto">
          <a:xfrm>
            <a:off x="492816" y="4909715"/>
            <a:ext cx="8140444" cy="823541"/>
            <a:chOff x="1248" y="1350"/>
            <a:chExt cx="3060" cy="348"/>
          </a:xfrm>
        </p:grpSpPr>
        <p:sp>
          <p:nvSpPr>
            <p:cNvPr id="34" name="AutoShape 95"/>
            <p:cNvSpPr>
              <a:spLocks noChangeArrowheads="1"/>
            </p:cNvSpPr>
            <p:nvPr/>
          </p:nvSpPr>
          <p:spPr bwMode="gray">
            <a:xfrm>
              <a:off x="1248" y="1350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AutoShape 94"/>
            <p:cNvSpPr>
              <a:spLocks noChangeArrowheads="1"/>
            </p:cNvSpPr>
            <p:nvPr/>
          </p:nvSpPr>
          <p:spPr bwMode="gray">
            <a:xfrm>
              <a:off x="1303" y="1380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Text Box 42"/>
            <p:cNvSpPr txBox="1">
              <a:spLocks noChangeArrowheads="1"/>
            </p:cNvSpPr>
            <p:nvPr/>
          </p:nvSpPr>
          <p:spPr bwMode="gray">
            <a:xfrm>
              <a:off x="1392" y="1442"/>
              <a:ext cx="2640" cy="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sz="2400" dirty="0"/>
                <a:t>4. İbadetlere Devamlılığı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325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7" y="1228720"/>
            <a:ext cx="8943914" cy="500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etin kutusu 4"/>
          <p:cNvSpPr txBox="1"/>
          <p:nvPr/>
        </p:nvSpPr>
        <p:spPr>
          <a:xfrm rot="20340968">
            <a:off x="217154" y="3017232"/>
            <a:ext cx="2687249" cy="1015663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Peygamberimiz cemaatle namaz kılmayı tercih ederdi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8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4050" y="150125"/>
            <a:ext cx="8458200" cy="1046627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Hadis: </a:t>
            </a:r>
            <a:r>
              <a:rPr lang="tr-TR" sz="24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“Namaz </a:t>
            </a:r>
            <a:r>
              <a:rPr lang="nn-NO" sz="24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dinin direğidir. Kim namazı terk ederse dinini yıkmış olur.”</a:t>
            </a:r>
            <a:endParaRPr lang="tr-TR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28" y="1200288"/>
            <a:ext cx="7196084" cy="5397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Metin kutusu 3"/>
          <p:cNvSpPr txBox="1"/>
          <p:nvPr/>
        </p:nvSpPr>
        <p:spPr>
          <a:xfrm rot="20340968">
            <a:off x="85456" y="2659864"/>
            <a:ext cx="2860345" cy="1015663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Peygamberimiz namazlarını terk etmez ve geciktirmezdi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4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 bwMode="white">
          <a:xfrm>
            <a:off x="394050" y="150125"/>
            <a:ext cx="8458200" cy="10466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Hadis: </a:t>
            </a:r>
            <a:r>
              <a:rPr lang="tr-TR" sz="24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“Aman namazlarınıza dikkat ediniz</a:t>
            </a:r>
            <a:r>
              <a:rPr lang="nn-NO" sz="24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.”</a:t>
            </a:r>
            <a:endParaRPr lang="tr-TR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197650" cy="4879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3443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1700"/>
            <a:ext cx="7344816" cy="4424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2661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51054"/>
            <a:ext cx="6605163" cy="620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3815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6712"/>
            <a:ext cx="7272808" cy="5511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1967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r="27236"/>
          <a:stretch/>
        </p:blipFill>
        <p:spPr>
          <a:xfrm>
            <a:off x="539552" y="836712"/>
            <a:ext cx="792088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4000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" y="404664"/>
            <a:ext cx="9021378" cy="5976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6681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2" y="692696"/>
            <a:ext cx="8308614" cy="5400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5127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3238"/>
            <a:ext cx="7344815" cy="6704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807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1. Hz. Muhammed’in İbadet Anlayışı</a:t>
            </a:r>
            <a:endParaRPr lang="en-US" altLang="tr-TR" dirty="0">
              <a:solidFill>
                <a:schemeClr val="accent1"/>
              </a:solidFill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altLang="tr-TR">
              <a:solidFill>
                <a:srgbClr val="163794"/>
              </a:solidFill>
            </a:endParaRPr>
          </a:p>
        </p:txBody>
      </p:sp>
      <p:sp>
        <p:nvSpPr>
          <p:cNvPr id="89134" name="AutoShape 46"/>
          <p:cNvSpPr>
            <a:spLocks noChangeArrowheads="1"/>
          </p:cNvSpPr>
          <p:nvPr/>
        </p:nvSpPr>
        <p:spPr bwMode="ltGray">
          <a:xfrm rot="5400000">
            <a:off x="-94550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163794"/>
              </a:solidFill>
            </a:endParaRPr>
          </a:p>
        </p:txBody>
      </p:sp>
      <p:sp>
        <p:nvSpPr>
          <p:cNvPr id="89135" name="AutoShape 47"/>
          <p:cNvSpPr>
            <a:spLocks noChangeArrowheads="1"/>
          </p:cNvSpPr>
          <p:nvPr/>
        </p:nvSpPr>
        <p:spPr bwMode="ltGray">
          <a:xfrm rot="5400000" flipH="1">
            <a:off x="492165" y="189808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163794"/>
              </a:solidFill>
            </a:endParaRPr>
          </a:p>
        </p:txBody>
      </p:sp>
      <p:sp>
        <p:nvSpPr>
          <p:cNvPr id="89136" name="AutoShape 48"/>
          <p:cNvSpPr>
            <a:spLocks noChangeArrowheads="1"/>
          </p:cNvSpPr>
          <p:nvPr/>
        </p:nvSpPr>
        <p:spPr bwMode="gray">
          <a:xfrm>
            <a:off x="2998242" y="5621015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Allah’ın razı olduğu işleri yapmak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sp>
        <p:nvSpPr>
          <p:cNvPr id="89137" name="AutoShape 49"/>
          <p:cNvSpPr>
            <a:spLocks noChangeArrowheads="1"/>
          </p:cNvSpPr>
          <p:nvPr/>
        </p:nvSpPr>
        <p:spPr bwMode="gray">
          <a:xfrm>
            <a:off x="3468390" y="504495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Minnet duyguların ifadesi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sp>
        <p:nvSpPr>
          <p:cNvPr id="89138" name="AutoShape 50"/>
          <p:cNvSpPr>
            <a:spLocks noChangeArrowheads="1"/>
          </p:cNvSpPr>
          <p:nvPr/>
        </p:nvSpPr>
        <p:spPr bwMode="gray">
          <a:xfrm>
            <a:off x="3896816" y="3854922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Sevgi ifadesi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sp>
        <p:nvSpPr>
          <p:cNvPr id="89139" name="AutoShape 51"/>
          <p:cNvSpPr>
            <a:spLocks noChangeArrowheads="1"/>
          </p:cNvSpPr>
          <p:nvPr/>
        </p:nvSpPr>
        <p:spPr bwMode="gray">
          <a:xfrm>
            <a:off x="3680792" y="267263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Kulluk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sp>
        <p:nvSpPr>
          <p:cNvPr id="89140" name="AutoShape 52"/>
          <p:cNvSpPr>
            <a:spLocks noChangeArrowheads="1"/>
          </p:cNvSpPr>
          <p:nvPr/>
        </p:nvSpPr>
        <p:spPr bwMode="gray">
          <a:xfrm>
            <a:off x="3320752" y="2092623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İtaat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grpSp>
        <p:nvGrpSpPr>
          <p:cNvPr id="89141" name="Group 53"/>
          <p:cNvGrpSpPr>
            <a:grpSpLocks/>
          </p:cNvGrpSpPr>
          <p:nvPr/>
        </p:nvGrpSpPr>
        <p:grpSpPr bwMode="auto">
          <a:xfrm>
            <a:off x="3003252" y="2181523"/>
            <a:ext cx="381000" cy="381000"/>
            <a:chOff x="2078" y="1680"/>
            <a:chExt cx="1615" cy="1615"/>
          </a:xfrm>
        </p:grpSpPr>
        <p:sp>
          <p:nvSpPr>
            <p:cNvPr id="8914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4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4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grpSp>
        <p:nvGrpSpPr>
          <p:cNvPr id="89148" name="Group 60"/>
          <p:cNvGrpSpPr>
            <a:grpSpLocks/>
          </p:cNvGrpSpPr>
          <p:nvPr/>
        </p:nvGrpSpPr>
        <p:grpSpPr bwMode="auto">
          <a:xfrm>
            <a:off x="3375992" y="2778994"/>
            <a:ext cx="381000" cy="381000"/>
            <a:chOff x="2078" y="1680"/>
            <a:chExt cx="1615" cy="1615"/>
          </a:xfrm>
        </p:grpSpPr>
        <p:sp>
          <p:nvSpPr>
            <p:cNvPr id="89149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50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51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52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53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54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3592016" y="3931122"/>
            <a:ext cx="381000" cy="381000"/>
            <a:chOff x="2078" y="1680"/>
            <a:chExt cx="1615" cy="1615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60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6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grpSp>
        <p:nvGrpSpPr>
          <p:cNvPr id="89162" name="Group 74"/>
          <p:cNvGrpSpPr>
            <a:grpSpLocks/>
          </p:cNvGrpSpPr>
          <p:nvPr/>
        </p:nvGrpSpPr>
        <p:grpSpPr bwMode="auto">
          <a:xfrm>
            <a:off x="3131840" y="5146551"/>
            <a:ext cx="381000" cy="381000"/>
            <a:chOff x="2078" y="1680"/>
            <a:chExt cx="1615" cy="1615"/>
          </a:xfrm>
        </p:grpSpPr>
        <p:sp>
          <p:nvSpPr>
            <p:cNvPr id="89163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65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66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grpSp>
        <p:nvGrpSpPr>
          <p:cNvPr id="89169" name="Group 81"/>
          <p:cNvGrpSpPr>
            <a:grpSpLocks/>
          </p:cNvGrpSpPr>
          <p:nvPr/>
        </p:nvGrpSpPr>
        <p:grpSpPr bwMode="auto">
          <a:xfrm>
            <a:off x="2699792" y="5670228"/>
            <a:ext cx="355600" cy="381000"/>
            <a:chOff x="2078" y="1680"/>
            <a:chExt cx="1615" cy="1615"/>
          </a:xfrm>
        </p:grpSpPr>
        <p:sp>
          <p:nvSpPr>
            <p:cNvPr id="89170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71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72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73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74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9175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sp>
        <p:nvSpPr>
          <p:cNvPr id="49" name="AutoShape 51"/>
          <p:cNvSpPr>
            <a:spLocks noChangeArrowheads="1"/>
          </p:cNvSpPr>
          <p:nvPr/>
        </p:nvSpPr>
        <p:spPr bwMode="gray">
          <a:xfrm>
            <a:off x="2600672" y="1484784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Boyun eğme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2295872" y="1591147"/>
            <a:ext cx="381000" cy="381000"/>
            <a:chOff x="2078" y="1680"/>
            <a:chExt cx="1615" cy="1615"/>
          </a:xfrm>
        </p:grpSpPr>
        <p:sp>
          <p:nvSpPr>
            <p:cNvPr id="51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52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53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54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55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56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sp>
        <p:nvSpPr>
          <p:cNvPr id="73" name="AutoShape 49"/>
          <p:cNvSpPr>
            <a:spLocks noChangeArrowheads="1"/>
          </p:cNvSpPr>
          <p:nvPr/>
        </p:nvSpPr>
        <p:spPr bwMode="gray">
          <a:xfrm>
            <a:off x="3896816" y="3246315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Saygı iadesi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grpSp>
        <p:nvGrpSpPr>
          <p:cNvPr id="74" name="Group 74"/>
          <p:cNvGrpSpPr>
            <a:grpSpLocks/>
          </p:cNvGrpSpPr>
          <p:nvPr/>
        </p:nvGrpSpPr>
        <p:grpSpPr bwMode="auto">
          <a:xfrm>
            <a:off x="3560266" y="3347915"/>
            <a:ext cx="381000" cy="381000"/>
            <a:chOff x="2078" y="1680"/>
            <a:chExt cx="1615" cy="1615"/>
          </a:xfrm>
        </p:grpSpPr>
        <p:sp>
          <p:nvSpPr>
            <p:cNvPr id="75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sp>
        <p:nvSpPr>
          <p:cNvPr id="81" name="AutoShape 48"/>
          <p:cNvSpPr>
            <a:spLocks noChangeArrowheads="1"/>
          </p:cNvSpPr>
          <p:nvPr/>
        </p:nvSpPr>
        <p:spPr bwMode="gray">
          <a:xfrm>
            <a:off x="3718322" y="447167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Şükür ifadesi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3419872" y="4520883"/>
            <a:ext cx="355600" cy="381000"/>
            <a:chOff x="2078" y="1680"/>
            <a:chExt cx="1615" cy="1615"/>
          </a:xfrm>
        </p:grpSpPr>
        <p:sp>
          <p:nvSpPr>
            <p:cNvPr id="8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sp>
        <p:nvSpPr>
          <p:cNvPr id="89" name="AutoShape 52"/>
          <p:cNvSpPr>
            <a:spLocks noChangeArrowheads="1"/>
          </p:cNvSpPr>
          <p:nvPr/>
        </p:nvSpPr>
        <p:spPr bwMode="gray">
          <a:xfrm>
            <a:off x="1937172" y="6186042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</a:rPr>
              <a:t>Allah’ın yasaklarından kaçmak</a:t>
            </a:r>
            <a:endParaRPr lang="en-US" altLang="tr-TR" b="1" dirty="0">
              <a:solidFill>
                <a:srgbClr val="000000"/>
              </a:solidFill>
            </a:endParaRPr>
          </a:p>
        </p:txBody>
      </p:sp>
      <p:grpSp>
        <p:nvGrpSpPr>
          <p:cNvPr id="90" name="Group 53"/>
          <p:cNvGrpSpPr>
            <a:grpSpLocks/>
          </p:cNvGrpSpPr>
          <p:nvPr/>
        </p:nvGrpSpPr>
        <p:grpSpPr bwMode="auto">
          <a:xfrm>
            <a:off x="1619672" y="6274942"/>
            <a:ext cx="381000" cy="381000"/>
            <a:chOff x="2078" y="1680"/>
            <a:chExt cx="1615" cy="1615"/>
          </a:xfrm>
        </p:grpSpPr>
        <p:sp>
          <p:nvSpPr>
            <p:cNvPr id="91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92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93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94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95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  <p:sp>
          <p:nvSpPr>
            <p:cNvPr id="96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163794"/>
                </a:solidFill>
              </a:endParaRPr>
            </a:p>
          </p:txBody>
        </p:sp>
      </p:grpSp>
      <p:sp>
        <p:nvSpPr>
          <p:cNvPr id="2" name="Dikdörtgen 1"/>
          <p:cNvSpPr/>
          <p:nvPr/>
        </p:nvSpPr>
        <p:spPr>
          <a:xfrm>
            <a:off x="1366610" y="3588376"/>
            <a:ext cx="2245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İBADET</a:t>
            </a:r>
          </a:p>
        </p:txBody>
      </p:sp>
    </p:spTree>
    <p:extLst>
      <p:ext uri="{BB962C8B-B14F-4D97-AF65-F5344CB8AC3E}">
        <p14:creationId xmlns:p14="http://schemas.microsoft.com/office/powerpoint/2010/main" val="4154840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620000" cy="4742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4601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6696744" cy="6272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0055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81" y="605190"/>
            <a:ext cx="7095238" cy="5647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0420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" y="833762"/>
            <a:ext cx="9114286" cy="5190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3880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3413"/>
            <a:ext cx="6624736" cy="6627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2963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33" y="571857"/>
            <a:ext cx="7333333" cy="5714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759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581566" cy="4818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7852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04800"/>
            <a:ext cx="5715000" cy="624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etin kutusu 6"/>
          <p:cNvSpPr txBox="1"/>
          <p:nvPr/>
        </p:nvSpPr>
        <p:spPr>
          <a:xfrm rot="20340968">
            <a:off x="85456" y="2813752"/>
            <a:ext cx="2860345" cy="707886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Bazen merdiven altı namaz.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07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32656"/>
            <a:ext cx="5616623" cy="6390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950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2676"/>
            <a:ext cx="8064896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090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1. Hz. Muhammed’in İbadet Anlayışı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098284" cy="580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Dikdörtgen 8"/>
          <p:cNvSpPr/>
          <p:nvPr/>
        </p:nvSpPr>
        <p:spPr>
          <a:xfrm>
            <a:off x="45716" y="5589240"/>
            <a:ext cx="90982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Ayet: Ben cinleri ve insanları, bana kulluk etsinler diye yarattım. </a:t>
            </a:r>
            <a:r>
              <a:rPr lang="tr-TR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(</a:t>
            </a:r>
            <a:r>
              <a:rPr lang="tr-TR" sz="2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Zariyat</a:t>
            </a:r>
            <a:r>
              <a:rPr lang="tr-TR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56) </a:t>
            </a:r>
          </a:p>
        </p:txBody>
      </p:sp>
      <p:sp>
        <p:nvSpPr>
          <p:cNvPr id="10" name="Metin kutusu 9"/>
          <p:cNvSpPr txBox="1"/>
          <p:nvPr/>
        </p:nvSpPr>
        <p:spPr>
          <a:xfrm rot="20340968">
            <a:off x="6771" y="1478606"/>
            <a:ext cx="3542958" cy="400110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İnsanın yaratılış amacı nedir?</a:t>
            </a:r>
          </a:p>
        </p:txBody>
      </p:sp>
    </p:spTree>
    <p:extLst>
      <p:ext uri="{BB962C8B-B14F-4D97-AF65-F5344CB8AC3E}">
        <p14:creationId xmlns:p14="http://schemas.microsoft.com/office/powerpoint/2010/main" val="1669946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51" y="345473"/>
            <a:ext cx="5759461" cy="632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7317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68"/>
            <a:ext cx="5760640" cy="6844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0879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7"/>
            <a:ext cx="9144000" cy="629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8287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20880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618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7702"/>
            <a:ext cx="8640960" cy="514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8982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Oruç Tutmak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52525"/>
            <a:ext cx="8229600" cy="1844427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FFFF"/>
            </a:solidFill>
          </a:ln>
        </p:spPr>
        <p:txBody>
          <a:bodyPr/>
          <a:lstStyle/>
          <a:p>
            <a:r>
              <a:rPr lang="tr-TR" sz="2800" dirty="0"/>
              <a:t>Ayet: </a:t>
            </a:r>
            <a:r>
              <a:rPr lang="tr-TR" sz="2800" b="1" dirty="0"/>
              <a:t>“Ey iman edenler, sizden önceki ümmetlere farz kılındığı gibi, size de oruç farz kılındı. Umulur ki (günahlardan ve kötü davranışlardan) sakınırsınız.” </a:t>
            </a:r>
            <a:r>
              <a:rPr lang="tr-TR" sz="1800" b="1" dirty="0"/>
              <a:t>(Bakara 184)</a:t>
            </a:r>
            <a:endParaRPr lang="tr-TR" sz="2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74862"/>
            <a:ext cx="4752528" cy="3598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4342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458200" cy="707579"/>
          </a:xfrm>
        </p:spPr>
        <p:txBody>
          <a:bodyPr/>
          <a:lstStyle/>
          <a:p>
            <a:r>
              <a:rPr lang="tr-TR" sz="2400" dirty="0"/>
              <a:t>Hadis: </a:t>
            </a:r>
            <a:r>
              <a:rPr lang="tr-TR" sz="2800" b="0" i="1" dirty="0">
                <a:latin typeface="Arial"/>
                <a:ea typeface="+mn-ea"/>
                <a:cs typeface="+mn-cs"/>
              </a:rPr>
              <a:t>“ </a:t>
            </a:r>
            <a:r>
              <a:rPr lang="tr-TR" sz="2400" dirty="0"/>
              <a:t>Oruç (günahlara karşı) bir kalkandır.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560840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4895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9099" y="548680"/>
            <a:ext cx="8229600" cy="1628403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sz="2800" dirty="0"/>
              <a:t>Hadis: </a:t>
            </a:r>
            <a:r>
              <a:rPr lang="tr-TR" sz="2800" i="1" dirty="0"/>
              <a:t>“</a:t>
            </a:r>
            <a:r>
              <a:rPr lang="nn-NO" sz="2800" i="1" dirty="0"/>
              <a:t>Her kim yalan söylemeyi ve yalanla iş yapmayı</a:t>
            </a:r>
            <a:r>
              <a:rPr lang="tr-TR" sz="2800" i="1" dirty="0"/>
              <a:t> bırakmazsa, o kişinin yemesini içmesini bırakmasına Allah’ın hiçbir ihtiyacı yoktur.</a:t>
            </a:r>
            <a:r>
              <a:rPr lang="tr-TR" sz="2800" b="1" dirty="0"/>
              <a:t>”</a:t>
            </a:r>
            <a:r>
              <a:rPr lang="nn-NO" sz="2800" i="1" dirty="0"/>
              <a:t> </a:t>
            </a:r>
            <a:endParaRPr lang="tr-TR" sz="2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>
          <a:xfrm>
            <a:off x="3297600" y="2708920"/>
            <a:ext cx="5351099" cy="3829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3297600" cy="2923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4443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9099" y="548681"/>
            <a:ext cx="8229600" cy="1080120"/>
          </a:xfrm>
          <a:solidFill>
            <a:schemeClr val="bg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sz="2800" dirty="0"/>
              <a:t>Hadis: </a:t>
            </a:r>
            <a:r>
              <a:rPr lang="tr-TR" sz="2800" i="1" dirty="0"/>
              <a:t>“Oruçlu kimse kötü söz söylemesin ve cahillik yapmasın.”</a:t>
            </a:r>
            <a:endParaRPr lang="tr-TR" sz="28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9" y="1844824"/>
            <a:ext cx="7920920" cy="4526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0670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52"/>
          <p:cNvGrpSpPr>
            <a:grpSpLocks/>
          </p:cNvGrpSpPr>
          <p:nvPr/>
        </p:nvGrpSpPr>
        <p:grpSpPr bwMode="auto">
          <a:xfrm>
            <a:off x="762000" y="1143000"/>
            <a:ext cx="7620000" cy="5618165"/>
            <a:chOff x="480" y="720"/>
            <a:chExt cx="4800" cy="3539"/>
          </a:xfrm>
        </p:grpSpPr>
        <p:sp>
          <p:nvSpPr>
            <p:cNvPr id="172" name="Oval 4"/>
            <p:cNvSpPr>
              <a:spLocks noChangeArrowheads="1"/>
            </p:cNvSpPr>
            <p:nvPr/>
          </p:nvSpPr>
          <p:spPr bwMode="auto">
            <a:xfrm>
              <a:off x="1702" y="1249"/>
              <a:ext cx="2313" cy="22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73" name="Group 5"/>
            <p:cNvGrpSpPr>
              <a:grpSpLocks/>
            </p:cNvGrpSpPr>
            <p:nvPr/>
          </p:nvGrpSpPr>
          <p:grpSpPr bwMode="auto">
            <a:xfrm>
              <a:off x="2269" y="1823"/>
              <a:ext cx="1178" cy="1235"/>
              <a:chOff x="2016" y="1920"/>
              <a:chExt cx="1680" cy="1680"/>
            </a:xfrm>
          </p:grpSpPr>
          <p:sp>
            <p:nvSpPr>
              <p:cNvPr id="218" name="Oval 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549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Freeform 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74" name="Text Box 8"/>
            <p:cNvSpPr txBox="1">
              <a:spLocks noChangeArrowheads="1"/>
            </p:cNvSpPr>
            <p:nvPr/>
          </p:nvSpPr>
          <p:spPr bwMode="gray">
            <a:xfrm>
              <a:off x="2350" y="2308"/>
              <a:ext cx="106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ORUÇ</a:t>
              </a:r>
              <a:endParaRPr lang="en-US" altLang="tr-T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175" name="Group 9"/>
            <p:cNvGrpSpPr>
              <a:grpSpLocks/>
            </p:cNvGrpSpPr>
            <p:nvPr/>
          </p:nvGrpSpPr>
          <p:grpSpPr bwMode="auto">
            <a:xfrm>
              <a:off x="2634" y="1028"/>
              <a:ext cx="504" cy="2747"/>
              <a:chOff x="2640" y="1088"/>
              <a:chExt cx="550" cy="2984"/>
            </a:xfrm>
          </p:grpSpPr>
          <p:grpSp>
            <p:nvGrpSpPr>
              <p:cNvPr id="214" name="Group 10"/>
              <p:cNvGrpSpPr>
                <a:grpSpLocks/>
              </p:cNvGrpSpPr>
              <p:nvPr/>
            </p:nvGrpSpPr>
            <p:grpSpPr bwMode="auto">
              <a:xfrm>
                <a:off x="2640" y="1088"/>
                <a:ext cx="550" cy="2984"/>
                <a:chOff x="2016" y="1920"/>
                <a:chExt cx="2139" cy="12078"/>
              </a:xfrm>
            </p:grpSpPr>
            <p:sp>
              <p:nvSpPr>
                <p:cNvPr id="216" name="Oval 11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235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7" name="Freeform 12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0" name="Oval 11"/>
                <p:cNvSpPr>
                  <a:spLocks noChangeArrowheads="1"/>
                </p:cNvSpPr>
                <p:nvPr/>
              </p:nvSpPr>
              <p:spPr bwMode="gray">
                <a:xfrm>
                  <a:off x="2478" y="12318"/>
                  <a:ext cx="1677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235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15" name="Text Box 13"/>
              <p:cNvSpPr txBox="1">
                <a:spLocks noChangeArrowheads="1"/>
              </p:cNvSpPr>
              <p:nvPr/>
            </p:nvSpPr>
            <p:spPr bwMode="gray">
              <a:xfrm>
                <a:off x="2721" y="1152"/>
                <a:ext cx="288" cy="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221" name="Text Box 13"/>
              <p:cNvSpPr txBox="1">
                <a:spLocks noChangeArrowheads="1"/>
              </p:cNvSpPr>
              <p:nvPr/>
            </p:nvSpPr>
            <p:spPr bwMode="gray">
              <a:xfrm>
                <a:off x="2826" y="3721"/>
                <a:ext cx="271" cy="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sz="2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cs typeface="Arial" charset="0"/>
                  </a:rPr>
                  <a:t>E</a:t>
                </a:r>
                <a:endParaRPr lang="en-US" altLang="tr-TR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cs typeface="Arial" charset="0"/>
                </a:endParaRPr>
              </a:p>
            </p:txBody>
          </p:sp>
        </p:grpSp>
        <p:grpSp>
          <p:nvGrpSpPr>
            <p:cNvPr id="176" name="Group 14"/>
            <p:cNvGrpSpPr>
              <a:grpSpLocks/>
            </p:cNvGrpSpPr>
            <p:nvPr/>
          </p:nvGrpSpPr>
          <p:grpSpPr bwMode="auto">
            <a:xfrm>
              <a:off x="2251" y="2947"/>
              <a:ext cx="183" cy="162"/>
              <a:chOff x="2236" y="3191"/>
              <a:chExt cx="201" cy="176"/>
            </a:xfrm>
          </p:grpSpPr>
          <p:sp>
            <p:nvSpPr>
              <p:cNvPr id="212" name="Oval 15"/>
              <p:cNvSpPr>
                <a:spLocks noChangeArrowheads="1"/>
              </p:cNvSpPr>
              <p:nvPr/>
            </p:nvSpPr>
            <p:spPr bwMode="gray">
              <a:xfrm rot="18227093">
                <a:off x="2239" y="3282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66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Oval 16"/>
              <p:cNvSpPr>
                <a:spLocks noChangeArrowheads="1"/>
              </p:cNvSpPr>
              <p:nvPr/>
            </p:nvSpPr>
            <p:spPr bwMode="gray">
              <a:xfrm rot="18227093">
                <a:off x="2353" y="3188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66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7" name="Group 17"/>
            <p:cNvGrpSpPr>
              <a:grpSpLocks/>
            </p:cNvGrpSpPr>
            <p:nvPr/>
          </p:nvGrpSpPr>
          <p:grpSpPr bwMode="auto">
            <a:xfrm>
              <a:off x="1872" y="3072"/>
              <a:ext cx="393" cy="397"/>
              <a:chOff x="1824" y="3357"/>
              <a:chExt cx="432" cy="432"/>
            </a:xfrm>
          </p:grpSpPr>
          <p:grpSp>
            <p:nvGrpSpPr>
              <p:cNvPr id="208" name="Group 18"/>
              <p:cNvGrpSpPr>
                <a:grpSpLocks/>
              </p:cNvGrpSpPr>
              <p:nvPr/>
            </p:nvGrpSpPr>
            <p:grpSpPr bwMode="auto">
              <a:xfrm>
                <a:off x="1824" y="3357"/>
                <a:ext cx="432" cy="432"/>
                <a:chOff x="2016" y="1920"/>
                <a:chExt cx="1680" cy="1680"/>
              </a:xfrm>
            </p:grpSpPr>
            <p:sp>
              <p:nvSpPr>
                <p:cNvPr id="210" name="Oval 1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1" name="Freeform 2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09" name="Text Box 21"/>
              <p:cNvSpPr txBox="1">
                <a:spLocks noChangeArrowheads="1"/>
              </p:cNvSpPr>
              <p:nvPr/>
            </p:nvSpPr>
            <p:spPr bwMode="gray">
              <a:xfrm>
                <a:off x="1902" y="3438"/>
                <a:ext cx="267" cy="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sz="2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cs typeface="Arial" charset="0"/>
                  </a:rPr>
                  <a:t>F</a:t>
                </a:r>
                <a:endParaRPr lang="en-US" altLang="tr-TR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cs typeface="Arial" charset="0"/>
                </a:endParaRPr>
              </a:p>
            </p:txBody>
          </p:sp>
        </p:grpSp>
        <p:grpSp>
          <p:nvGrpSpPr>
            <p:cNvPr id="178" name="Group 22"/>
            <p:cNvGrpSpPr>
              <a:grpSpLocks/>
            </p:cNvGrpSpPr>
            <p:nvPr/>
          </p:nvGrpSpPr>
          <p:grpSpPr bwMode="auto">
            <a:xfrm>
              <a:off x="3798" y="1823"/>
              <a:ext cx="391" cy="401"/>
              <a:chOff x="3938" y="1968"/>
              <a:chExt cx="430" cy="437"/>
            </a:xfrm>
          </p:grpSpPr>
          <p:grpSp>
            <p:nvGrpSpPr>
              <p:cNvPr id="204" name="Group 23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206" name="Oval 24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tint val="57647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7" name="Freeform 25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05" name="Text Box 26"/>
              <p:cNvSpPr txBox="1">
                <a:spLocks noChangeArrowheads="1"/>
              </p:cNvSpPr>
              <p:nvPr/>
            </p:nvSpPr>
            <p:spPr bwMode="gray">
              <a:xfrm>
                <a:off x="4007" y="2028"/>
                <a:ext cx="281" cy="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cs typeface="Arial" charset="0"/>
                  </a:rPr>
                  <a:t>C</a:t>
                </a:r>
              </a:p>
            </p:txBody>
          </p:sp>
        </p:grpSp>
        <p:grpSp>
          <p:nvGrpSpPr>
            <p:cNvPr id="179" name="Group 27"/>
            <p:cNvGrpSpPr>
              <a:grpSpLocks/>
            </p:cNvGrpSpPr>
            <p:nvPr/>
          </p:nvGrpSpPr>
          <p:grpSpPr bwMode="auto">
            <a:xfrm>
              <a:off x="3447" y="3102"/>
              <a:ext cx="375" cy="360"/>
              <a:chOff x="3552" y="3339"/>
              <a:chExt cx="412" cy="392"/>
            </a:xfrm>
          </p:grpSpPr>
          <p:grpSp>
            <p:nvGrpSpPr>
              <p:cNvPr id="200" name="Group 28"/>
              <p:cNvGrpSpPr>
                <a:grpSpLocks/>
              </p:cNvGrpSpPr>
              <p:nvPr/>
            </p:nvGrpSpPr>
            <p:grpSpPr bwMode="auto">
              <a:xfrm>
                <a:off x="3552" y="3339"/>
                <a:ext cx="412" cy="392"/>
                <a:chOff x="2016" y="1920"/>
                <a:chExt cx="1680" cy="1680"/>
              </a:xfrm>
            </p:grpSpPr>
            <p:sp>
              <p:nvSpPr>
                <p:cNvPr id="202" name="Oval 2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3" name="Freeform 3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01" name="Text Box 31"/>
              <p:cNvSpPr txBox="1">
                <a:spLocks noChangeArrowheads="1"/>
              </p:cNvSpPr>
              <p:nvPr/>
            </p:nvSpPr>
            <p:spPr bwMode="gray">
              <a:xfrm>
                <a:off x="3628" y="3360"/>
                <a:ext cx="304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cs typeface="Arial" charset="0"/>
                  </a:rPr>
                  <a:t>D</a:t>
                </a:r>
              </a:p>
            </p:txBody>
          </p:sp>
        </p:grpSp>
        <p:grpSp>
          <p:nvGrpSpPr>
            <p:cNvPr id="180" name="Group 32"/>
            <p:cNvGrpSpPr>
              <a:grpSpLocks/>
            </p:cNvGrpSpPr>
            <p:nvPr/>
          </p:nvGrpSpPr>
          <p:grpSpPr bwMode="auto">
            <a:xfrm>
              <a:off x="1571" y="1823"/>
              <a:ext cx="393" cy="397"/>
              <a:chOff x="1488" y="1968"/>
              <a:chExt cx="432" cy="432"/>
            </a:xfrm>
          </p:grpSpPr>
          <p:grpSp>
            <p:nvGrpSpPr>
              <p:cNvPr id="196" name="Group 33"/>
              <p:cNvGrpSpPr>
                <a:grpSpLocks/>
              </p:cNvGrpSpPr>
              <p:nvPr/>
            </p:nvGrpSpPr>
            <p:grpSpPr bwMode="auto">
              <a:xfrm>
                <a:off x="1488" y="1968"/>
                <a:ext cx="432" cy="432"/>
                <a:chOff x="2016" y="1920"/>
                <a:chExt cx="1680" cy="1680"/>
              </a:xfrm>
            </p:grpSpPr>
            <p:sp>
              <p:nvSpPr>
                <p:cNvPr id="198" name="Oval 34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5490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9" name="Freeform 35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97" name="Text Box 36"/>
              <p:cNvSpPr txBox="1">
                <a:spLocks noChangeArrowheads="1"/>
              </p:cNvSpPr>
              <p:nvPr/>
            </p:nvSpPr>
            <p:spPr bwMode="gray">
              <a:xfrm>
                <a:off x="1566" y="2016"/>
                <a:ext cx="293" cy="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cs typeface="Arial" charset="0"/>
                  </a:rPr>
                  <a:t>A</a:t>
                </a:r>
              </a:p>
            </p:txBody>
          </p:sp>
        </p:grpSp>
        <p:sp>
          <p:nvSpPr>
            <p:cNvPr id="181" name="Oval 37"/>
            <p:cNvSpPr>
              <a:spLocks noChangeArrowheads="1"/>
            </p:cNvSpPr>
            <p:nvPr/>
          </p:nvSpPr>
          <p:spPr bwMode="gray">
            <a:xfrm rot="18227093">
              <a:off x="3406" y="3012"/>
              <a:ext cx="75" cy="79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2" name="Oval 38"/>
            <p:cNvSpPr>
              <a:spLocks noChangeArrowheads="1"/>
            </p:cNvSpPr>
            <p:nvPr/>
          </p:nvSpPr>
          <p:spPr bwMode="gray">
            <a:xfrm rot="18227093">
              <a:off x="3318" y="2924"/>
              <a:ext cx="75" cy="79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83" name="Group 39"/>
            <p:cNvGrpSpPr>
              <a:grpSpLocks/>
            </p:cNvGrpSpPr>
            <p:nvPr/>
          </p:nvGrpSpPr>
          <p:grpSpPr bwMode="auto">
            <a:xfrm>
              <a:off x="2007" y="2087"/>
              <a:ext cx="210" cy="120"/>
              <a:chOff x="2016" y="2304"/>
              <a:chExt cx="231" cy="130"/>
            </a:xfrm>
          </p:grpSpPr>
          <p:sp>
            <p:nvSpPr>
              <p:cNvPr id="194" name="Oval 40"/>
              <p:cNvSpPr>
                <a:spLocks noChangeArrowheads="1"/>
              </p:cNvSpPr>
              <p:nvPr/>
            </p:nvSpPr>
            <p:spPr bwMode="gray">
              <a:xfrm rot="18227093">
                <a:off x="2019" y="2301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764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Oval 41"/>
              <p:cNvSpPr>
                <a:spLocks noChangeArrowheads="1"/>
              </p:cNvSpPr>
              <p:nvPr/>
            </p:nvSpPr>
            <p:spPr bwMode="gray">
              <a:xfrm rot="18227093">
                <a:off x="2163" y="234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" name="Group 42"/>
            <p:cNvGrpSpPr>
              <a:grpSpLocks/>
            </p:cNvGrpSpPr>
            <p:nvPr/>
          </p:nvGrpSpPr>
          <p:grpSpPr bwMode="auto">
            <a:xfrm>
              <a:off x="2807" y="1495"/>
              <a:ext cx="154" cy="1847"/>
              <a:chOff x="2832" y="1612"/>
              <a:chExt cx="169" cy="2009"/>
            </a:xfrm>
          </p:grpSpPr>
          <p:sp>
            <p:nvSpPr>
              <p:cNvPr id="192" name="Oval 43"/>
              <p:cNvSpPr>
                <a:spLocks noChangeArrowheads="1"/>
              </p:cNvSpPr>
              <p:nvPr/>
            </p:nvSpPr>
            <p:spPr bwMode="gray">
              <a:xfrm rot="18227093">
                <a:off x="2835" y="160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549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Oval 44"/>
              <p:cNvSpPr>
                <a:spLocks noChangeArrowheads="1"/>
              </p:cNvSpPr>
              <p:nvPr/>
            </p:nvSpPr>
            <p:spPr bwMode="gray">
              <a:xfrm rot="18227093">
                <a:off x="2835" y="1787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Oval 43"/>
              <p:cNvSpPr>
                <a:spLocks noChangeArrowheads="1"/>
              </p:cNvSpPr>
              <p:nvPr/>
            </p:nvSpPr>
            <p:spPr bwMode="gray">
              <a:xfrm rot="18227093">
                <a:off x="2914" y="3536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549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Oval 44"/>
              <p:cNvSpPr>
                <a:spLocks noChangeArrowheads="1"/>
              </p:cNvSpPr>
              <p:nvPr/>
            </p:nvSpPr>
            <p:spPr bwMode="gray">
              <a:xfrm rot="18227093">
                <a:off x="2917" y="3377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85" name="Oval 45"/>
            <p:cNvSpPr>
              <a:spLocks noChangeArrowheads="1"/>
            </p:cNvSpPr>
            <p:nvPr/>
          </p:nvSpPr>
          <p:spPr bwMode="gray">
            <a:xfrm rot="18227093">
              <a:off x="3635" y="2102"/>
              <a:ext cx="75" cy="7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75686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6" name="Oval 46"/>
            <p:cNvSpPr>
              <a:spLocks noChangeArrowheads="1"/>
            </p:cNvSpPr>
            <p:nvPr/>
          </p:nvSpPr>
          <p:spPr bwMode="gray">
            <a:xfrm rot="18227093">
              <a:off x="3493" y="2174"/>
              <a:ext cx="75" cy="7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75686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7" name="Text Box 47"/>
            <p:cNvSpPr txBox="1">
              <a:spLocks noChangeArrowheads="1"/>
            </p:cNvSpPr>
            <p:nvPr/>
          </p:nvSpPr>
          <p:spPr bwMode="auto">
            <a:xfrm>
              <a:off x="480" y="1911"/>
              <a:ext cx="109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Merhamet duygusunu geliştirir</a:t>
              </a:r>
              <a:endParaRPr lang="en-US" altLang="tr-TR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8" name="Text Box 48"/>
            <p:cNvSpPr txBox="1">
              <a:spLocks noChangeArrowheads="1"/>
            </p:cNvSpPr>
            <p:nvPr/>
          </p:nvSpPr>
          <p:spPr bwMode="auto">
            <a:xfrm>
              <a:off x="1776" y="720"/>
              <a:ext cx="20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Sabretmeyi öğretir</a:t>
              </a:r>
              <a:endParaRPr lang="en-US" altLang="tr-TR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9" name="Text Box 49"/>
            <p:cNvSpPr txBox="1">
              <a:spLocks noChangeArrowheads="1"/>
            </p:cNvSpPr>
            <p:nvPr/>
          </p:nvSpPr>
          <p:spPr bwMode="auto">
            <a:xfrm>
              <a:off x="4189" y="1919"/>
              <a:ext cx="109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İradeyi güçlendirir</a:t>
              </a:r>
              <a:endParaRPr lang="en-US" altLang="tr-TR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0" name="Text Box 50"/>
            <p:cNvSpPr txBox="1">
              <a:spLocks noChangeArrowheads="1"/>
            </p:cNvSpPr>
            <p:nvPr/>
          </p:nvSpPr>
          <p:spPr bwMode="auto">
            <a:xfrm>
              <a:off x="698" y="3234"/>
              <a:ext cx="109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Günaha kalkan olur</a:t>
              </a:r>
              <a:endParaRPr lang="en-US" altLang="tr-TR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1" name="Text Box 51"/>
            <p:cNvSpPr txBox="1">
              <a:spLocks noChangeArrowheads="1"/>
            </p:cNvSpPr>
            <p:nvPr/>
          </p:nvSpPr>
          <p:spPr bwMode="auto">
            <a:xfrm>
              <a:off x="3840" y="3234"/>
              <a:ext cx="109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Yardımlaşma duygusunu geliştirir</a:t>
              </a:r>
              <a:endParaRPr lang="en-US" altLang="tr-TR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4" name="Text Box 51"/>
            <p:cNvSpPr txBox="1">
              <a:spLocks noChangeArrowheads="1"/>
            </p:cNvSpPr>
            <p:nvPr/>
          </p:nvSpPr>
          <p:spPr bwMode="auto">
            <a:xfrm>
              <a:off x="2426" y="3852"/>
              <a:ext cx="109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İç huzuru verir</a:t>
              </a:r>
              <a:endParaRPr lang="en-US" altLang="tr-TR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781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232" y="80529"/>
            <a:ext cx="6589240" cy="659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47" y="-171400"/>
            <a:ext cx="3910851" cy="452632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65104" y="351445"/>
            <a:ext cx="29747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latin typeface="Helvetica-Bold"/>
              </a:rPr>
              <a:t>Ayet: “De ki: Şüphesiz benim namazım, ibadetlerim, hayatım ve ölümüm hepsi âlemlerin </a:t>
            </a:r>
            <a:r>
              <a:rPr lang="tr-TR" sz="2400" b="1" dirty="0" err="1">
                <a:latin typeface="Helvetica-Bold"/>
              </a:rPr>
              <a:t>Rabb’i</a:t>
            </a:r>
            <a:endParaRPr lang="tr-TR" sz="2400" b="1" dirty="0">
              <a:latin typeface="Helvetica-Bold"/>
            </a:endParaRPr>
          </a:p>
          <a:p>
            <a:pPr algn="ctr"/>
            <a:r>
              <a:rPr lang="tr-TR" sz="2400" b="1" dirty="0">
                <a:latin typeface="Helvetica-Bold"/>
              </a:rPr>
              <a:t>Allah içindir.” </a:t>
            </a:r>
          </a:p>
          <a:p>
            <a:pPr algn="ctr"/>
            <a:r>
              <a:rPr lang="tr-TR" sz="1600" b="1" dirty="0">
                <a:latin typeface="Helvetica-Bold"/>
              </a:rPr>
              <a:t>(Enam: 162)</a:t>
            </a:r>
            <a:endParaRPr lang="tr-TR" sz="1600" dirty="0"/>
          </a:p>
        </p:txBody>
      </p:sp>
      <p:sp>
        <p:nvSpPr>
          <p:cNvPr id="7" name="Metin kutusu 6"/>
          <p:cNvSpPr txBox="1"/>
          <p:nvPr/>
        </p:nvSpPr>
        <p:spPr>
          <a:xfrm rot="20340968">
            <a:off x="-100740" y="4650921"/>
            <a:ext cx="5014514" cy="707886"/>
          </a:xfrm>
          <a:prstGeom prst="rect">
            <a:avLst/>
          </a:prstGeom>
          <a:solidFill>
            <a:srgbClr val="00B050"/>
          </a:solidFill>
          <a:ln w="5715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İbadeti yalnızca Allah’a has kılmalıyız.</a:t>
            </a:r>
          </a:p>
          <a:p>
            <a:r>
              <a:rPr lang="tr-TR" sz="2000" dirty="0">
                <a:solidFill>
                  <a:schemeClr val="bg1"/>
                </a:solidFill>
              </a:rPr>
              <a:t>Ondan başkasından yardım dilememeliyiz.</a:t>
            </a:r>
          </a:p>
        </p:txBody>
      </p:sp>
    </p:spTree>
    <p:extLst>
      <p:ext uri="{BB962C8B-B14F-4D97-AF65-F5344CB8AC3E}">
        <p14:creationId xmlns:p14="http://schemas.microsoft.com/office/powerpoint/2010/main" val="1987919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6157114" cy="4169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12211"/>
            <a:ext cx="1952873" cy="230757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 rot="19756435">
            <a:off x="39948" y="2806648"/>
            <a:ext cx="2787943" cy="400110"/>
          </a:xfrm>
          <a:prstGeom prst="rect">
            <a:avLst/>
          </a:prstGeom>
          <a:solidFill>
            <a:srgbClr val="00B050"/>
          </a:solidFill>
          <a:ln w="571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tr-TR" sz="2000" dirty="0"/>
              <a:t>Beyin fırtınası yapalım.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2966361" y="5206875"/>
            <a:ext cx="5421677" cy="523220"/>
          </a:xfrm>
          <a:prstGeom prst="rect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tr-TR" sz="2800" dirty="0"/>
              <a:t>Oruç tutmak nasıl sıhhat olabilir?</a:t>
            </a:r>
          </a:p>
        </p:txBody>
      </p:sp>
    </p:spTree>
    <p:extLst>
      <p:ext uri="{BB962C8B-B14F-4D97-AF65-F5344CB8AC3E}">
        <p14:creationId xmlns:p14="http://schemas.microsoft.com/office/powerpoint/2010/main" val="22674056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Zekât Vermek</a:t>
            </a:r>
            <a:endParaRPr lang="en-US" alt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1043608" y="980728"/>
            <a:ext cx="7488832" cy="1200329"/>
          </a:xfrm>
          <a:prstGeom prst="rect">
            <a:avLst/>
          </a:prstGeom>
          <a:ln w="76200">
            <a:solidFill>
              <a:srgbClr val="66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u="sng" dirty="0">
                <a:solidFill>
                  <a:schemeClr val="bg1"/>
                </a:solidFill>
              </a:rPr>
              <a:t>Zekat: </a:t>
            </a:r>
            <a:r>
              <a:rPr lang="tr-TR" sz="2400" dirty="0">
                <a:solidFill>
                  <a:srgbClr val="FFFFFF"/>
                </a:solidFill>
              </a:rPr>
              <a:t>Zengin Müslümanların yılda bir kez malının ve parasının beli bir miktarını Allah rızası için ihtiyaç sahiplerine vermesidir.</a:t>
            </a:r>
          </a:p>
        </p:txBody>
      </p:sp>
      <p:pic>
        <p:nvPicPr>
          <p:cNvPr id="44034" name="Picture 2" descr="http://www.zikrimce.com/wp-content/uploads/2013/12/Paylasmak-guzeld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6967"/>
            <a:ext cx="5976664" cy="4023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59033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2800" dirty="0"/>
              <a:t>Zekat vermenin ferdi hayatta faydaları</a:t>
            </a:r>
            <a:endParaRPr lang="en-US" altLang="tr-TR" sz="2800" dirty="0"/>
          </a:p>
        </p:txBody>
      </p: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251520" y="3956721"/>
            <a:ext cx="8712968" cy="1697792"/>
            <a:chOff x="1344" y="3024"/>
            <a:chExt cx="2976" cy="713"/>
          </a:xfrm>
        </p:grpSpPr>
        <p:sp>
          <p:nvSpPr>
            <p:cNvPr id="5" name="AutoShape 43"/>
            <p:cNvSpPr>
              <a:spLocks noChangeArrowheads="1"/>
            </p:cNvSpPr>
            <p:nvPr/>
          </p:nvSpPr>
          <p:spPr bwMode="gray">
            <a:xfrm>
              <a:off x="1584" y="30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2">
                    <a:gamma/>
                    <a:tint val="2117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AutoShape 44"/>
            <p:cNvSpPr>
              <a:spLocks noChangeArrowheads="1"/>
            </p:cNvSpPr>
            <p:nvPr/>
          </p:nvSpPr>
          <p:spPr bwMode="gray">
            <a:xfrm>
              <a:off x="1344" y="3024"/>
              <a:ext cx="432" cy="432"/>
            </a:xfrm>
            <a:prstGeom prst="diamond">
              <a:avLst/>
            </a:prstGeom>
            <a:solidFill>
              <a:schemeClr val="bg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Text Box 45"/>
            <p:cNvSpPr txBox="1">
              <a:spLocks noChangeArrowheads="1"/>
            </p:cNvSpPr>
            <p:nvPr/>
          </p:nvSpPr>
          <p:spPr bwMode="gray">
            <a:xfrm>
              <a:off x="1728" y="3134"/>
              <a:ext cx="216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Malımızı korumuş oluruz (zekat verilen zekat  verenin malına zarar vermek istemez)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 Box 46"/>
            <p:cNvSpPr txBox="1">
              <a:spLocks noChangeArrowheads="1"/>
            </p:cNvSpPr>
            <p:nvPr/>
          </p:nvSpPr>
          <p:spPr bwMode="gray">
            <a:xfrm>
              <a:off x="1441" y="3086"/>
              <a:ext cx="223" cy="2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5</a:t>
              </a:r>
            </a:p>
          </p:txBody>
        </p:sp>
        <p:sp>
          <p:nvSpPr>
            <p:cNvPr id="50" name="Text Box 46"/>
            <p:cNvSpPr txBox="1">
              <a:spLocks noChangeArrowheads="1"/>
            </p:cNvSpPr>
            <p:nvPr/>
          </p:nvSpPr>
          <p:spPr bwMode="gray">
            <a:xfrm>
              <a:off x="1448" y="3449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251520" y="939316"/>
            <a:ext cx="8712968" cy="685800"/>
            <a:chOff x="1344" y="1104"/>
            <a:chExt cx="2976" cy="432"/>
          </a:xfrm>
        </p:grpSpPr>
        <p:sp>
          <p:nvSpPr>
            <p:cNvPr id="11" name="AutoShape 48"/>
            <p:cNvSpPr>
              <a:spLocks noChangeArrowheads="1"/>
            </p:cNvSpPr>
            <p:nvPr/>
          </p:nvSpPr>
          <p:spPr bwMode="gray">
            <a:xfrm>
              <a:off x="1584" y="11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AutoShape 49"/>
            <p:cNvSpPr>
              <a:spLocks noChangeArrowheads="1"/>
            </p:cNvSpPr>
            <p:nvPr/>
          </p:nvSpPr>
          <p:spPr bwMode="gray">
            <a:xfrm>
              <a:off x="1344" y="110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 Box 50"/>
            <p:cNvSpPr txBox="1">
              <a:spLocks noChangeArrowheads="1"/>
            </p:cNvSpPr>
            <p:nvPr/>
          </p:nvSpPr>
          <p:spPr bwMode="gray">
            <a:xfrm>
              <a:off x="1728" y="12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Cimrilikten kurtuluruz, cömert ve merhametli oluruz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 Box 51"/>
            <p:cNvSpPr txBox="1">
              <a:spLocks noChangeArrowheads="1"/>
            </p:cNvSpPr>
            <p:nvPr/>
          </p:nvSpPr>
          <p:spPr bwMode="gray">
            <a:xfrm>
              <a:off x="1441" y="1166"/>
              <a:ext cx="223" cy="2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>
                  <a:solidFill>
                    <a:srgbClr val="FFFFFF"/>
                  </a:solidFill>
                  <a:latin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15" name="Group 68"/>
          <p:cNvGrpSpPr>
            <a:grpSpLocks/>
          </p:cNvGrpSpPr>
          <p:nvPr/>
        </p:nvGrpSpPr>
        <p:grpSpPr bwMode="auto">
          <a:xfrm>
            <a:off x="251520" y="1670720"/>
            <a:ext cx="8712968" cy="685800"/>
            <a:chOff x="1344" y="1584"/>
            <a:chExt cx="2976" cy="432"/>
          </a:xfrm>
        </p:grpSpPr>
        <p:sp>
          <p:nvSpPr>
            <p:cNvPr id="16" name="AutoShape 53"/>
            <p:cNvSpPr>
              <a:spLocks noChangeArrowheads="1"/>
            </p:cNvSpPr>
            <p:nvPr/>
          </p:nvSpPr>
          <p:spPr bwMode="gray">
            <a:xfrm>
              <a:off x="1584" y="165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54"/>
            <p:cNvSpPr>
              <a:spLocks noChangeArrowheads="1"/>
            </p:cNvSpPr>
            <p:nvPr/>
          </p:nvSpPr>
          <p:spPr bwMode="gray">
            <a:xfrm>
              <a:off x="1344" y="158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Text Box 55"/>
            <p:cNvSpPr txBox="1">
              <a:spLocks noChangeArrowheads="1"/>
            </p:cNvSpPr>
            <p:nvPr/>
          </p:nvSpPr>
          <p:spPr bwMode="gray">
            <a:xfrm>
              <a:off x="1728" y="169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Allah’ın nimetlerine karşı şükre vesile olur.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Text Box 56"/>
            <p:cNvSpPr txBox="1">
              <a:spLocks noChangeArrowheads="1"/>
            </p:cNvSpPr>
            <p:nvPr/>
          </p:nvSpPr>
          <p:spPr bwMode="gray">
            <a:xfrm>
              <a:off x="1441" y="1646"/>
              <a:ext cx="223" cy="2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20" name="Group 69"/>
          <p:cNvGrpSpPr>
            <a:grpSpLocks/>
          </p:cNvGrpSpPr>
          <p:nvPr/>
        </p:nvGrpSpPr>
        <p:grpSpPr bwMode="auto">
          <a:xfrm>
            <a:off x="251520" y="2432720"/>
            <a:ext cx="8712968" cy="685800"/>
            <a:chOff x="1344" y="2064"/>
            <a:chExt cx="2976" cy="432"/>
          </a:xfrm>
        </p:grpSpPr>
        <p:sp>
          <p:nvSpPr>
            <p:cNvPr id="21" name="AutoShape 58"/>
            <p:cNvSpPr>
              <a:spLocks noChangeArrowheads="1"/>
            </p:cNvSpPr>
            <p:nvPr/>
          </p:nvSpPr>
          <p:spPr bwMode="gray">
            <a:xfrm>
              <a:off x="1584" y="213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AutoShape 59"/>
            <p:cNvSpPr>
              <a:spLocks noChangeArrowheads="1"/>
            </p:cNvSpPr>
            <p:nvPr/>
          </p:nvSpPr>
          <p:spPr bwMode="gray">
            <a:xfrm>
              <a:off x="1344" y="206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Text Box 60"/>
            <p:cNvSpPr txBox="1">
              <a:spLocks noChangeArrowheads="1"/>
            </p:cNvSpPr>
            <p:nvPr/>
          </p:nvSpPr>
          <p:spPr bwMode="gray">
            <a:xfrm>
              <a:off x="1728" y="217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Kişiye gönül zenginliği ve huzur verir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Text Box 61"/>
            <p:cNvSpPr txBox="1">
              <a:spLocks noChangeArrowheads="1"/>
            </p:cNvSpPr>
            <p:nvPr/>
          </p:nvSpPr>
          <p:spPr bwMode="gray">
            <a:xfrm>
              <a:off x="1441" y="2126"/>
              <a:ext cx="223" cy="2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25" name="Group 70"/>
          <p:cNvGrpSpPr>
            <a:grpSpLocks/>
          </p:cNvGrpSpPr>
          <p:nvPr/>
        </p:nvGrpSpPr>
        <p:grpSpPr bwMode="auto">
          <a:xfrm>
            <a:off x="251520" y="3194720"/>
            <a:ext cx="8712968" cy="685800"/>
            <a:chOff x="1344" y="2544"/>
            <a:chExt cx="2976" cy="432"/>
          </a:xfrm>
        </p:grpSpPr>
        <p:sp>
          <p:nvSpPr>
            <p:cNvPr id="26" name="AutoShape 63"/>
            <p:cNvSpPr>
              <a:spLocks noChangeArrowheads="1"/>
            </p:cNvSpPr>
            <p:nvPr/>
          </p:nvSpPr>
          <p:spPr bwMode="gray">
            <a:xfrm>
              <a:off x="1584" y="26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AutoShape 64"/>
            <p:cNvSpPr>
              <a:spLocks noChangeArrowheads="1"/>
            </p:cNvSpPr>
            <p:nvPr/>
          </p:nvSpPr>
          <p:spPr bwMode="gray">
            <a:xfrm>
              <a:off x="1344" y="254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Text Box 65"/>
            <p:cNvSpPr txBox="1">
              <a:spLocks noChangeArrowheads="1"/>
            </p:cNvSpPr>
            <p:nvPr/>
          </p:nvSpPr>
          <p:spPr bwMode="gray">
            <a:xfrm>
              <a:off x="1728" y="26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İnsanların  sevgisini ve yakınlığını temin eder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Text Box 66"/>
            <p:cNvSpPr txBox="1">
              <a:spLocks noChangeArrowheads="1"/>
            </p:cNvSpPr>
            <p:nvPr/>
          </p:nvSpPr>
          <p:spPr bwMode="gray">
            <a:xfrm>
              <a:off x="1441" y="2606"/>
              <a:ext cx="223" cy="2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45" name="Group 68"/>
          <p:cNvGrpSpPr>
            <a:grpSpLocks/>
          </p:cNvGrpSpPr>
          <p:nvPr/>
        </p:nvGrpSpPr>
        <p:grpSpPr bwMode="auto">
          <a:xfrm>
            <a:off x="251520" y="4961710"/>
            <a:ext cx="8712968" cy="685800"/>
            <a:chOff x="1344" y="1584"/>
            <a:chExt cx="2976" cy="432"/>
          </a:xfrm>
        </p:grpSpPr>
        <p:sp>
          <p:nvSpPr>
            <p:cNvPr id="46" name="AutoShape 53"/>
            <p:cNvSpPr>
              <a:spLocks noChangeArrowheads="1"/>
            </p:cNvSpPr>
            <p:nvPr/>
          </p:nvSpPr>
          <p:spPr bwMode="gray">
            <a:xfrm>
              <a:off x="1584" y="165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AutoShape 54"/>
            <p:cNvSpPr>
              <a:spLocks noChangeArrowheads="1"/>
            </p:cNvSpPr>
            <p:nvPr/>
          </p:nvSpPr>
          <p:spPr bwMode="gray">
            <a:xfrm>
              <a:off x="1344" y="158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Text Box 55"/>
            <p:cNvSpPr txBox="1">
              <a:spLocks noChangeArrowheads="1"/>
            </p:cNvSpPr>
            <p:nvPr/>
          </p:nvSpPr>
          <p:spPr bwMode="gray">
            <a:xfrm>
              <a:off x="1728" y="169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Yardımseverlik duygumuz güçlenir.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Text Box 56"/>
            <p:cNvSpPr txBox="1">
              <a:spLocks noChangeArrowheads="1"/>
            </p:cNvSpPr>
            <p:nvPr/>
          </p:nvSpPr>
          <p:spPr bwMode="gray">
            <a:xfrm>
              <a:off x="1492" y="1688"/>
              <a:ext cx="172" cy="29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6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546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ktuelresim.com/resim/k%c3%b6pr%c3%bc_._k%c3%b6pr%c3%bc_ne_zaman_yap%c4%b1lacak_%c3%bc%c3%a7%c3%bcnc%c3%bc_k%c3%b6pr%c3%bc_ne_zaman_olac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" y="44709"/>
            <a:ext cx="9111906" cy="683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Yuvarlatılmış Dikdörtgen 5"/>
          <p:cNvSpPr/>
          <p:nvPr/>
        </p:nvSpPr>
        <p:spPr>
          <a:xfrm>
            <a:off x="7452320" y="1844824"/>
            <a:ext cx="1584176" cy="576064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>
                <a:solidFill>
                  <a:srgbClr val="FFFFFF"/>
                </a:solidFill>
              </a:rPr>
              <a:t>Fakir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2094" y="6093296"/>
            <a:ext cx="1584176" cy="576064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>
                <a:solidFill>
                  <a:srgbClr val="FFFFFF"/>
                </a:solidFill>
              </a:rPr>
              <a:t>Zengin</a:t>
            </a:r>
          </a:p>
        </p:txBody>
      </p:sp>
      <p:sp>
        <p:nvSpPr>
          <p:cNvPr id="11" name="Sağa Bükülü Ok 10"/>
          <p:cNvSpPr/>
          <p:nvPr/>
        </p:nvSpPr>
        <p:spPr>
          <a:xfrm rot="14612009" flipH="1">
            <a:off x="3007074" y="-442116"/>
            <a:ext cx="1186532" cy="721079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644610" y="755412"/>
            <a:ext cx="3423334" cy="40011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2000" dirty="0">
                <a:solidFill>
                  <a:srgbClr val="2B166E"/>
                </a:solidFill>
                <a:latin typeface="Arial" charset="0"/>
                <a:cs typeface="Arial" charset="0"/>
              </a:rPr>
              <a:t>Zekat İslam’ın köprüsüdür.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644610" y="1153810"/>
            <a:ext cx="3567350" cy="40011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2000" dirty="0">
                <a:solidFill>
                  <a:srgbClr val="2B166E"/>
                </a:solidFill>
                <a:latin typeface="Arial" charset="0"/>
                <a:cs typeface="Arial" charset="0"/>
              </a:rPr>
              <a:t>Zekat uçurumlara köprüdür.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653639" y="1550837"/>
            <a:ext cx="4373313" cy="40011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2000" dirty="0">
                <a:solidFill>
                  <a:srgbClr val="1C1C1C"/>
                </a:solidFill>
                <a:latin typeface="Arial" charset="0"/>
                <a:cs typeface="Arial" charset="0"/>
                <a:hlinkClick r:id="rId3"/>
              </a:rPr>
              <a:t>Gönül </a:t>
            </a:r>
            <a:r>
              <a:rPr lang="tr-TR" sz="2000" i="1" dirty="0">
                <a:solidFill>
                  <a:srgbClr val="1C1C1C"/>
                </a:solidFill>
                <a:latin typeface="Arial" charset="0"/>
                <a:cs typeface="Arial" charset="0"/>
                <a:hlinkClick r:id="rId3"/>
              </a:rPr>
              <a:t>köprüsünün</a:t>
            </a:r>
            <a:r>
              <a:rPr lang="tr-TR" sz="2000" dirty="0">
                <a:solidFill>
                  <a:srgbClr val="1C1C1C"/>
                </a:solidFill>
                <a:latin typeface="Arial" charset="0"/>
                <a:cs typeface="Arial" charset="0"/>
                <a:hlinkClick r:id="rId3"/>
              </a:rPr>
              <a:t> ibadet hali: </a:t>
            </a:r>
            <a:r>
              <a:rPr lang="tr-TR" sz="2000" i="1" dirty="0">
                <a:solidFill>
                  <a:srgbClr val="1C1C1C"/>
                </a:solidFill>
                <a:latin typeface="Arial" charset="0"/>
                <a:cs typeface="Arial" charset="0"/>
                <a:hlinkClick r:id="rId3"/>
              </a:rPr>
              <a:t>Zekât</a:t>
            </a:r>
            <a:r>
              <a:rPr lang="tr-TR" sz="2000" dirty="0">
                <a:solidFill>
                  <a:srgbClr val="1C1C1C"/>
                </a:solidFill>
                <a:latin typeface="Arial" charset="0"/>
                <a:cs typeface="Arial" charset="0"/>
                <a:hlinkClick r:id="rId3"/>
              </a:rPr>
              <a:t> </a:t>
            </a:r>
            <a:endParaRPr lang="tr-TR" sz="2000" dirty="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27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eka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08720"/>
            <a:ext cx="8769696" cy="5209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Dikdörtgen 6"/>
          <p:cNvSpPr/>
          <p:nvPr/>
        </p:nvSpPr>
        <p:spPr>
          <a:xfrm>
            <a:off x="1259632" y="5748909"/>
            <a:ext cx="6336704" cy="369332"/>
          </a:xfrm>
          <a:prstGeom prst="rect">
            <a:avLst/>
          </a:prstGeom>
          <a:solidFill>
            <a:srgbClr val="92D050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Zekat ellerin birliğidir.</a:t>
            </a:r>
            <a:endParaRPr lang="tr-TR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24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white">
          <a:xfrm>
            <a:off x="251520" y="116632"/>
            <a:ext cx="8445624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tr-TR" altLang="tr-TR" sz="2800" kern="0" dirty="0">
                <a:solidFill>
                  <a:srgbClr val="FFFFFF"/>
                </a:solidFill>
              </a:rPr>
              <a:t>Zekat vermenin sosyal hayatta faydaları</a:t>
            </a:r>
            <a:endParaRPr lang="en-US" altLang="tr-TR" sz="2800" kern="0" dirty="0">
              <a:solidFill>
                <a:srgbClr val="FFFFFF"/>
              </a:solidFill>
            </a:endParaRPr>
          </a:p>
        </p:txBody>
      </p: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251520" y="939316"/>
            <a:ext cx="8712968" cy="685800"/>
            <a:chOff x="1344" y="1104"/>
            <a:chExt cx="2976" cy="432"/>
          </a:xfrm>
        </p:grpSpPr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584" y="11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AutoShape 49"/>
            <p:cNvSpPr>
              <a:spLocks noChangeArrowheads="1"/>
            </p:cNvSpPr>
            <p:nvPr/>
          </p:nvSpPr>
          <p:spPr bwMode="gray">
            <a:xfrm>
              <a:off x="1344" y="110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728" y="12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Fertler arasında sevgiyi oluşturur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 Box 51"/>
            <p:cNvSpPr txBox="1">
              <a:spLocks noChangeArrowheads="1"/>
            </p:cNvSpPr>
            <p:nvPr/>
          </p:nvSpPr>
          <p:spPr bwMode="gray">
            <a:xfrm>
              <a:off x="1441" y="11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>
                  <a:solidFill>
                    <a:srgbClr val="FFFFFF"/>
                  </a:solidFill>
                  <a:latin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251520" y="1670720"/>
            <a:ext cx="8712968" cy="685800"/>
            <a:chOff x="1344" y="1584"/>
            <a:chExt cx="2976" cy="432"/>
          </a:xfrm>
        </p:grpSpPr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584" y="165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AutoShape 54"/>
            <p:cNvSpPr>
              <a:spLocks noChangeArrowheads="1"/>
            </p:cNvSpPr>
            <p:nvPr/>
          </p:nvSpPr>
          <p:spPr bwMode="gray">
            <a:xfrm>
              <a:off x="1344" y="158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728" y="169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Sosyal paylaşım, yardımlaşma ve dayanışmayı sağlar.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Text Box 56"/>
            <p:cNvSpPr txBox="1">
              <a:spLocks noChangeArrowheads="1"/>
            </p:cNvSpPr>
            <p:nvPr/>
          </p:nvSpPr>
          <p:spPr bwMode="gray">
            <a:xfrm>
              <a:off x="1441" y="164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>
                  <a:solidFill>
                    <a:srgbClr val="FFFF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17" name="Group 69"/>
          <p:cNvGrpSpPr>
            <a:grpSpLocks/>
          </p:cNvGrpSpPr>
          <p:nvPr/>
        </p:nvGrpSpPr>
        <p:grpSpPr bwMode="auto">
          <a:xfrm>
            <a:off x="251520" y="2432720"/>
            <a:ext cx="8712968" cy="685800"/>
            <a:chOff x="1344" y="2064"/>
            <a:chExt cx="2976" cy="432"/>
          </a:xfrm>
        </p:grpSpPr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584" y="213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AutoShape 59"/>
            <p:cNvSpPr>
              <a:spLocks noChangeArrowheads="1"/>
            </p:cNvSpPr>
            <p:nvPr/>
          </p:nvSpPr>
          <p:spPr bwMode="gray">
            <a:xfrm>
              <a:off x="1344" y="206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728" y="217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Malın topluma dengeli dağıtılmasında katkı sağlar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Text Box 61"/>
            <p:cNvSpPr txBox="1">
              <a:spLocks noChangeArrowheads="1"/>
            </p:cNvSpPr>
            <p:nvPr/>
          </p:nvSpPr>
          <p:spPr bwMode="gray">
            <a:xfrm>
              <a:off x="1441" y="212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>
                  <a:solidFill>
                    <a:srgbClr val="FFFFFF"/>
                  </a:solidFill>
                  <a:latin typeface="Arial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22" name="Group 70"/>
          <p:cNvGrpSpPr>
            <a:grpSpLocks/>
          </p:cNvGrpSpPr>
          <p:nvPr/>
        </p:nvGrpSpPr>
        <p:grpSpPr bwMode="auto">
          <a:xfrm>
            <a:off x="251520" y="3194720"/>
            <a:ext cx="8712968" cy="685800"/>
            <a:chOff x="1344" y="2544"/>
            <a:chExt cx="2976" cy="432"/>
          </a:xfrm>
        </p:grpSpPr>
        <p:sp>
          <p:nvSpPr>
            <p:cNvPr id="23" name="AutoShape 63"/>
            <p:cNvSpPr>
              <a:spLocks noChangeArrowheads="1"/>
            </p:cNvSpPr>
            <p:nvPr/>
          </p:nvSpPr>
          <p:spPr bwMode="gray">
            <a:xfrm>
              <a:off x="1584" y="26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AutoShape 64"/>
            <p:cNvSpPr>
              <a:spLocks noChangeArrowheads="1"/>
            </p:cNvSpPr>
            <p:nvPr/>
          </p:nvSpPr>
          <p:spPr bwMode="gray">
            <a:xfrm>
              <a:off x="1344" y="254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Text Box 65"/>
            <p:cNvSpPr txBox="1">
              <a:spLocks noChangeArrowheads="1"/>
            </p:cNvSpPr>
            <p:nvPr/>
          </p:nvSpPr>
          <p:spPr bwMode="gray">
            <a:xfrm>
              <a:off x="1728" y="2654"/>
              <a:ext cx="239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İhtiyaç sahibinin meşru olmayan yollara gitmesini engeller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Text Box 66"/>
            <p:cNvSpPr txBox="1">
              <a:spLocks noChangeArrowheads="1"/>
            </p:cNvSpPr>
            <p:nvPr/>
          </p:nvSpPr>
          <p:spPr bwMode="gray">
            <a:xfrm>
              <a:off x="1441" y="26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>
                  <a:solidFill>
                    <a:srgbClr val="FFFFFF"/>
                  </a:solidFill>
                  <a:latin typeface="Arial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27" name="Group 67"/>
          <p:cNvGrpSpPr>
            <a:grpSpLocks/>
          </p:cNvGrpSpPr>
          <p:nvPr/>
        </p:nvGrpSpPr>
        <p:grpSpPr bwMode="auto">
          <a:xfrm>
            <a:off x="323528" y="3986100"/>
            <a:ext cx="8712968" cy="685800"/>
            <a:chOff x="1344" y="1104"/>
            <a:chExt cx="2976" cy="432"/>
          </a:xfrm>
        </p:grpSpPr>
        <p:sp>
          <p:nvSpPr>
            <p:cNvPr id="28" name="AutoShape 48"/>
            <p:cNvSpPr>
              <a:spLocks noChangeArrowheads="1"/>
            </p:cNvSpPr>
            <p:nvPr/>
          </p:nvSpPr>
          <p:spPr bwMode="gray">
            <a:xfrm>
              <a:off x="1584" y="11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AutoShape 49"/>
            <p:cNvSpPr>
              <a:spLocks noChangeArrowheads="1"/>
            </p:cNvSpPr>
            <p:nvPr/>
          </p:nvSpPr>
          <p:spPr bwMode="gray">
            <a:xfrm>
              <a:off x="1344" y="110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Text Box 50"/>
            <p:cNvSpPr txBox="1">
              <a:spLocks noChangeArrowheads="1"/>
            </p:cNvSpPr>
            <p:nvPr/>
          </p:nvSpPr>
          <p:spPr bwMode="gray">
            <a:xfrm>
              <a:off x="1728" y="1214"/>
              <a:ext cx="25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Para ve malın akışını sağlar ki bu da </a:t>
              </a:r>
              <a:r>
                <a:rPr lang="tr-TR" altLang="tr-TR" b="1">
                  <a:solidFill>
                    <a:srgbClr val="000000"/>
                  </a:solidFill>
                  <a:latin typeface="Arial" charset="0"/>
                  <a:cs typeface="Arial" charset="0"/>
                </a:rPr>
                <a:t>ekonomiyi canlandırır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Text Box 51"/>
            <p:cNvSpPr txBox="1">
              <a:spLocks noChangeArrowheads="1"/>
            </p:cNvSpPr>
            <p:nvPr/>
          </p:nvSpPr>
          <p:spPr bwMode="gray">
            <a:xfrm>
              <a:off x="1492" y="1166"/>
              <a:ext cx="1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5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2" name="Group 68"/>
          <p:cNvGrpSpPr>
            <a:grpSpLocks/>
          </p:cNvGrpSpPr>
          <p:nvPr/>
        </p:nvGrpSpPr>
        <p:grpSpPr bwMode="auto">
          <a:xfrm>
            <a:off x="323528" y="4717504"/>
            <a:ext cx="8712968" cy="685800"/>
            <a:chOff x="1344" y="1584"/>
            <a:chExt cx="2976" cy="432"/>
          </a:xfrm>
        </p:grpSpPr>
        <p:sp>
          <p:nvSpPr>
            <p:cNvPr id="33" name="AutoShape 53"/>
            <p:cNvSpPr>
              <a:spLocks noChangeArrowheads="1"/>
            </p:cNvSpPr>
            <p:nvPr/>
          </p:nvSpPr>
          <p:spPr bwMode="gray">
            <a:xfrm>
              <a:off x="1584" y="165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AutoShape 54"/>
            <p:cNvSpPr>
              <a:spLocks noChangeArrowheads="1"/>
            </p:cNvSpPr>
            <p:nvPr/>
          </p:nvSpPr>
          <p:spPr bwMode="gray">
            <a:xfrm>
              <a:off x="1344" y="158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Text Box 55"/>
            <p:cNvSpPr txBox="1">
              <a:spLocks noChangeArrowheads="1"/>
            </p:cNvSpPr>
            <p:nvPr/>
          </p:nvSpPr>
          <p:spPr bwMode="gray">
            <a:xfrm>
              <a:off x="1728" y="169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Sosyal sigorta görevi görür.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Text Box 56"/>
            <p:cNvSpPr txBox="1">
              <a:spLocks noChangeArrowheads="1"/>
            </p:cNvSpPr>
            <p:nvPr/>
          </p:nvSpPr>
          <p:spPr bwMode="gray">
            <a:xfrm>
              <a:off x="1492" y="1646"/>
              <a:ext cx="1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6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" name="Group 69"/>
          <p:cNvGrpSpPr>
            <a:grpSpLocks/>
          </p:cNvGrpSpPr>
          <p:nvPr/>
        </p:nvGrpSpPr>
        <p:grpSpPr bwMode="auto">
          <a:xfrm>
            <a:off x="323528" y="5479504"/>
            <a:ext cx="8712968" cy="685800"/>
            <a:chOff x="1344" y="2064"/>
            <a:chExt cx="2976" cy="432"/>
          </a:xfrm>
        </p:grpSpPr>
        <p:sp>
          <p:nvSpPr>
            <p:cNvPr id="38" name="AutoShape 58"/>
            <p:cNvSpPr>
              <a:spLocks noChangeArrowheads="1"/>
            </p:cNvSpPr>
            <p:nvPr/>
          </p:nvSpPr>
          <p:spPr bwMode="gray">
            <a:xfrm>
              <a:off x="1584" y="213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AutoShape 59"/>
            <p:cNvSpPr>
              <a:spLocks noChangeArrowheads="1"/>
            </p:cNvSpPr>
            <p:nvPr/>
          </p:nvSpPr>
          <p:spPr bwMode="gray">
            <a:xfrm>
              <a:off x="1344" y="206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Text Box 60"/>
            <p:cNvSpPr txBox="1">
              <a:spLocks noChangeArrowheads="1"/>
            </p:cNvSpPr>
            <p:nvPr/>
          </p:nvSpPr>
          <p:spPr bwMode="gray">
            <a:xfrm>
              <a:off x="1728" y="217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İslâm’ın yayılmasını sağlar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Text Box 61"/>
            <p:cNvSpPr txBox="1">
              <a:spLocks noChangeArrowheads="1"/>
            </p:cNvSpPr>
            <p:nvPr/>
          </p:nvSpPr>
          <p:spPr bwMode="gray">
            <a:xfrm>
              <a:off x="1492" y="2126"/>
              <a:ext cx="1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7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828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ekatı verilmemiş mal temiz değild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91" y="1772814"/>
            <a:ext cx="7263381" cy="411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1835696" y="728700"/>
            <a:ext cx="5040560" cy="36004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FFFFFF"/>
                </a:solidFill>
              </a:rPr>
              <a:t>Zekatın kelime anlamı temizlenmektir.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2123728" y="5888731"/>
            <a:ext cx="5590256" cy="7124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Zekat malının asıl sahibi, zekatı veren değil; zekatı alan ihtiyaç sahipleridir.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1835696" y="1196752"/>
            <a:ext cx="5040560" cy="36004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FFFFFF"/>
                </a:solidFill>
              </a:rPr>
              <a:t>Zekatı verilmemiş mal temiz değildir.</a:t>
            </a:r>
          </a:p>
        </p:txBody>
      </p:sp>
      <p:sp>
        <p:nvSpPr>
          <p:cNvPr id="10" name="Yuvarlatılmış Dikdörtgen 9"/>
          <p:cNvSpPr/>
          <p:nvPr/>
        </p:nvSpPr>
        <p:spPr>
          <a:xfrm rot="18442470">
            <a:off x="-898418" y="3373475"/>
            <a:ext cx="5040560" cy="48855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1C1C1C"/>
                </a:solidFill>
              </a:rPr>
              <a:t>Zekat aslında mal değil sevgi vermektir.</a:t>
            </a:r>
          </a:p>
        </p:txBody>
      </p:sp>
    </p:spTree>
    <p:extLst>
      <p:ext uri="{BB962C8B-B14F-4D97-AF65-F5344CB8AC3E}">
        <p14:creationId xmlns:p14="http://schemas.microsoft.com/office/powerpoint/2010/main" val="35438675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4"/>
          <p:cNvSpPr>
            <a:spLocks noChangeArrowheads="1"/>
          </p:cNvSpPr>
          <p:nvPr/>
        </p:nvSpPr>
        <p:spPr bwMode="ltGray">
          <a:xfrm rot="5400000">
            <a:off x="-2422526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AutoShape 5"/>
          <p:cNvSpPr>
            <a:spLocks noChangeArrowheads="1"/>
          </p:cNvSpPr>
          <p:nvPr/>
        </p:nvSpPr>
        <p:spPr bwMode="ltGray">
          <a:xfrm rot="5400000" flipH="1">
            <a:off x="-2016918" y="20629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49" name="AutoShape 6"/>
          <p:cNvSpPr>
            <a:spLocks noChangeArrowheads="1"/>
          </p:cNvSpPr>
          <p:nvPr/>
        </p:nvSpPr>
        <p:spPr bwMode="gray">
          <a:xfrm>
            <a:off x="1990130" y="525145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Zekat toplayan görevliler</a:t>
            </a:r>
            <a:endParaRPr lang="en-US" altLang="tr-TR" b="1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gray">
          <a:xfrm>
            <a:off x="2317750" y="4649192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gamma/>
                        <a:tint val="0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Özgürlüğünü yitirmiş olanlar</a:t>
            </a:r>
            <a:endParaRPr lang="en-US" altLang="tr-TR" b="1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AutoShape 8"/>
          <p:cNvSpPr>
            <a:spLocks noChangeArrowheads="1"/>
          </p:cNvSpPr>
          <p:nvPr/>
        </p:nvSpPr>
        <p:spPr bwMode="gray">
          <a:xfrm>
            <a:off x="2438400" y="4073128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Yolda kalmış yolcular</a:t>
            </a:r>
            <a:endParaRPr lang="en-US" altLang="tr-TR" b="1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52" name="AutoShape 9"/>
          <p:cNvSpPr>
            <a:spLocks noChangeArrowheads="1"/>
          </p:cNvSpPr>
          <p:nvPr/>
        </p:nvSpPr>
        <p:spPr bwMode="gray">
          <a:xfrm>
            <a:off x="2456656" y="3497064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gamma/>
                        <a:tint val="0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Allah yolunda olanlar</a:t>
            </a:r>
            <a:endParaRPr lang="en-US" altLang="tr-TR" b="1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53" name="AutoShape 10"/>
          <p:cNvSpPr>
            <a:spLocks noChangeArrowheads="1"/>
          </p:cNvSpPr>
          <p:nvPr/>
        </p:nvSpPr>
        <p:spPr bwMode="gray">
          <a:xfrm>
            <a:off x="2312640" y="2848992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Borçlu</a:t>
            </a:r>
            <a:endParaRPr lang="en-US" altLang="tr-TR" b="1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grpSp>
        <p:nvGrpSpPr>
          <p:cNvPr id="54" name="Group 11"/>
          <p:cNvGrpSpPr>
            <a:grpSpLocks/>
          </p:cNvGrpSpPr>
          <p:nvPr/>
        </p:nvGrpSpPr>
        <p:grpSpPr bwMode="auto">
          <a:xfrm>
            <a:off x="1995140" y="2937892"/>
            <a:ext cx="381000" cy="381000"/>
            <a:chOff x="2078" y="1680"/>
            <a:chExt cx="1615" cy="1615"/>
          </a:xfrm>
        </p:grpSpPr>
        <p:sp>
          <p:nvSpPr>
            <p:cNvPr id="55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61" name="Group 18"/>
          <p:cNvGrpSpPr>
            <a:grpSpLocks/>
          </p:cNvGrpSpPr>
          <p:nvPr/>
        </p:nvGrpSpPr>
        <p:grpSpPr bwMode="auto">
          <a:xfrm>
            <a:off x="2151856" y="3552056"/>
            <a:ext cx="381000" cy="381000"/>
            <a:chOff x="2078" y="1680"/>
            <a:chExt cx="1615" cy="1615"/>
          </a:xfrm>
        </p:grpSpPr>
        <p:sp>
          <p:nvSpPr>
            <p:cNvPr id="62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68" name="Group 25"/>
          <p:cNvGrpSpPr>
            <a:grpSpLocks/>
          </p:cNvGrpSpPr>
          <p:nvPr/>
        </p:nvGrpSpPr>
        <p:grpSpPr bwMode="auto">
          <a:xfrm>
            <a:off x="2133600" y="4128120"/>
            <a:ext cx="381000" cy="381000"/>
            <a:chOff x="2078" y="1680"/>
            <a:chExt cx="1615" cy="1615"/>
          </a:xfrm>
        </p:grpSpPr>
        <p:sp>
          <p:nvSpPr>
            <p:cNvPr id="69" name="Oval 2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" name="Oval 2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" name="Oval 2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" name="Oval 3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5" name="Group 32"/>
          <p:cNvGrpSpPr>
            <a:grpSpLocks/>
          </p:cNvGrpSpPr>
          <p:nvPr/>
        </p:nvGrpSpPr>
        <p:grpSpPr bwMode="auto">
          <a:xfrm>
            <a:off x="1981200" y="4725144"/>
            <a:ext cx="381000" cy="381000"/>
            <a:chOff x="2078" y="1680"/>
            <a:chExt cx="1615" cy="1615"/>
          </a:xfrm>
        </p:grpSpPr>
        <p:sp>
          <p:nvSpPr>
            <p:cNvPr id="76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Oval 3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82" name="Group 39"/>
          <p:cNvGrpSpPr>
            <a:grpSpLocks/>
          </p:cNvGrpSpPr>
          <p:nvPr/>
        </p:nvGrpSpPr>
        <p:grpSpPr bwMode="auto">
          <a:xfrm>
            <a:off x="1691680" y="5300663"/>
            <a:ext cx="355600" cy="381000"/>
            <a:chOff x="2078" y="1680"/>
            <a:chExt cx="1615" cy="1615"/>
          </a:xfrm>
        </p:grpSpPr>
        <p:sp>
          <p:nvSpPr>
            <p:cNvPr id="83" name="Oval 4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4" name="Oval 4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5" name="Oval 4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6" name="Oval 4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7" name="Oval 4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8" name="Oval 4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79512" y="3093551"/>
            <a:ext cx="1700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dirty="0">
                <a:solidFill>
                  <a:srgbClr val="1C1C1C"/>
                </a:solidFill>
                <a:latin typeface="Arial" charset="0"/>
                <a:cs typeface="Arial" charset="0"/>
              </a:rPr>
              <a:t>Zekat verilebilen sekiz sınıf</a:t>
            </a:r>
          </a:p>
        </p:txBody>
      </p:sp>
      <p:sp>
        <p:nvSpPr>
          <p:cNvPr id="89" name="AutoShape 10"/>
          <p:cNvSpPr>
            <a:spLocks noChangeArrowheads="1"/>
          </p:cNvSpPr>
          <p:nvPr/>
        </p:nvSpPr>
        <p:spPr bwMode="gray">
          <a:xfrm>
            <a:off x="1289100" y="5873328"/>
            <a:ext cx="5227116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 err="1">
                <a:solidFill>
                  <a:srgbClr val="2B166E"/>
                </a:solidFill>
                <a:latin typeface="Arial" charset="0"/>
                <a:cs typeface="Arial" charset="0"/>
              </a:rPr>
              <a:t>Müellefe’i</a:t>
            </a:r>
            <a:r>
              <a:rPr lang="tr-TR" alt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-Kulüp (Kalbi İslâm’a Isındırılacaklar)</a:t>
            </a:r>
            <a:endParaRPr lang="en-US" altLang="tr-TR" b="1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grpSp>
        <p:nvGrpSpPr>
          <p:cNvPr id="90" name="Group 11"/>
          <p:cNvGrpSpPr>
            <a:grpSpLocks/>
          </p:cNvGrpSpPr>
          <p:nvPr/>
        </p:nvGrpSpPr>
        <p:grpSpPr bwMode="auto">
          <a:xfrm>
            <a:off x="971600" y="5962228"/>
            <a:ext cx="381000" cy="381000"/>
            <a:chOff x="2078" y="1680"/>
            <a:chExt cx="1615" cy="1615"/>
          </a:xfrm>
        </p:grpSpPr>
        <p:sp>
          <p:nvSpPr>
            <p:cNvPr id="91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3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5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7" name="AutoShape 7"/>
          <p:cNvSpPr>
            <a:spLocks noChangeArrowheads="1"/>
          </p:cNvSpPr>
          <p:nvPr/>
        </p:nvSpPr>
        <p:spPr bwMode="gray">
          <a:xfrm>
            <a:off x="2024608" y="2272928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gamma/>
                        <a:tint val="0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Düşkün</a:t>
            </a:r>
            <a:endParaRPr lang="en-US" altLang="tr-TR" b="1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sp>
        <p:nvSpPr>
          <p:cNvPr id="98" name="AutoShape 8"/>
          <p:cNvSpPr>
            <a:spLocks noChangeArrowheads="1"/>
          </p:cNvSpPr>
          <p:nvPr/>
        </p:nvSpPr>
        <p:spPr bwMode="gray">
          <a:xfrm>
            <a:off x="1348408" y="1696864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Yoksul</a:t>
            </a:r>
            <a:endParaRPr lang="en-US" altLang="tr-TR" b="1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grpSp>
        <p:nvGrpSpPr>
          <p:cNvPr id="99" name="Group 25"/>
          <p:cNvGrpSpPr>
            <a:grpSpLocks/>
          </p:cNvGrpSpPr>
          <p:nvPr/>
        </p:nvGrpSpPr>
        <p:grpSpPr bwMode="auto">
          <a:xfrm>
            <a:off x="1043608" y="1751856"/>
            <a:ext cx="381000" cy="381000"/>
            <a:chOff x="2078" y="1680"/>
            <a:chExt cx="1615" cy="1615"/>
          </a:xfrm>
        </p:grpSpPr>
        <p:sp>
          <p:nvSpPr>
            <p:cNvPr id="100" name="Oval 2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" name="Oval 2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" name="Oval 2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" name="Oval 3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6" name="Group 32"/>
          <p:cNvGrpSpPr>
            <a:grpSpLocks/>
          </p:cNvGrpSpPr>
          <p:nvPr/>
        </p:nvGrpSpPr>
        <p:grpSpPr bwMode="auto">
          <a:xfrm>
            <a:off x="1688058" y="2374528"/>
            <a:ext cx="381000" cy="381000"/>
            <a:chOff x="2078" y="1680"/>
            <a:chExt cx="1615" cy="1615"/>
          </a:xfrm>
        </p:grpSpPr>
        <p:sp>
          <p:nvSpPr>
            <p:cNvPr id="107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8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9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0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2" name="Oval 3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Zekat</a:t>
            </a:r>
          </a:p>
        </p:txBody>
      </p:sp>
    </p:spTree>
    <p:extLst>
      <p:ext uri="{BB962C8B-B14F-4D97-AF65-F5344CB8AC3E}">
        <p14:creationId xmlns:p14="http://schemas.microsoft.com/office/powerpoint/2010/main" val="2602060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1763688" y="903040"/>
            <a:ext cx="6336704" cy="646331"/>
          </a:xfrm>
          <a:prstGeom prst="rect">
            <a:avLst/>
          </a:prstGeom>
          <a:solidFill>
            <a:srgbClr val="92D050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Zekat vermemek Allah’ın hududuna ve fakir kullarının haklarına alenen tecavüzdür.</a:t>
            </a:r>
            <a:endParaRPr lang="tr-TR" dirty="0">
              <a:solidFill>
                <a:srgbClr val="2B166E"/>
              </a:solidFill>
              <a:latin typeface="Arial" charset="0"/>
              <a:cs typeface="Arial" charset="0"/>
            </a:endParaRPr>
          </a:p>
        </p:txBody>
      </p:sp>
      <p:pic>
        <p:nvPicPr>
          <p:cNvPr id="3076" name="Picture 4" descr="Zekat Hakkında Bilg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101938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958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Zekatın Şartları</a:t>
            </a:r>
            <a:endParaRPr lang="en-US" altLang="tr-TR" dirty="0"/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35496" y="1196752"/>
            <a:ext cx="9001000" cy="882651"/>
            <a:chOff x="1296" y="1824"/>
            <a:chExt cx="2976" cy="556"/>
          </a:xfrm>
        </p:grpSpPr>
        <p:sp>
          <p:nvSpPr>
            <p:cNvPr id="5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 sz="2000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 sz="2000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Text Box 44"/>
            <p:cNvSpPr txBox="1">
              <a:spLocks noChangeArrowheads="1"/>
            </p:cNvSpPr>
            <p:nvPr/>
          </p:nvSpPr>
          <p:spPr bwMode="gray">
            <a:xfrm>
              <a:off x="1728" y="1934"/>
              <a:ext cx="244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0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Nisap Miktarı (en az 85 gram altın veya eşdeğeri mal) olması lazım</a:t>
              </a:r>
              <a:endParaRPr lang="en-US" altLang="tr-TR" sz="20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 Box 45"/>
            <p:cNvSpPr txBox="1">
              <a:spLocks noChangeArrowheads="1"/>
            </p:cNvSpPr>
            <p:nvPr/>
          </p:nvSpPr>
          <p:spPr bwMode="gray">
            <a:xfrm>
              <a:off x="1441" y="1886"/>
              <a:ext cx="12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800">
                  <a:solidFill>
                    <a:srgbClr val="FFFFFF"/>
                  </a:solidFill>
                  <a:latin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35496" y="2034948"/>
            <a:ext cx="9001000" cy="685800"/>
            <a:chOff x="1296" y="1824"/>
            <a:chExt cx="2976" cy="432"/>
          </a:xfrm>
        </p:grpSpPr>
        <p:sp>
          <p:nvSpPr>
            <p:cNvPr id="11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 sz="2000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 sz="2000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 Box 49"/>
            <p:cNvSpPr txBox="1">
              <a:spLocks noChangeArrowheads="1"/>
            </p:cNvSpPr>
            <p:nvPr/>
          </p:nvSpPr>
          <p:spPr bwMode="gray">
            <a:xfrm>
              <a:off x="1728" y="1934"/>
              <a:ext cx="211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0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Malın üzerinden en az bir hicri yıl geçmesi gerekir</a:t>
              </a:r>
              <a:endParaRPr lang="en-US" altLang="tr-TR" sz="20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 Box 50"/>
            <p:cNvSpPr txBox="1">
              <a:spLocks noChangeArrowheads="1"/>
            </p:cNvSpPr>
            <p:nvPr/>
          </p:nvSpPr>
          <p:spPr bwMode="gray">
            <a:xfrm>
              <a:off x="1441" y="1886"/>
              <a:ext cx="12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800">
                  <a:solidFill>
                    <a:srgbClr val="FFFF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35496" y="2873148"/>
            <a:ext cx="9001000" cy="685800"/>
            <a:chOff x="1296" y="1824"/>
            <a:chExt cx="2976" cy="432"/>
          </a:xfrm>
        </p:grpSpPr>
        <p:sp>
          <p:nvSpPr>
            <p:cNvPr id="16" name="AutoShape 5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 sz="2000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 sz="2000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Text Box 54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0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En az kırkta birini vermek gerekir</a:t>
              </a:r>
              <a:endParaRPr lang="en-US" altLang="tr-TR" sz="20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Text Box 55"/>
            <p:cNvSpPr txBox="1">
              <a:spLocks noChangeArrowheads="1"/>
            </p:cNvSpPr>
            <p:nvPr/>
          </p:nvSpPr>
          <p:spPr bwMode="gray">
            <a:xfrm>
              <a:off x="1441" y="1886"/>
              <a:ext cx="12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800">
                  <a:solidFill>
                    <a:srgbClr val="FFFFFF"/>
                  </a:solidFill>
                  <a:latin typeface="Arial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20" name="Group 56"/>
          <p:cNvGrpSpPr>
            <a:grpSpLocks/>
          </p:cNvGrpSpPr>
          <p:nvPr/>
        </p:nvGrpSpPr>
        <p:grpSpPr bwMode="auto">
          <a:xfrm>
            <a:off x="35496" y="3787548"/>
            <a:ext cx="9001000" cy="685800"/>
            <a:chOff x="1296" y="1824"/>
            <a:chExt cx="2976" cy="432"/>
          </a:xfrm>
        </p:grpSpPr>
        <p:sp>
          <p:nvSpPr>
            <p:cNvPr id="21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 sz="2000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 sz="2000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0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Zekat alabilecek sınıftakilerden olması gerekir </a:t>
              </a:r>
              <a:endParaRPr lang="en-US" altLang="tr-TR" sz="20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Text Box 60"/>
            <p:cNvSpPr txBox="1">
              <a:spLocks noChangeArrowheads="1"/>
            </p:cNvSpPr>
            <p:nvPr/>
          </p:nvSpPr>
          <p:spPr bwMode="gray">
            <a:xfrm>
              <a:off x="1441" y="1886"/>
              <a:ext cx="12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800">
                  <a:solidFill>
                    <a:srgbClr val="FFFFFF"/>
                  </a:solidFill>
                  <a:latin typeface="Arial" charset="0"/>
                  <a:cs typeface="Arial" charset="0"/>
                </a:rPr>
                <a:t>4</a:t>
              </a:r>
            </a:p>
          </p:txBody>
        </p:sp>
      </p:grpSp>
      <p:sp>
        <p:nvSpPr>
          <p:cNvPr id="2" name="Yuvarlatılmış Dikdörtgen 1"/>
          <p:cNvSpPr/>
          <p:nvPr/>
        </p:nvSpPr>
        <p:spPr>
          <a:xfrm>
            <a:off x="1763688" y="4941168"/>
            <a:ext cx="5688632" cy="121890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b="1" dirty="0">
                <a:solidFill>
                  <a:srgbClr val="1C1C1C"/>
                </a:solidFill>
              </a:rPr>
              <a:t>Ayet: Sevdiğiniz şeylerden (Allah için) vermedikçe iyiliğe erişemezsiniz.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 dirty="0">
                <a:solidFill>
                  <a:srgbClr val="1C1C1C"/>
                </a:solidFill>
              </a:rPr>
              <a:t>(</a:t>
            </a:r>
            <a:r>
              <a:rPr lang="tr-TR" sz="1400" b="1" dirty="0" err="1">
                <a:solidFill>
                  <a:srgbClr val="1C1C1C"/>
                </a:solidFill>
              </a:rPr>
              <a:t>Âl’i</a:t>
            </a:r>
            <a:r>
              <a:rPr lang="tr-TR" sz="1400" b="1" dirty="0">
                <a:solidFill>
                  <a:srgbClr val="1C1C1C"/>
                </a:solidFill>
              </a:rPr>
              <a:t> İmran 92)</a:t>
            </a:r>
          </a:p>
        </p:txBody>
      </p:sp>
    </p:spTree>
    <p:extLst>
      <p:ext uri="{BB962C8B-B14F-4D97-AF65-F5344CB8AC3E}">
        <p14:creationId xmlns:p14="http://schemas.microsoft.com/office/powerpoint/2010/main" val="304183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3"/>
            <a:ext cx="7812360" cy="6852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54472" y="5273824"/>
            <a:ext cx="4877770" cy="1584176"/>
          </a:xfrm>
        </p:spPr>
        <p:txBody>
          <a:bodyPr/>
          <a:lstStyle/>
          <a:p>
            <a:r>
              <a:rPr lang="tr-TR" dirty="0">
                <a:solidFill>
                  <a:schemeClr val="tx2">
                    <a:lumMod val="95000"/>
                    <a:lumOff val="5000"/>
                  </a:schemeClr>
                </a:solidFill>
              </a:rPr>
              <a:t>Peygamberimiz bizlere ibadetleri ile de örnek olmuştur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242" y="3284984"/>
            <a:ext cx="1152128" cy="115212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060848"/>
            <a:ext cx="13811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8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Hacca Gitmek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6856" y="784941"/>
            <a:ext cx="8229600" cy="1992957"/>
          </a:xfrm>
          <a:solidFill>
            <a:srgbClr val="92D050"/>
          </a:solidFill>
          <a:ln w="76200">
            <a:solidFill>
              <a:srgbClr val="FF0000"/>
            </a:solidFill>
          </a:ln>
        </p:spPr>
        <p:txBody>
          <a:bodyPr/>
          <a:lstStyle/>
          <a:p>
            <a:r>
              <a:rPr lang="tr-TR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Hac: Belirli bir zamanda Kâbe’yi ve etrafındaki kutsal yerleri usulüne uygun olarak ziyaret etmek ve yapılması gereken dinî görevleri yerine getirmektir. </a:t>
            </a:r>
            <a:endParaRPr lang="tr-TR" dirty="0"/>
          </a:p>
        </p:txBody>
      </p:sp>
      <p:pic>
        <p:nvPicPr>
          <p:cNvPr id="45058" name="Picture 2" descr="http://www.haberlistem.com/wp-content/uploads/2014/02/h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93070"/>
            <a:ext cx="6363596" cy="3603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6123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emın\Desktop\dd\resimler\kab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904655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201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Hacla İlgili Bazı Kavramlar</a:t>
            </a:r>
          </a:p>
        </p:txBody>
      </p:sp>
      <p:grpSp>
        <p:nvGrpSpPr>
          <p:cNvPr id="6" name="Group 110"/>
          <p:cNvGrpSpPr>
            <a:grpSpLocks/>
          </p:cNvGrpSpPr>
          <p:nvPr/>
        </p:nvGrpSpPr>
        <p:grpSpPr bwMode="auto">
          <a:xfrm>
            <a:off x="14051" y="769593"/>
            <a:ext cx="9001000" cy="4064927"/>
            <a:chOff x="1344" y="1056"/>
            <a:chExt cx="2928" cy="2544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1344" y="1056"/>
              <a:ext cx="2928" cy="433"/>
              <a:chOff x="1248" y="1440"/>
              <a:chExt cx="2928" cy="433"/>
            </a:xfrm>
          </p:grpSpPr>
          <p:sp>
            <p:nvSpPr>
              <p:cNvPr id="38" name="AutoShape 20"/>
              <p:cNvSpPr>
                <a:spLocks noChangeArrowheads="1"/>
              </p:cNvSpPr>
              <p:nvPr/>
            </p:nvSpPr>
            <p:spPr bwMode="gray">
              <a:xfrm>
                <a:off x="1462" y="1469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39" name="Group 21"/>
              <p:cNvGrpSpPr>
                <a:grpSpLocks/>
              </p:cNvGrpSpPr>
              <p:nvPr/>
            </p:nvGrpSpPr>
            <p:grpSpPr bwMode="auto">
              <a:xfrm>
                <a:off x="1248" y="1440"/>
                <a:ext cx="529" cy="433"/>
                <a:chOff x="719" y="959"/>
                <a:chExt cx="988" cy="796"/>
              </a:xfrm>
            </p:grpSpPr>
            <p:sp>
              <p:nvSpPr>
                <p:cNvPr id="42" name="Oval 22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" name="Oval 23"/>
                <p:cNvSpPr>
                  <a:spLocks noChangeArrowheads="1"/>
                </p:cNvSpPr>
                <p:nvPr/>
              </p:nvSpPr>
              <p:spPr bwMode="gray">
                <a:xfrm rot="1758052">
                  <a:off x="719" y="959"/>
                  <a:ext cx="959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" name="Oval 24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gray">
              <a:xfrm>
                <a:off x="1728" y="1488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b="1" i="1" u="sng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Arefe</a:t>
                </a:r>
                <a:r>
                  <a:rPr lang="tr-TR" altLang="tr-TR" b="1" i="1" u="sng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Günü</a:t>
                </a:r>
                <a:r>
                  <a:rPr lang="tr-TR" altLang="tr-TR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: Kurban bayramından bir gün önce.</a:t>
                </a:r>
                <a:endParaRPr lang="en-US" altLang="tr-TR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Text Box 26"/>
              <p:cNvSpPr txBox="1">
                <a:spLocks noChangeArrowheads="1"/>
              </p:cNvSpPr>
              <p:nvPr/>
            </p:nvSpPr>
            <p:spPr bwMode="gray">
              <a:xfrm>
                <a:off x="1357" y="1458"/>
                <a:ext cx="11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i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1344" y="1584"/>
              <a:ext cx="2928" cy="432"/>
              <a:chOff x="1296" y="1728"/>
              <a:chExt cx="2928" cy="432"/>
            </a:xfrm>
          </p:grpSpPr>
          <p:sp>
            <p:nvSpPr>
              <p:cNvPr id="32" name="AutoShape 28"/>
              <p:cNvSpPr>
                <a:spLocks noChangeArrowheads="1"/>
              </p:cNvSpPr>
              <p:nvPr/>
            </p:nvSpPr>
            <p:spPr bwMode="gray">
              <a:xfrm>
                <a:off x="1510" y="1757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39999"/>
                    </a:schemeClr>
                  </a:gs>
                </a:gsLst>
                <a:lin ang="0" scaled="1"/>
              </a:gradFill>
              <a:ln w="38100" algn="ctr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Oval 29"/>
              <p:cNvSpPr>
                <a:spLocks noChangeArrowheads="1"/>
              </p:cNvSpPr>
              <p:nvPr/>
            </p:nvSpPr>
            <p:spPr bwMode="gray">
              <a:xfrm rot="1758052">
                <a:off x="1310" y="1743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Oval 30"/>
              <p:cNvSpPr>
                <a:spLocks noChangeArrowheads="1"/>
              </p:cNvSpPr>
              <p:nvPr/>
            </p:nvSpPr>
            <p:spPr bwMode="gray">
              <a:xfrm rot="1758052">
                <a:off x="1296" y="1728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Oval 31"/>
              <p:cNvSpPr>
                <a:spLocks noChangeArrowheads="1"/>
              </p:cNvSpPr>
              <p:nvPr/>
            </p:nvSpPr>
            <p:spPr bwMode="gray">
              <a:xfrm>
                <a:off x="1347" y="1754"/>
                <a:ext cx="231" cy="23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Text Box 32"/>
              <p:cNvSpPr txBox="1">
                <a:spLocks noChangeArrowheads="1"/>
              </p:cNvSpPr>
              <p:nvPr/>
            </p:nvSpPr>
            <p:spPr bwMode="gray">
              <a:xfrm>
                <a:off x="1776" y="1776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b="1" i="1" u="sng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Tavaf</a:t>
                </a:r>
                <a:r>
                  <a:rPr lang="tr-TR" altLang="tr-TR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: Kabe’nin etrafında dönerek yapılan ibadet</a:t>
                </a:r>
                <a:endParaRPr lang="en-US" altLang="tr-TR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Text Box 33"/>
              <p:cNvSpPr txBox="1">
                <a:spLocks noChangeArrowheads="1"/>
              </p:cNvSpPr>
              <p:nvPr/>
            </p:nvSpPr>
            <p:spPr bwMode="gray">
              <a:xfrm>
                <a:off x="1405" y="1746"/>
                <a:ext cx="11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i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</p:grpSp>
        <p:grpSp>
          <p:nvGrpSpPr>
            <p:cNvPr id="9" name="Group 87"/>
            <p:cNvGrpSpPr>
              <a:grpSpLocks/>
            </p:cNvGrpSpPr>
            <p:nvPr/>
          </p:nvGrpSpPr>
          <p:grpSpPr bwMode="auto">
            <a:xfrm>
              <a:off x="1344" y="2112"/>
              <a:ext cx="2928" cy="433"/>
              <a:chOff x="1248" y="1440"/>
              <a:chExt cx="2928" cy="433"/>
            </a:xfrm>
          </p:grpSpPr>
          <p:sp>
            <p:nvSpPr>
              <p:cNvPr id="25" name="AutoShape 88"/>
              <p:cNvSpPr>
                <a:spLocks noChangeArrowheads="1"/>
              </p:cNvSpPr>
              <p:nvPr/>
            </p:nvSpPr>
            <p:spPr bwMode="gray">
              <a:xfrm>
                <a:off x="1462" y="1469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6" name="Group 89"/>
              <p:cNvGrpSpPr>
                <a:grpSpLocks/>
              </p:cNvGrpSpPr>
              <p:nvPr/>
            </p:nvGrpSpPr>
            <p:grpSpPr bwMode="auto">
              <a:xfrm>
                <a:off x="1248" y="1440"/>
                <a:ext cx="529" cy="433"/>
                <a:chOff x="719" y="959"/>
                <a:chExt cx="988" cy="796"/>
              </a:xfrm>
            </p:grpSpPr>
            <p:sp>
              <p:nvSpPr>
                <p:cNvPr id="29" name="Oval 90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" name="Oval 91"/>
                <p:cNvSpPr>
                  <a:spLocks noChangeArrowheads="1"/>
                </p:cNvSpPr>
                <p:nvPr/>
              </p:nvSpPr>
              <p:spPr bwMode="gray">
                <a:xfrm rot="1758052">
                  <a:off x="719" y="959"/>
                  <a:ext cx="959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" name="Oval 92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7" name="Text Box 93"/>
              <p:cNvSpPr txBox="1">
                <a:spLocks noChangeArrowheads="1"/>
              </p:cNvSpPr>
              <p:nvPr/>
            </p:nvSpPr>
            <p:spPr bwMode="gray">
              <a:xfrm>
                <a:off x="1728" y="1488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b="1" i="1" u="sng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Vakfe: </a:t>
                </a:r>
                <a:r>
                  <a:rPr lang="tr-TR" altLang="tr-TR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İbadet amacıyla Arafat’ta ve </a:t>
                </a:r>
                <a:r>
                  <a:rPr lang="tr-TR" altLang="tr-TR" i="1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Müzdelife’de</a:t>
                </a:r>
                <a:r>
                  <a:rPr lang="tr-TR" altLang="tr-TR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beklemek</a:t>
                </a:r>
                <a:endParaRPr lang="en-US" altLang="tr-TR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Text Box 94"/>
              <p:cNvSpPr txBox="1">
                <a:spLocks noChangeArrowheads="1"/>
              </p:cNvSpPr>
              <p:nvPr/>
            </p:nvSpPr>
            <p:spPr bwMode="gray">
              <a:xfrm>
                <a:off x="1357" y="1458"/>
                <a:ext cx="11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i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</a:t>
                </a:r>
              </a:p>
            </p:txBody>
          </p:sp>
        </p:grpSp>
        <p:grpSp>
          <p:nvGrpSpPr>
            <p:cNvPr id="10" name="Group 95"/>
            <p:cNvGrpSpPr>
              <a:grpSpLocks/>
            </p:cNvGrpSpPr>
            <p:nvPr/>
          </p:nvGrpSpPr>
          <p:grpSpPr bwMode="auto">
            <a:xfrm>
              <a:off x="1344" y="2640"/>
              <a:ext cx="2928" cy="432"/>
              <a:chOff x="1296" y="1728"/>
              <a:chExt cx="2928" cy="432"/>
            </a:xfrm>
          </p:grpSpPr>
          <p:sp>
            <p:nvSpPr>
              <p:cNvPr id="19" name="AutoShape 96"/>
              <p:cNvSpPr>
                <a:spLocks noChangeArrowheads="1"/>
              </p:cNvSpPr>
              <p:nvPr/>
            </p:nvSpPr>
            <p:spPr bwMode="gray">
              <a:xfrm>
                <a:off x="1510" y="1757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39999"/>
                    </a:schemeClr>
                  </a:gs>
                </a:gsLst>
                <a:lin ang="0" scaled="1"/>
              </a:gradFill>
              <a:ln w="38100" algn="ctr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Oval 97"/>
              <p:cNvSpPr>
                <a:spLocks noChangeArrowheads="1"/>
              </p:cNvSpPr>
              <p:nvPr/>
            </p:nvSpPr>
            <p:spPr bwMode="gray">
              <a:xfrm rot="1758052">
                <a:off x="1310" y="1743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Oval 98"/>
              <p:cNvSpPr>
                <a:spLocks noChangeArrowheads="1"/>
              </p:cNvSpPr>
              <p:nvPr/>
            </p:nvSpPr>
            <p:spPr bwMode="gray">
              <a:xfrm rot="1758052">
                <a:off x="1296" y="1728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Oval 99"/>
              <p:cNvSpPr>
                <a:spLocks noChangeArrowheads="1"/>
              </p:cNvSpPr>
              <p:nvPr/>
            </p:nvSpPr>
            <p:spPr bwMode="gray">
              <a:xfrm>
                <a:off x="1347" y="1754"/>
                <a:ext cx="231" cy="23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Text Box 100"/>
              <p:cNvSpPr txBox="1">
                <a:spLocks noChangeArrowheads="1"/>
              </p:cNvSpPr>
              <p:nvPr/>
            </p:nvSpPr>
            <p:spPr bwMode="gray">
              <a:xfrm>
                <a:off x="1776" y="1776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b="1" i="1" u="sng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S’ay</a:t>
                </a:r>
                <a:r>
                  <a:rPr lang="tr-TR" altLang="tr-TR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: Safa ile Merve tepeleri arasında gidip gelmek</a:t>
                </a:r>
                <a:endParaRPr lang="en-US" altLang="tr-TR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Text Box 101"/>
              <p:cNvSpPr txBox="1">
                <a:spLocks noChangeArrowheads="1"/>
              </p:cNvSpPr>
              <p:nvPr/>
            </p:nvSpPr>
            <p:spPr bwMode="gray">
              <a:xfrm>
                <a:off x="1405" y="1746"/>
                <a:ext cx="11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i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4</a:t>
                </a:r>
              </a:p>
            </p:txBody>
          </p:sp>
        </p:grpSp>
        <p:grpSp>
          <p:nvGrpSpPr>
            <p:cNvPr id="11" name="Group 102"/>
            <p:cNvGrpSpPr>
              <a:grpSpLocks/>
            </p:cNvGrpSpPr>
            <p:nvPr/>
          </p:nvGrpSpPr>
          <p:grpSpPr bwMode="auto">
            <a:xfrm>
              <a:off x="1344" y="3168"/>
              <a:ext cx="2928" cy="432"/>
              <a:chOff x="1248" y="1440"/>
              <a:chExt cx="2928" cy="432"/>
            </a:xfrm>
          </p:grpSpPr>
          <p:sp>
            <p:nvSpPr>
              <p:cNvPr id="12" name="AutoShape 103"/>
              <p:cNvSpPr>
                <a:spLocks noChangeArrowheads="1"/>
              </p:cNvSpPr>
              <p:nvPr/>
            </p:nvSpPr>
            <p:spPr bwMode="gray">
              <a:xfrm>
                <a:off x="1462" y="1469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sz="1400" i="1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" name="Group 104"/>
              <p:cNvGrpSpPr>
                <a:grpSpLocks/>
              </p:cNvGrpSpPr>
              <p:nvPr/>
            </p:nvGrpSpPr>
            <p:grpSpPr bwMode="auto">
              <a:xfrm>
                <a:off x="1248" y="1440"/>
                <a:ext cx="528" cy="432"/>
                <a:chOff x="720" y="960"/>
                <a:chExt cx="987" cy="795"/>
              </a:xfrm>
            </p:grpSpPr>
            <p:sp>
              <p:nvSpPr>
                <p:cNvPr id="16" name="Oval 105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7" name="Oval 106"/>
                <p:cNvSpPr>
                  <a:spLocks noChangeArrowheads="1"/>
                </p:cNvSpPr>
                <p:nvPr/>
              </p:nvSpPr>
              <p:spPr bwMode="gray">
                <a:xfrm rot="1758052">
                  <a:off x="720" y="960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" name="Oval 107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i="1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4" name="Text Box 108"/>
              <p:cNvSpPr txBox="1">
                <a:spLocks noChangeArrowheads="1"/>
              </p:cNvSpPr>
              <p:nvPr/>
            </p:nvSpPr>
            <p:spPr bwMode="gray">
              <a:xfrm>
                <a:off x="1728" y="1488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İ</a:t>
                </a:r>
                <a:r>
                  <a:rPr lang="tr-TR" altLang="tr-TR" b="1" i="1" u="sng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hram</a:t>
                </a:r>
                <a:r>
                  <a:rPr lang="tr-TR" altLang="tr-TR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: Haramlardan uzak durma (ihram elbisesi)</a:t>
                </a:r>
                <a:endParaRPr lang="en-US" altLang="tr-TR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Text Box 109"/>
              <p:cNvSpPr txBox="1">
                <a:spLocks noChangeArrowheads="1"/>
              </p:cNvSpPr>
              <p:nvPr/>
            </p:nvSpPr>
            <p:spPr bwMode="gray">
              <a:xfrm>
                <a:off x="1357" y="1458"/>
                <a:ext cx="11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tr-TR" sz="2400" i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5</a:t>
                </a:r>
              </a:p>
            </p:txBody>
          </p:sp>
        </p:grpSp>
      </p:grpSp>
      <p:grpSp>
        <p:nvGrpSpPr>
          <p:cNvPr id="45" name="Group 110"/>
          <p:cNvGrpSpPr>
            <a:grpSpLocks/>
          </p:cNvGrpSpPr>
          <p:nvPr/>
        </p:nvGrpSpPr>
        <p:grpSpPr bwMode="auto">
          <a:xfrm>
            <a:off x="34061" y="5013176"/>
            <a:ext cx="9001000" cy="1533935"/>
            <a:chOff x="1344" y="1056"/>
            <a:chExt cx="2928" cy="960"/>
          </a:xfrm>
        </p:grpSpPr>
        <p:grpSp>
          <p:nvGrpSpPr>
            <p:cNvPr id="46" name="Group 19"/>
            <p:cNvGrpSpPr>
              <a:grpSpLocks/>
            </p:cNvGrpSpPr>
            <p:nvPr/>
          </p:nvGrpSpPr>
          <p:grpSpPr bwMode="auto">
            <a:xfrm>
              <a:off x="1344" y="1056"/>
              <a:ext cx="2928" cy="433"/>
              <a:chOff x="1248" y="1440"/>
              <a:chExt cx="2928" cy="433"/>
            </a:xfrm>
          </p:grpSpPr>
          <p:sp>
            <p:nvSpPr>
              <p:cNvPr id="77" name="AutoShape 20"/>
              <p:cNvSpPr>
                <a:spLocks noChangeArrowheads="1"/>
              </p:cNvSpPr>
              <p:nvPr/>
            </p:nvSpPr>
            <p:spPr bwMode="gray">
              <a:xfrm>
                <a:off x="1462" y="1469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78" name="Group 21"/>
              <p:cNvGrpSpPr>
                <a:grpSpLocks/>
              </p:cNvGrpSpPr>
              <p:nvPr/>
            </p:nvGrpSpPr>
            <p:grpSpPr bwMode="auto">
              <a:xfrm>
                <a:off x="1248" y="1440"/>
                <a:ext cx="529" cy="433"/>
                <a:chOff x="719" y="959"/>
                <a:chExt cx="988" cy="796"/>
              </a:xfrm>
            </p:grpSpPr>
            <p:sp>
              <p:nvSpPr>
                <p:cNvPr id="81" name="Oval 22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2" name="Oval 23"/>
                <p:cNvSpPr>
                  <a:spLocks noChangeArrowheads="1"/>
                </p:cNvSpPr>
                <p:nvPr/>
              </p:nvSpPr>
              <p:spPr bwMode="gray">
                <a:xfrm rot="1758052">
                  <a:off x="719" y="959"/>
                  <a:ext cx="959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3" name="Oval 24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sz="1400" dirty="0">
                    <a:solidFill>
                      <a:srgbClr val="2B166E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79" name="Text Box 25"/>
              <p:cNvSpPr txBox="1">
                <a:spLocks noChangeArrowheads="1"/>
              </p:cNvSpPr>
              <p:nvPr/>
            </p:nvSpPr>
            <p:spPr bwMode="gray">
              <a:xfrm>
                <a:off x="1728" y="1488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b="1" u="sng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Mikat</a:t>
                </a:r>
                <a:r>
                  <a:rPr lang="tr-TR" altLang="tr-TR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: İhrama girilen yerler</a:t>
                </a:r>
                <a:endParaRPr lang="en-US" altLang="tr-TR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Text Box 26"/>
              <p:cNvSpPr txBox="1">
                <a:spLocks noChangeArrowheads="1"/>
              </p:cNvSpPr>
              <p:nvPr/>
            </p:nvSpPr>
            <p:spPr bwMode="gray">
              <a:xfrm>
                <a:off x="1357" y="1458"/>
                <a:ext cx="11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sz="24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6</a:t>
                </a:r>
                <a:endParaRPr lang="en-US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7" name="Group 27"/>
            <p:cNvGrpSpPr>
              <a:grpSpLocks/>
            </p:cNvGrpSpPr>
            <p:nvPr/>
          </p:nvGrpSpPr>
          <p:grpSpPr bwMode="auto">
            <a:xfrm>
              <a:off x="1344" y="1584"/>
              <a:ext cx="2928" cy="432"/>
              <a:chOff x="1296" y="1728"/>
              <a:chExt cx="2928" cy="432"/>
            </a:xfrm>
          </p:grpSpPr>
          <p:sp>
            <p:nvSpPr>
              <p:cNvPr id="71" name="AutoShape 28"/>
              <p:cNvSpPr>
                <a:spLocks noChangeArrowheads="1"/>
              </p:cNvSpPr>
              <p:nvPr/>
            </p:nvSpPr>
            <p:spPr bwMode="gray">
              <a:xfrm>
                <a:off x="1510" y="1757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39999"/>
                    </a:schemeClr>
                  </a:gs>
                </a:gsLst>
                <a:lin ang="0" scaled="1"/>
              </a:gradFill>
              <a:ln w="38100" algn="ctr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Oval 29"/>
              <p:cNvSpPr>
                <a:spLocks noChangeArrowheads="1"/>
              </p:cNvSpPr>
              <p:nvPr/>
            </p:nvSpPr>
            <p:spPr bwMode="gray">
              <a:xfrm rot="1758052">
                <a:off x="1310" y="1743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Oval 30"/>
              <p:cNvSpPr>
                <a:spLocks noChangeArrowheads="1"/>
              </p:cNvSpPr>
              <p:nvPr/>
            </p:nvSpPr>
            <p:spPr bwMode="gray">
              <a:xfrm rot="1758052">
                <a:off x="1296" y="1728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Oval 31"/>
              <p:cNvSpPr>
                <a:spLocks noChangeArrowheads="1"/>
              </p:cNvSpPr>
              <p:nvPr/>
            </p:nvSpPr>
            <p:spPr bwMode="gray">
              <a:xfrm>
                <a:off x="1347" y="1754"/>
                <a:ext cx="231" cy="23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>
                  <a:solidFill>
                    <a:srgbClr val="2B166E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Text Box 32"/>
              <p:cNvSpPr txBox="1">
                <a:spLocks noChangeArrowheads="1"/>
              </p:cNvSpPr>
              <p:nvPr/>
            </p:nvSpPr>
            <p:spPr bwMode="gray">
              <a:xfrm>
                <a:off x="1776" y="1776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b="1" u="sng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Veda Tavafı: </a:t>
                </a:r>
                <a:r>
                  <a:rPr lang="tr-TR" altLang="tr-TR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Hacıların Mekke’den ayrılmadan yaptıkları tavaf</a:t>
                </a:r>
                <a:endParaRPr lang="en-US" altLang="tr-TR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" name="Text Box 33"/>
              <p:cNvSpPr txBox="1">
                <a:spLocks noChangeArrowheads="1"/>
              </p:cNvSpPr>
              <p:nvPr/>
            </p:nvSpPr>
            <p:spPr bwMode="gray">
              <a:xfrm>
                <a:off x="1405" y="1746"/>
                <a:ext cx="11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r-TR" altLang="tr-TR" sz="24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7</a:t>
                </a:r>
                <a:endParaRPr lang="en-US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9100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photos1.blogger.com/img/279/2441/640/Kabe%20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7806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2627784" y="6021288"/>
            <a:ext cx="3528392" cy="57606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FFFFFF"/>
                </a:solidFill>
              </a:rPr>
              <a:t>KÂBE – MESCİD-İ HARAM</a:t>
            </a:r>
          </a:p>
        </p:txBody>
      </p:sp>
    </p:spTree>
    <p:extLst>
      <p:ext uri="{BB962C8B-B14F-4D97-AF65-F5344CB8AC3E}">
        <p14:creationId xmlns:p14="http://schemas.microsoft.com/office/powerpoint/2010/main" val="3070592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88.255.89.137/i/hacvehac.com/yuklenenler/hac_ihram_jpg_31032009075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02686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2987824" y="6021288"/>
            <a:ext cx="2808312" cy="57606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FFFFFF"/>
                </a:solidFill>
              </a:rPr>
              <a:t>TAVAF</a:t>
            </a:r>
          </a:p>
        </p:txBody>
      </p:sp>
    </p:spTree>
    <p:extLst>
      <p:ext uri="{BB962C8B-B14F-4D97-AF65-F5344CB8AC3E}">
        <p14:creationId xmlns:p14="http://schemas.microsoft.com/office/powerpoint/2010/main" val="372121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hacilar.com.tr/blog/wp-content/uploads/2013/11/İh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6" y="776024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2987824" y="6021288"/>
            <a:ext cx="2808312" cy="57606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FFFFFF"/>
                </a:solidFill>
              </a:rPr>
              <a:t>İhram Elbisesi</a:t>
            </a:r>
          </a:p>
        </p:txBody>
      </p:sp>
    </p:spTree>
    <p:extLst>
      <p:ext uri="{BB962C8B-B14F-4D97-AF65-F5344CB8AC3E}">
        <p14:creationId xmlns:p14="http://schemas.microsoft.com/office/powerpoint/2010/main" val="34547559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[​IMG]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" y="-5242"/>
            <a:ext cx="9150990" cy="686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2051720" y="6093296"/>
            <a:ext cx="4392488" cy="72008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1C1C1C"/>
                </a:solidFill>
              </a:rPr>
              <a:t>Arafat Dağında (Cebel-i </a:t>
            </a:r>
            <a:r>
              <a:rPr lang="tr-TR" dirty="0" err="1">
                <a:solidFill>
                  <a:srgbClr val="1C1C1C"/>
                </a:solidFill>
              </a:rPr>
              <a:t>Rahme’de</a:t>
            </a:r>
            <a:r>
              <a:rPr lang="tr-TR" dirty="0">
                <a:solidFill>
                  <a:srgbClr val="1C1C1C"/>
                </a:solidFill>
              </a:rPr>
              <a:t>) Vakfe</a:t>
            </a:r>
          </a:p>
        </p:txBody>
      </p:sp>
    </p:spTree>
    <p:extLst>
      <p:ext uri="{BB962C8B-B14F-4D97-AF65-F5344CB8AC3E}">
        <p14:creationId xmlns:p14="http://schemas.microsoft.com/office/powerpoint/2010/main" val="675490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hotos1.blogger.com/img/257/2081/640/maqamibrah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04" y="476673"/>
            <a:ext cx="532047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2339752" y="6093296"/>
            <a:ext cx="4392488" cy="72008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1C1C1C"/>
                </a:solidFill>
              </a:rPr>
              <a:t>Kabe’nin yanında Makam-ı İbrahim</a:t>
            </a:r>
          </a:p>
        </p:txBody>
      </p:sp>
    </p:spTree>
    <p:extLst>
      <p:ext uri="{BB962C8B-B14F-4D97-AF65-F5344CB8AC3E}">
        <p14:creationId xmlns:p14="http://schemas.microsoft.com/office/powerpoint/2010/main" val="4113217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hotos1.blogger.com/img/257/2081/640/s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2694"/>
            <a:ext cx="4310980" cy="57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2267744" y="6093296"/>
            <a:ext cx="4464496" cy="72008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 err="1">
                <a:solidFill>
                  <a:srgbClr val="1C1C1C"/>
                </a:solidFill>
              </a:rPr>
              <a:t>Sa’y</a:t>
            </a:r>
            <a:r>
              <a:rPr lang="tr-TR" dirty="0">
                <a:solidFill>
                  <a:srgbClr val="1C1C1C"/>
                </a:solidFill>
              </a:rPr>
              <a:t>: Safa ile Merve tepeleri arasında hızlı gidip gelme.</a:t>
            </a:r>
          </a:p>
        </p:txBody>
      </p:sp>
    </p:spTree>
    <p:extLst>
      <p:ext uri="{BB962C8B-B14F-4D97-AF65-F5344CB8AC3E}">
        <p14:creationId xmlns:p14="http://schemas.microsoft.com/office/powerpoint/2010/main" val="30451653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dinibil.com/images/resimler3/muzdelif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2267744" y="6093296"/>
            <a:ext cx="4464496" cy="72008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 err="1">
                <a:solidFill>
                  <a:srgbClr val="1C1C1C"/>
                </a:solidFill>
              </a:rPr>
              <a:t>Müzdelife’de</a:t>
            </a:r>
            <a:r>
              <a:rPr lang="tr-TR" dirty="0">
                <a:solidFill>
                  <a:srgbClr val="1C1C1C"/>
                </a:solidFill>
              </a:rPr>
              <a:t> Vakfe</a:t>
            </a:r>
          </a:p>
        </p:txBody>
      </p:sp>
      <p:sp>
        <p:nvSpPr>
          <p:cNvPr id="6" name="Dikdörtgen 5"/>
          <p:cNvSpPr/>
          <p:nvPr/>
        </p:nvSpPr>
        <p:spPr>
          <a:xfrm>
            <a:off x="98725" y="188640"/>
            <a:ext cx="89644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b="1" dirty="0" err="1">
                <a:solidFill>
                  <a:srgbClr val="2B166E"/>
                </a:solidFill>
                <a:latin typeface="Arial" charset="0"/>
                <a:cs typeface="Arial" charset="0"/>
              </a:rPr>
              <a:t>Müzdelife</a:t>
            </a:r>
            <a:r>
              <a:rPr 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:</a:t>
            </a:r>
            <a:r>
              <a:rPr lang="tr-TR" dirty="0">
                <a:solidFill>
                  <a:srgbClr val="2B166E"/>
                </a:solidFill>
                <a:latin typeface="Arial" charset="0"/>
                <a:cs typeface="Arial" charset="0"/>
              </a:rPr>
              <a:t> Arafat dağı ile Mina arasında kalan bir bölgenin adıdır. Hac esnasında Arafat’tan dönüşte </a:t>
            </a:r>
            <a:r>
              <a:rPr lang="tr-TR" dirty="0" err="1">
                <a:solidFill>
                  <a:srgbClr val="2B166E"/>
                </a:solidFill>
                <a:latin typeface="Arial" charset="0"/>
                <a:cs typeface="Arial" charset="0"/>
              </a:rPr>
              <a:t>Müzdelife’de</a:t>
            </a:r>
            <a:r>
              <a:rPr lang="tr-TR" dirty="0">
                <a:solidFill>
                  <a:srgbClr val="2B166E"/>
                </a:solidFill>
                <a:latin typeface="Arial" charset="0"/>
                <a:cs typeface="Arial" charset="0"/>
              </a:rPr>
              <a:t> vakfe yapılır.</a:t>
            </a:r>
          </a:p>
        </p:txBody>
      </p:sp>
    </p:spTree>
    <p:extLst>
      <p:ext uri="{BB962C8B-B14F-4D97-AF65-F5344CB8AC3E}">
        <p14:creationId xmlns:p14="http://schemas.microsoft.com/office/powerpoint/2010/main" val="3434082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69"/>
            <a:ext cx="9252520" cy="6744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620291"/>
          </a:xfrm>
        </p:spPr>
        <p:txBody>
          <a:bodyPr/>
          <a:lstStyle/>
          <a:p>
            <a:r>
              <a:rPr lang="tr-TR" i="1" dirty="0">
                <a:solidFill>
                  <a:schemeClr val="bg1"/>
                </a:solidFill>
              </a:rPr>
              <a:t>Hadis: “Ameller niyetlere göredir, herkesin niyeti ne ise eline geçecek odur.”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 rot="20340968">
            <a:off x="-40384" y="3475203"/>
            <a:ext cx="3147272" cy="400110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İbadetler niyetlere göredir.</a:t>
            </a:r>
          </a:p>
        </p:txBody>
      </p:sp>
    </p:spTree>
    <p:extLst>
      <p:ext uri="{BB962C8B-B14F-4D97-AF65-F5344CB8AC3E}">
        <p14:creationId xmlns:p14="http://schemas.microsoft.com/office/powerpoint/2010/main" val="30622904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dinibil.com/images/resimler3/mina-seytan-tasl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29" y="0"/>
            <a:ext cx="922232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0" y="5890046"/>
            <a:ext cx="9144000" cy="923330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b="1" dirty="0">
                <a:solidFill>
                  <a:srgbClr val="2B166E"/>
                </a:solidFill>
                <a:latin typeface="Arial" charset="0"/>
                <a:cs typeface="Arial" charset="0"/>
              </a:rPr>
              <a:t>Mina:</a:t>
            </a:r>
            <a:r>
              <a:rPr lang="tr-TR" dirty="0">
                <a:solidFill>
                  <a:srgbClr val="2B166E"/>
                </a:solidFill>
                <a:latin typeface="Arial" charset="0"/>
                <a:cs typeface="Arial" charset="0"/>
              </a:rPr>
              <a:t> Mekke’nin doğusundaki dağların eteğinde Arafat’a giden yol üzerinde bulunan </a:t>
            </a:r>
            <a:r>
              <a:rPr lang="tr-TR" dirty="0" err="1">
                <a:solidFill>
                  <a:srgbClr val="2B166E"/>
                </a:solidFill>
                <a:latin typeface="Arial" charset="0"/>
                <a:cs typeface="Arial" charset="0"/>
              </a:rPr>
              <a:t>Müzdelife</a:t>
            </a:r>
            <a:r>
              <a:rPr lang="tr-TR" dirty="0">
                <a:solidFill>
                  <a:srgbClr val="2B166E"/>
                </a:solidFill>
                <a:latin typeface="Arial" charset="0"/>
                <a:cs typeface="Arial" charset="0"/>
              </a:rPr>
              <a:t> ile Mekke arasında kalan bir bölgenin adıdır. Hac ibadeti esnasında kurban kesmek ve şeytan taşlama (büyük ve küçük cemreler) burada yapılır.</a:t>
            </a:r>
          </a:p>
        </p:txBody>
      </p:sp>
    </p:spTree>
    <p:extLst>
      <p:ext uri="{BB962C8B-B14F-4D97-AF65-F5344CB8AC3E}">
        <p14:creationId xmlns:p14="http://schemas.microsoft.com/office/powerpoint/2010/main" val="768477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AutoShape 6"/>
          <p:cNvSpPr>
            <a:spLocks noChangeArrowheads="1"/>
          </p:cNvSpPr>
          <p:nvPr/>
        </p:nvSpPr>
        <p:spPr bwMode="gray">
          <a:xfrm>
            <a:off x="634678" y="4876800"/>
            <a:ext cx="839410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Mahşeri ve hesaba çekileceğini hatırlatır</a:t>
            </a:r>
            <a:endParaRPr lang="en-US" altLang="tr-TR" b="1" dirty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87" name="AutoShape 7"/>
          <p:cNvSpPr>
            <a:spLocks noChangeArrowheads="1"/>
          </p:cNvSpPr>
          <p:nvPr/>
        </p:nvSpPr>
        <p:spPr bwMode="gray">
          <a:xfrm>
            <a:off x="672778" y="4114800"/>
            <a:ext cx="839410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Dayanışmayı sağlar</a:t>
            </a:r>
            <a:endParaRPr lang="en-US" altLang="tr-TR" b="1" dirty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88" name="AutoShape 8"/>
          <p:cNvSpPr>
            <a:spLocks noChangeArrowheads="1"/>
          </p:cNvSpPr>
          <p:nvPr/>
        </p:nvSpPr>
        <p:spPr bwMode="gray">
          <a:xfrm>
            <a:off x="641028" y="3352800"/>
            <a:ext cx="839410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Manevi duygularda zirve yapar</a:t>
            </a:r>
            <a:endParaRPr lang="en-US" altLang="tr-TR" b="1" dirty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89" name="AutoShape 9"/>
          <p:cNvSpPr>
            <a:spLocks noChangeArrowheads="1"/>
          </p:cNvSpPr>
          <p:nvPr/>
        </p:nvSpPr>
        <p:spPr bwMode="gray">
          <a:xfrm>
            <a:off x="641028" y="2590800"/>
            <a:ext cx="839410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Sabırlı olmayı öğretir.</a:t>
            </a:r>
            <a:endParaRPr lang="en-US" altLang="tr-TR" b="1" dirty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90" name="AutoShape 10"/>
          <p:cNvSpPr>
            <a:spLocks noChangeArrowheads="1"/>
          </p:cNvSpPr>
          <p:nvPr/>
        </p:nvSpPr>
        <p:spPr bwMode="gray">
          <a:xfrm>
            <a:off x="641028" y="1820863"/>
            <a:ext cx="839410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Dünya Müslümanlarını tanıştırır ve kaynaştırır.</a:t>
            </a:r>
            <a:endParaRPr lang="en-US" altLang="tr-TR" b="1" dirty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91" name="Group 11"/>
          <p:cNvGrpSpPr>
            <a:grpSpLocks/>
          </p:cNvGrpSpPr>
          <p:nvPr/>
        </p:nvGrpSpPr>
        <p:grpSpPr bwMode="auto">
          <a:xfrm>
            <a:off x="323528" y="1909763"/>
            <a:ext cx="381000" cy="381000"/>
            <a:chOff x="2078" y="1680"/>
            <a:chExt cx="1615" cy="1615"/>
          </a:xfrm>
        </p:grpSpPr>
        <p:sp>
          <p:nvSpPr>
            <p:cNvPr id="92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3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4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5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6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7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98" name="Group 18"/>
          <p:cNvGrpSpPr>
            <a:grpSpLocks/>
          </p:cNvGrpSpPr>
          <p:nvPr/>
        </p:nvGrpSpPr>
        <p:grpSpPr bwMode="auto">
          <a:xfrm>
            <a:off x="336228" y="2697163"/>
            <a:ext cx="381000" cy="381000"/>
            <a:chOff x="2078" y="1680"/>
            <a:chExt cx="1615" cy="1615"/>
          </a:xfrm>
        </p:grpSpPr>
        <p:sp>
          <p:nvSpPr>
            <p:cNvPr id="99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00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01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02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03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04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105" name="Group 25"/>
          <p:cNvGrpSpPr>
            <a:grpSpLocks/>
          </p:cNvGrpSpPr>
          <p:nvPr/>
        </p:nvGrpSpPr>
        <p:grpSpPr bwMode="auto">
          <a:xfrm>
            <a:off x="336228" y="3429000"/>
            <a:ext cx="381000" cy="381000"/>
            <a:chOff x="2078" y="1680"/>
            <a:chExt cx="1615" cy="1615"/>
          </a:xfrm>
        </p:grpSpPr>
        <p:sp>
          <p:nvSpPr>
            <p:cNvPr id="106" name="Oval 2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07" name="Oval 2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08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09" name="Oval 2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0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1" name="Oval 3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112" name="Group 32"/>
          <p:cNvGrpSpPr>
            <a:grpSpLocks/>
          </p:cNvGrpSpPr>
          <p:nvPr/>
        </p:nvGrpSpPr>
        <p:grpSpPr bwMode="auto">
          <a:xfrm>
            <a:off x="336228" y="4216400"/>
            <a:ext cx="381000" cy="381000"/>
            <a:chOff x="2078" y="1680"/>
            <a:chExt cx="1615" cy="1615"/>
          </a:xfrm>
        </p:grpSpPr>
        <p:sp>
          <p:nvSpPr>
            <p:cNvPr id="113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4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5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6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7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8" name="Oval 3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119" name="Group 39"/>
          <p:cNvGrpSpPr>
            <a:grpSpLocks/>
          </p:cNvGrpSpPr>
          <p:nvPr/>
        </p:nvGrpSpPr>
        <p:grpSpPr bwMode="auto">
          <a:xfrm>
            <a:off x="336228" y="4926013"/>
            <a:ext cx="355600" cy="381000"/>
            <a:chOff x="2078" y="1680"/>
            <a:chExt cx="1615" cy="1615"/>
          </a:xfrm>
        </p:grpSpPr>
        <p:sp>
          <p:nvSpPr>
            <p:cNvPr id="120" name="Oval 4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21" name="Oval 4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22" name="Oval 4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23" name="Oval 4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24" name="Oval 4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25" name="Oval 4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004386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12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608" y="116632"/>
            <a:ext cx="8229600" cy="577850"/>
          </a:xfrm>
        </p:spPr>
        <p:txBody>
          <a:bodyPr/>
          <a:lstStyle/>
          <a:p>
            <a:r>
              <a:rPr lang="tr-TR" altLang="tr-TR" dirty="0"/>
              <a:t>Haccın Faydaları</a:t>
            </a:r>
            <a:endParaRPr lang="en-US" altLang="tr-T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42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3. Farz Dışında Yaptığı İbadetler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7140" y="1008591"/>
            <a:ext cx="8229600" cy="1686209"/>
          </a:xfr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/>
          <a:lstStyle/>
          <a:p>
            <a:r>
              <a:rPr lang="tr-TR" dirty="0"/>
              <a:t>Nafileler, farzlar dışında yapılan, farz ibadetleri tamamlayan ve kulun Allah’a yakınlaşmasına vesile olan ibadetlerdir.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01602"/>
            <a:ext cx="5400600" cy="4050450"/>
          </a:xfrm>
          <a:prstGeom prst="rect">
            <a:avLst/>
          </a:prstGeom>
        </p:spPr>
      </p:pic>
      <p:sp>
        <p:nvSpPr>
          <p:cNvPr id="6" name="Yuvarlatılmış Dikdörtgen 5"/>
          <p:cNvSpPr/>
          <p:nvPr/>
        </p:nvSpPr>
        <p:spPr>
          <a:xfrm rot="19938175">
            <a:off x="41325" y="3352491"/>
            <a:ext cx="3654910" cy="1078838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>
                <a:solidFill>
                  <a:srgbClr val="FFFFFF"/>
                </a:solidFill>
              </a:rPr>
              <a:t>Peygamberimiz nafile ibadetlerle kulluk bilincini canlı tutmuştur.</a:t>
            </a:r>
          </a:p>
        </p:txBody>
      </p:sp>
    </p:spTree>
    <p:extLst>
      <p:ext uri="{BB962C8B-B14F-4D97-AF65-F5344CB8AC3E}">
        <p14:creationId xmlns:p14="http://schemas.microsoft.com/office/powerpoint/2010/main" val="24384816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white">
          <a:xfrm>
            <a:off x="251520" y="116632"/>
            <a:ext cx="8445624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tr-TR" altLang="tr-TR" sz="2400" kern="0" dirty="0">
                <a:solidFill>
                  <a:srgbClr val="FFFFFF"/>
                </a:solidFill>
              </a:rPr>
              <a:t>Peygamberimizin kıldığı bazı nafile namazlar</a:t>
            </a:r>
            <a:endParaRPr lang="en-US" altLang="tr-TR" sz="2400" kern="0" dirty="0">
              <a:solidFill>
                <a:srgbClr val="FFFFFF"/>
              </a:solidFill>
            </a:endParaRPr>
          </a:p>
        </p:txBody>
      </p: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251520" y="692696"/>
            <a:ext cx="8712968" cy="685800"/>
            <a:chOff x="1344" y="1104"/>
            <a:chExt cx="2976" cy="432"/>
          </a:xfrm>
        </p:grpSpPr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584" y="11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AutoShape 49"/>
            <p:cNvSpPr>
              <a:spLocks noChangeArrowheads="1"/>
            </p:cNvSpPr>
            <p:nvPr/>
          </p:nvSpPr>
          <p:spPr bwMode="gray">
            <a:xfrm>
              <a:off x="1344" y="110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728" y="12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Kuşluk namazı (Sabahla öğle arası)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 Box 51"/>
            <p:cNvSpPr txBox="1">
              <a:spLocks noChangeArrowheads="1"/>
            </p:cNvSpPr>
            <p:nvPr/>
          </p:nvSpPr>
          <p:spPr bwMode="gray">
            <a:xfrm>
              <a:off x="1441" y="11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>
                  <a:solidFill>
                    <a:srgbClr val="FFFFFF"/>
                  </a:solidFill>
                  <a:latin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251520" y="1424100"/>
            <a:ext cx="8712968" cy="685800"/>
            <a:chOff x="1344" y="1584"/>
            <a:chExt cx="2976" cy="432"/>
          </a:xfrm>
        </p:grpSpPr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584" y="165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AutoShape 54"/>
            <p:cNvSpPr>
              <a:spLocks noChangeArrowheads="1"/>
            </p:cNvSpPr>
            <p:nvPr/>
          </p:nvSpPr>
          <p:spPr bwMode="gray">
            <a:xfrm>
              <a:off x="1344" y="158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728" y="169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İşrak</a:t>
              </a: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namazı. (güneş doğduktan sonra)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Text Box 56"/>
            <p:cNvSpPr txBox="1">
              <a:spLocks noChangeArrowheads="1"/>
            </p:cNvSpPr>
            <p:nvPr/>
          </p:nvSpPr>
          <p:spPr bwMode="gray">
            <a:xfrm>
              <a:off x="1441" y="164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>
                  <a:solidFill>
                    <a:srgbClr val="FFFF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17" name="Group 69"/>
          <p:cNvGrpSpPr>
            <a:grpSpLocks/>
          </p:cNvGrpSpPr>
          <p:nvPr/>
        </p:nvGrpSpPr>
        <p:grpSpPr bwMode="auto">
          <a:xfrm>
            <a:off x="251520" y="2186100"/>
            <a:ext cx="8712968" cy="685800"/>
            <a:chOff x="1344" y="2064"/>
            <a:chExt cx="2976" cy="432"/>
          </a:xfrm>
        </p:grpSpPr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584" y="213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AutoShape 59"/>
            <p:cNvSpPr>
              <a:spLocks noChangeArrowheads="1"/>
            </p:cNvSpPr>
            <p:nvPr/>
          </p:nvSpPr>
          <p:spPr bwMode="gray">
            <a:xfrm>
              <a:off x="1344" y="206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728" y="217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Evvabîn</a:t>
              </a: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namazı (akşam namazı sonrası)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Text Box 61"/>
            <p:cNvSpPr txBox="1">
              <a:spLocks noChangeArrowheads="1"/>
            </p:cNvSpPr>
            <p:nvPr/>
          </p:nvSpPr>
          <p:spPr bwMode="gray">
            <a:xfrm>
              <a:off x="1441" y="212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>
                  <a:solidFill>
                    <a:srgbClr val="FFFFFF"/>
                  </a:solidFill>
                  <a:latin typeface="Arial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22" name="Group 70"/>
          <p:cNvGrpSpPr>
            <a:grpSpLocks/>
          </p:cNvGrpSpPr>
          <p:nvPr/>
        </p:nvGrpSpPr>
        <p:grpSpPr bwMode="auto">
          <a:xfrm>
            <a:off x="251520" y="2948100"/>
            <a:ext cx="8712968" cy="685800"/>
            <a:chOff x="1344" y="2544"/>
            <a:chExt cx="2976" cy="432"/>
          </a:xfrm>
        </p:grpSpPr>
        <p:sp>
          <p:nvSpPr>
            <p:cNvPr id="23" name="AutoShape 63"/>
            <p:cNvSpPr>
              <a:spLocks noChangeArrowheads="1"/>
            </p:cNvSpPr>
            <p:nvPr/>
          </p:nvSpPr>
          <p:spPr bwMode="gray">
            <a:xfrm>
              <a:off x="1584" y="26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AutoShape 64"/>
            <p:cNvSpPr>
              <a:spLocks noChangeArrowheads="1"/>
            </p:cNvSpPr>
            <p:nvPr/>
          </p:nvSpPr>
          <p:spPr bwMode="gray">
            <a:xfrm>
              <a:off x="1344" y="254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Text Box 65"/>
            <p:cNvSpPr txBox="1">
              <a:spLocks noChangeArrowheads="1"/>
            </p:cNvSpPr>
            <p:nvPr/>
          </p:nvSpPr>
          <p:spPr bwMode="gray">
            <a:xfrm>
              <a:off x="1728" y="2654"/>
              <a:ext cx="239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Hüsûf</a:t>
              </a: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– </a:t>
              </a:r>
              <a:r>
                <a:rPr lang="tr-TR" altLang="tr-TR" b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Küsûf</a:t>
              </a: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namazı (güneş ve ay tutulması esnasında)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Text Box 66"/>
            <p:cNvSpPr txBox="1">
              <a:spLocks noChangeArrowheads="1"/>
            </p:cNvSpPr>
            <p:nvPr/>
          </p:nvSpPr>
          <p:spPr bwMode="gray">
            <a:xfrm>
              <a:off x="1441" y="26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27" name="Group 67"/>
          <p:cNvGrpSpPr>
            <a:grpSpLocks/>
          </p:cNvGrpSpPr>
          <p:nvPr/>
        </p:nvGrpSpPr>
        <p:grpSpPr bwMode="auto">
          <a:xfrm>
            <a:off x="323528" y="3739480"/>
            <a:ext cx="8712968" cy="685800"/>
            <a:chOff x="1344" y="1104"/>
            <a:chExt cx="2976" cy="432"/>
          </a:xfrm>
        </p:grpSpPr>
        <p:sp>
          <p:nvSpPr>
            <p:cNvPr id="28" name="AutoShape 48"/>
            <p:cNvSpPr>
              <a:spLocks noChangeArrowheads="1"/>
            </p:cNvSpPr>
            <p:nvPr/>
          </p:nvSpPr>
          <p:spPr bwMode="gray">
            <a:xfrm>
              <a:off x="1584" y="11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AutoShape 49"/>
            <p:cNvSpPr>
              <a:spLocks noChangeArrowheads="1"/>
            </p:cNvSpPr>
            <p:nvPr/>
          </p:nvSpPr>
          <p:spPr bwMode="gray">
            <a:xfrm>
              <a:off x="1344" y="110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Text Box 50"/>
            <p:cNvSpPr txBox="1">
              <a:spLocks noChangeArrowheads="1"/>
            </p:cNvSpPr>
            <p:nvPr/>
          </p:nvSpPr>
          <p:spPr bwMode="gray">
            <a:xfrm>
              <a:off x="1728" y="1214"/>
              <a:ext cx="25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Sefer namazı (yolculuğa çıkarken)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Text Box 51"/>
            <p:cNvSpPr txBox="1">
              <a:spLocks noChangeArrowheads="1"/>
            </p:cNvSpPr>
            <p:nvPr/>
          </p:nvSpPr>
          <p:spPr bwMode="gray">
            <a:xfrm>
              <a:off x="1492" y="1166"/>
              <a:ext cx="1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5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2" name="Group 68"/>
          <p:cNvGrpSpPr>
            <a:grpSpLocks/>
          </p:cNvGrpSpPr>
          <p:nvPr/>
        </p:nvGrpSpPr>
        <p:grpSpPr bwMode="auto">
          <a:xfrm>
            <a:off x="323528" y="4470884"/>
            <a:ext cx="8712968" cy="685800"/>
            <a:chOff x="1344" y="1584"/>
            <a:chExt cx="2976" cy="432"/>
          </a:xfrm>
        </p:grpSpPr>
        <p:sp>
          <p:nvSpPr>
            <p:cNvPr id="33" name="AutoShape 53"/>
            <p:cNvSpPr>
              <a:spLocks noChangeArrowheads="1"/>
            </p:cNvSpPr>
            <p:nvPr/>
          </p:nvSpPr>
          <p:spPr bwMode="gray">
            <a:xfrm>
              <a:off x="1584" y="165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AutoShape 54"/>
            <p:cNvSpPr>
              <a:spLocks noChangeArrowheads="1"/>
            </p:cNvSpPr>
            <p:nvPr/>
          </p:nvSpPr>
          <p:spPr bwMode="gray">
            <a:xfrm>
              <a:off x="1344" y="158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Text Box 55"/>
            <p:cNvSpPr txBox="1">
              <a:spLocks noChangeArrowheads="1"/>
            </p:cNvSpPr>
            <p:nvPr/>
          </p:nvSpPr>
          <p:spPr bwMode="gray">
            <a:xfrm>
              <a:off x="1728" y="169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Hacet namazı (bir dileği olunca)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Text Box 56"/>
            <p:cNvSpPr txBox="1">
              <a:spLocks noChangeArrowheads="1"/>
            </p:cNvSpPr>
            <p:nvPr/>
          </p:nvSpPr>
          <p:spPr bwMode="gray">
            <a:xfrm>
              <a:off x="1492" y="1646"/>
              <a:ext cx="1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6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" name="Group 69"/>
          <p:cNvGrpSpPr>
            <a:grpSpLocks/>
          </p:cNvGrpSpPr>
          <p:nvPr/>
        </p:nvGrpSpPr>
        <p:grpSpPr bwMode="auto">
          <a:xfrm>
            <a:off x="323528" y="5232884"/>
            <a:ext cx="8712968" cy="685800"/>
            <a:chOff x="1344" y="2064"/>
            <a:chExt cx="2976" cy="432"/>
          </a:xfrm>
        </p:grpSpPr>
        <p:sp>
          <p:nvSpPr>
            <p:cNvPr id="38" name="AutoShape 58"/>
            <p:cNvSpPr>
              <a:spLocks noChangeArrowheads="1"/>
            </p:cNvSpPr>
            <p:nvPr/>
          </p:nvSpPr>
          <p:spPr bwMode="gray">
            <a:xfrm>
              <a:off x="1584" y="213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AutoShape 59"/>
            <p:cNvSpPr>
              <a:spLocks noChangeArrowheads="1"/>
            </p:cNvSpPr>
            <p:nvPr/>
          </p:nvSpPr>
          <p:spPr bwMode="gray">
            <a:xfrm>
              <a:off x="1344" y="206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Text Box 60"/>
            <p:cNvSpPr txBox="1">
              <a:spLocks noChangeArrowheads="1"/>
            </p:cNvSpPr>
            <p:nvPr/>
          </p:nvSpPr>
          <p:spPr bwMode="gray">
            <a:xfrm>
              <a:off x="1728" y="217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Abdest sonrası namazı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Text Box 61"/>
            <p:cNvSpPr txBox="1">
              <a:spLocks noChangeArrowheads="1"/>
            </p:cNvSpPr>
            <p:nvPr/>
          </p:nvSpPr>
          <p:spPr bwMode="gray">
            <a:xfrm>
              <a:off x="1492" y="2126"/>
              <a:ext cx="1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7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7" name="Group 67"/>
          <p:cNvGrpSpPr>
            <a:grpSpLocks/>
          </p:cNvGrpSpPr>
          <p:nvPr/>
        </p:nvGrpSpPr>
        <p:grpSpPr bwMode="auto">
          <a:xfrm>
            <a:off x="395536" y="6021288"/>
            <a:ext cx="8712968" cy="685800"/>
            <a:chOff x="1344" y="1104"/>
            <a:chExt cx="2976" cy="432"/>
          </a:xfrm>
        </p:grpSpPr>
        <p:sp>
          <p:nvSpPr>
            <p:cNvPr id="48" name="AutoShape 48"/>
            <p:cNvSpPr>
              <a:spLocks noChangeArrowheads="1"/>
            </p:cNvSpPr>
            <p:nvPr/>
          </p:nvSpPr>
          <p:spPr bwMode="gray">
            <a:xfrm>
              <a:off x="1584" y="11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AutoShape 49"/>
            <p:cNvSpPr>
              <a:spLocks noChangeArrowheads="1"/>
            </p:cNvSpPr>
            <p:nvPr/>
          </p:nvSpPr>
          <p:spPr bwMode="gray">
            <a:xfrm>
              <a:off x="1344" y="110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r-TR">
                <a:solidFill>
                  <a:srgbClr val="2B16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Text Box 50"/>
            <p:cNvSpPr txBox="1">
              <a:spLocks noChangeArrowheads="1"/>
            </p:cNvSpPr>
            <p:nvPr/>
          </p:nvSpPr>
          <p:spPr bwMode="gray">
            <a:xfrm>
              <a:off x="1728" y="1214"/>
              <a:ext cx="25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b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Teheccüd</a:t>
              </a:r>
              <a:r>
                <a:rPr lang="tr-TR" altLang="tr-TR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namazı (</a:t>
              </a:r>
              <a:r>
                <a:rPr lang="tr-TR" altLang="tr-TR" b="1">
                  <a:solidFill>
                    <a:srgbClr val="000000"/>
                  </a:solidFill>
                  <a:latin typeface="Arial" charset="0"/>
                  <a:cs typeface="Arial" charset="0"/>
                </a:rPr>
                <a:t>gece namazı)</a:t>
              </a:r>
              <a:endParaRPr lang="en-US" altLang="tr-TR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gray">
            <a:xfrm>
              <a:off x="1492" y="1166"/>
              <a:ext cx="1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2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8</a:t>
              </a:r>
              <a:endParaRPr lang="en-US" altLang="tr-TR" sz="2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3072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gray">
          <a:xfrm>
            <a:off x="1426766" y="4876800"/>
            <a:ext cx="627196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Eyyam-ı </a:t>
            </a:r>
            <a:r>
              <a:rPr lang="tr-TR" altLang="tr-TR" b="1" dirty="0" err="1">
                <a:solidFill>
                  <a:schemeClr val="tx2"/>
                </a:solidFill>
              </a:rPr>
              <a:t>Bîyd</a:t>
            </a:r>
            <a:r>
              <a:rPr lang="tr-TR" altLang="tr-TR" b="1" dirty="0">
                <a:solidFill>
                  <a:schemeClr val="tx2"/>
                </a:solidFill>
              </a:rPr>
              <a:t> (Hicri ayın 13.-14. ve 15 günleri)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gray">
          <a:xfrm>
            <a:off x="1464866" y="4114800"/>
            <a:ext cx="627196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Şükür orucu (Bir nimete şükür olarak)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gray">
          <a:xfrm>
            <a:off x="1433116" y="3352800"/>
            <a:ext cx="627196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 err="1">
                <a:solidFill>
                  <a:schemeClr val="tx2"/>
                </a:solidFill>
              </a:rPr>
              <a:t>Aşûre</a:t>
            </a:r>
            <a:r>
              <a:rPr lang="tr-TR" altLang="tr-TR" b="1" dirty="0">
                <a:solidFill>
                  <a:schemeClr val="tx2"/>
                </a:solidFill>
              </a:rPr>
              <a:t> orucu (Muharrem ayının 9-10 veya 10-11. günleri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gray">
          <a:xfrm>
            <a:off x="1433116" y="2590800"/>
            <a:ext cx="627196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Şevval orucu (altı gün)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gray">
          <a:xfrm>
            <a:off x="1433116" y="1820863"/>
            <a:ext cx="627196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tr-TR" altLang="tr-TR" b="1" dirty="0">
                <a:solidFill>
                  <a:schemeClr val="tx2"/>
                </a:solidFill>
              </a:rPr>
              <a:t>Pazartesi-Perşembe orucu</a:t>
            </a:r>
            <a:endParaRPr lang="en-US" altLang="tr-TR" b="1" dirty="0">
              <a:solidFill>
                <a:schemeClr val="tx2"/>
              </a:solidFill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1115616" y="1909763"/>
            <a:ext cx="381000" cy="381000"/>
            <a:chOff x="2078" y="1680"/>
            <a:chExt cx="1615" cy="1615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1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1128316" y="2697163"/>
            <a:ext cx="381000" cy="381000"/>
            <a:chOff x="2078" y="1680"/>
            <a:chExt cx="1615" cy="1615"/>
          </a:xfrm>
        </p:grpSpPr>
        <p:sp>
          <p:nvSpPr>
            <p:cNvPr id="15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6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8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19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20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1128316" y="3429000"/>
            <a:ext cx="381000" cy="381000"/>
            <a:chOff x="2078" y="1680"/>
            <a:chExt cx="1615" cy="1615"/>
          </a:xfrm>
        </p:grpSpPr>
        <p:sp>
          <p:nvSpPr>
            <p:cNvPr id="22" name="Oval 2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3" name="Oval 2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4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25" name="Oval 2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grpSp>
        <p:nvGrpSpPr>
          <p:cNvPr id="28" name="Group 32"/>
          <p:cNvGrpSpPr>
            <a:grpSpLocks/>
          </p:cNvGrpSpPr>
          <p:nvPr/>
        </p:nvGrpSpPr>
        <p:grpSpPr bwMode="auto">
          <a:xfrm>
            <a:off x="1128316" y="4216400"/>
            <a:ext cx="381000" cy="381000"/>
            <a:chOff x="2078" y="1680"/>
            <a:chExt cx="1615" cy="1615"/>
          </a:xfrm>
        </p:grpSpPr>
        <p:sp>
          <p:nvSpPr>
            <p:cNvPr id="29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1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32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33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34" name="Oval 3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grpSp>
        <p:nvGrpSpPr>
          <p:cNvPr id="35" name="Group 39"/>
          <p:cNvGrpSpPr>
            <a:grpSpLocks/>
          </p:cNvGrpSpPr>
          <p:nvPr/>
        </p:nvGrpSpPr>
        <p:grpSpPr bwMode="auto">
          <a:xfrm>
            <a:off x="1128316" y="4926013"/>
            <a:ext cx="355600" cy="381000"/>
            <a:chOff x="2078" y="1680"/>
            <a:chExt cx="1615" cy="1615"/>
          </a:xfrm>
        </p:grpSpPr>
        <p:sp>
          <p:nvSpPr>
            <p:cNvPr id="36" name="Oval 4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7" name="Oval 4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8" name="Oval 4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39" name="Oval 4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r-TR"/>
            </a:p>
          </p:txBody>
        </p:sp>
        <p:sp>
          <p:nvSpPr>
            <p:cNvPr id="40" name="Oval 4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41" name="Oval 4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</p:grpSp>
      <p:sp>
        <p:nvSpPr>
          <p:cNvPr id="42" name="Unvan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563563"/>
          </a:xfrm>
        </p:spPr>
        <p:txBody>
          <a:bodyPr/>
          <a:lstStyle/>
          <a:p>
            <a:r>
              <a:rPr lang="tr-TR" sz="2800" dirty="0"/>
              <a:t>Peygamberimizin tuttuğu nafile oruçlar</a:t>
            </a:r>
          </a:p>
        </p:txBody>
      </p:sp>
    </p:spTree>
    <p:extLst>
      <p:ext uri="{BB962C8B-B14F-4D97-AF65-F5344CB8AC3E}">
        <p14:creationId xmlns:p14="http://schemas.microsoft.com/office/powerpoint/2010/main" val="8957947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 rot="19938175">
            <a:off x="437045" y="3483300"/>
            <a:ext cx="3654910" cy="1727242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>
                <a:solidFill>
                  <a:srgbClr val="FFFFFF"/>
                </a:solidFill>
              </a:rPr>
              <a:t>Sadaka-i Cariye nedir?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>
                <a:solidFill>
                  <a:srgbClr val="FFFFFF"/>
                </a:solidFill>
              </a:rPr>
              <a:t>Cevap: İnsan öldükten sonra sevabı devam eden sadakalardır. (çeşme ve köprü yaptırmak gibi)</a:t>
            </a:r>
          </a:p>
        </p:txBody>
      </p:sp>
      <p:sp>
        <p:nvSpPr>
          <p:cNvPr id="3" name="Dikdörtgen 2"/>
          <p:cNvSpPr/>
          <p:nvPr/>
        </p:nvSpPr>
        <p:spPr>
          <a:xfrm>
            <a:off x="971600" y="332656"/>
            <a:ext cx="6624736" cy="1938992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tr-TR" sz="2400" i="1" dirty="0">
                <a:latin typeface="Helvetica-Oblique"/>
              </a:rPr>
              <a:t>Hadis: İnsan ölünce şu üç ameli dışında bütün amellerinin sevabı kesilir: Sadaka-i </a:t>
            </a:r>
            <a:r>
              <a:rPr lang="tr-TR" sz="2400" i="1" dirty="0" err="1">
                <a:latin typeface="Helvetica-Oblique"/>
              </a:rPr>
              <a:t>Câriye</a:t>
            </a:r>
            <a:r>
              <a:rPr lang="tr-TR" sz="2400" i="1" dirty="0">
                <a:latin typeface="Helvetica-Oblique"/>
              </a:rPr>
              <a:t> (toplumun faydası için yapılan hayır kurumları), kendisinden faydalanılan ilim, arkasından dua eden hayırlı evlat.”</a:t>
            </a:r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90" y="4521722"/>
            <a:ext cx="2699792" cy="202484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91" y="2549871"/>
            <a:ext cx="2699792" cy="1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021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1196355"/>
          </a:xfr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/>
          <a:lstStyle/>
          <a:p>
            <a:r>
              <a:rPr lang="tr-TR" dirty="0"/>
              <a:t>Peygamberimiz ramazan ayında </a:t>
            </a:r>
            <a:r>
              <a:rPr lang="tr-TR" dirty="0" err="1"/>
              <a:t>Fıtır</a:t>
            </a:r>
            <a:r>
              <a:rPr lang="tr-TR" dirty="0"/>
              <a:t> Sadakası (fitre) verirdi.</a:t>
            </a:r>
          </a:p>
        </p:txBody>
      </p:sp>
      <p:sp>
        <p:nvSpPr>
          <p:cNvPr id="7" name="İçerik Yer Tutucusu 5"/>
          <p:cNvSpPr txBox="1">
            <a:spLocks/>
          </p:cNvSpPr>
          <p:nvPr/>
        </p:nvSpPr>
        <p:spPr bwMode="auto">
          <a:xfrm>
            <a:off x="457200" y="2350345"/>
            <a:ext cx="8229600" cy="1196355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Peygamberimiz yetim ve yoksula da sadaka verirdi.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17640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580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Peygamberimizin yaptığı diğer </a:t>
            </a:r>
            <a:r>
              <a:rPr lang="tr-TR" sz="2400" dirty="0" err="1"/>
              <a:t>nâfile</a:t>
            </a:r>
            <a:r>
              <a:rPr lang="tr-TR" sz="2400" dirty="0"/>
              <a:t> ibadetler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827584" y="2057400"/>
            <a:ext cx="7254552" cy="685800"/>
            <a:chOff x="1296" y="1824"/>
            <a:chExt cx="2976" cy="432"/>
          </a:xfrm>
        </p:grpSpPr>
        <p:sp>
          <p:nvSpPr>
            <p:cNvPr id="7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69804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8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9" name="Text Box 44"/>
            <p:cNvSpPr txBox="1">
              <a:spLocks noChangeArrowheads="1"/>
            </p:cNvSpPr>
            <p:nvPr/>
          </p:nvSpPr>
          <p:spPr bwMode="gray">
            <a:xfrm>
              <a:off x="1680" y="1934"/>
              <a:ext cx="25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Peygamberimiz Cuma günleri boy abdesti alırdı</a:t>
              </a:r>
              <a:endParaRPr lang="en-US" altLang="tr-TR" b="1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Text Box 45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24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46"/>
          <p:cNvGrpSpPr>
            <a:grpSpLocks/>
          </p:cNvGrpSpPr>
          <p:nvPr/>
        </p:nvGrpSpPr>
        <p:grpSpPr bwMode="auto">
          <a:xfrm>
            <a:off x="827584" y="2895600"/>
            <a:ext cx="7254552" cy="685800"/>
            <a:chOff x="1296" y="1824"/>
            <a:chExt cx="2976" cy="432"/>
          </a:xfrm>
        </p:grpSpPr>
        <p:sp>
          <p:nvSpPr>
            <p:cNvPr id="12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63529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5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Peygamberimiz toplam dört tane umre yapmıştı</a:t>
              </a:r>
              <a:endParaRPr lang="en-US" altLang="tr-TR" b="1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5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24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51"/>
          <p:cNvGrpSpPr>
            <a:grpSpLocks/>
          </p:cNvGrpSpPr>
          <p:nvPr/>
        </p:nvGrpSpPr>
        <p:grpSpPr bwMode="auto">
          <a:xfrm>
            <a:off x="827584" y="3733800"/>
            <a:ext cx="7254552" cy="685800"/>
            <a:chOff x="1296" y="1824"/>
            <a:chExt cx="2976" cy="432"/>
          </a:xfrm>
        </p:grpSpPr>
        <p:sp>
          <p:nvSpPr>
            <p:cNvPr id="17" name="AutoShape 5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" name="Text Box 54"/>
            <p:cNvSpPr txBox="1">
              <a:spLocks noChangeArrowheads="1"/>
            </p:cNvSpPr>
            <p:nvPr/>
          </p:nvSpPr>
          <p:spPr bwMode="gray">
            <a:xfrm>
              <a:off x="1680" y="1934"/>
              <a:ext cx="25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Peygamberimiz</a:t>
              </a:r>
              <a:r>
                <a:rPr lang="tr-TR" altLang="tr-TR" b="1" dirty="0">
                  <a:solidFill>
                    <a:schemeClr val="bg1"/>
                  </a:solidFill>
                </a:rPr>
                <a:t> </a:t>
              </a:r>
              <a:r>
                <a:rPr lang="tr-TR" altLang="tr-TR" b="1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çok kuran okurdu</a:t>
              </a:r>
              <a:endParaRPr lang="en-US" altLang="tr-TR" b="1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Text Box 55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24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1" name="Group 56"/>
          <p:cNvGrpSpPr>
            <a:grpSpLocks/>
          </p:cNvGrpSpPr>
          <p:nvPr/>
        </p:nvGrpSpPr>
        <p:grpSpPr bwMode="auto">
          <a:xfrm>
            <a:off x="827584" y="4648200"/>
            <a:ext cx="7254552" cy="685800"/>
            <a:chOff x="1296" y="1824"/>
            <a:chExt cx="2976" cy="432"/>
          </a:xfrm>
        </p:grpSpPr>
        <p:sp>
          <p:nvSpPr>
            <p:cNvPr id="22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>
                    <a:gamma/>
                    <a:tint val="7372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3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4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5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tr-TR" altLang="tr-TR" b="1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Peygamberimiz çok tövbe-istiğfar yapardı</a:t>
              </a:r>
              <a:endParaRPr lang="en-US" altLang="tr-TR" b="1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" name="Text Box 6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240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4316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4. İbadetlere Devamlılığı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52525"/>
            <a:ext cx="8229600" cy="1556395"/>
          </a:xfr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/>
          <a:lstStyle/>
          <a:p>
            <a:r>
              <a:rPr lang="tr-TR" dirty="0"/>
              <a:t>İbadetlerde esas olan öncelikle farz ibadetleri eda etmek, farzların dışında orta yolu takip etmektir.</a:t>
            </a:r>
          </a:p>
        </p:txBody>
      </p:sp>
      <p:sp>
        <p:nvSpPr>
          <p:cNvPr id="7" name="Yuvarlatılmış Dikdörtgen 6"/>
          <p:cNvSpPr/>
          <p:nvPr/>
        </p:nvSpPr>
        <p:spPr>
          <a:xfrm rot="19938175">
            <a:off x="399220" y="3465475"/>
            <a:ext cx="3654910" cy="1727242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dirty="0">
                <a:solidFill>
                  <a:srgbClr val="FFFFFF"/>
                </a:solidFill>
              </a:rPr>
              <a:t>Ayet: Ona kullukta devamlı ve sabırlı ol! </a:t>
            </a:r>
            <a:r>
              <a:rPr lang="tr-TR" sz="1400" b="1" dirty="0">
                <a:solidFill>
                  <a:srgbClr val="FFFFFF"/>
                </a:solidFill>
              </a:rPr>
              <a:t>(Meryem 65)</a:t>
            </a:r>
            <a:endParaRPr lang="tr-TR" b="1" dirty="0">
              <a:solidFill>
                <a:srgbClr val="FFFFFF"/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 rot="1658816">
            <a:off x="5196135" y="3458293"/>
            <a:ext cx="3654910" cy="1727242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dirty="0">
                <a:solidFill>
                  <a:srgbClr val="FFFFFF"/>
                </a:solidFill>
              </a:rPr>
              <a:t>Hadis: İşlerin hayırlısı orta yol üzere olandır.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2789298" y="5013176"/>
            <a:ext cx="3654910" cy="1727242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dirty="0">
                <a:solidFill>
                  <a:srgbClr val="FFFFFF"/>
                </a:solidFill>
              </a:rPr>
              <a:t>Ayet: ölüm gelinceye kadar </a:t>
            </a:r>
            <a:r>
              <a:rPr lang="tr-TR" sz="2400" b="1" dirty="0" err="1">
                <a:solidFill>
                  <a:srgbClr val="FFFFFF"/>
                </a:solidFill>
              </a:rPr>
              <a:t>Rabb’ine</a:t>
            </a:r>
            <a:r>
              <a:rPr lang="tr-TR" sz="2400" b="1" dirty="0">
                <a:solidFill>
                  <a:srgbClr val="FFFFFF"/>
                </a:solidFill>
              </a:rPr>
              <a:t> ibadet et.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 dirty="0">
                <a:solidFill>
                  <a:srgbClr val="FFFFFF"/>
                </a:solidFill>
              </a:rPr>
              <a:t>(</a:t>
            </a:r>
            <a:r>
              <a:rPr lang="tr-TR" sz="1400" b="1" dirty="0" err="1">
                <a:solidFill>
                  <a:srgbClr val="FFFFFF"/>
                </a:solidFill>
              </a:rPr>
              <a:t>Hicr</a:t>
            </a:r>
            <a:r>
              <a:rPr lang="tr-TR" sz="1400" b="1" dirty="0">
                <a:solidFill>
                  <a:srgbClr val="FFFFFF"/>
                </a:solidFill>
              </a:rPr>
              <a:t> 99)</a:t>
            </a:r>
            <a:endParaRPr lang="tr-TR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980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11560" y="404664"/>
            <a:ext cx="8080740" cy="1727242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rgbClr val="FFFFFF"/>
                </a:solidFill>
              </a:rPr>
              <a:t>Ayet: </a:t>
            </a:r>
            <a:r>
              <a:rPr lang="tr-TR" sz="2400" b="1" dirty="0"/>
              <a:t>“Gerçekten namazlarında huşu içinde olan ve namazlarını devamlı kılan müminler kurtuluşa ermiştir.” </a:t>
            </a:r>
            <a:r>
              <a:rPr lang="tr-TR" sz="1600" b="1" dirty="0"/>
              <a:t>(</a:t>
            </a:r>
            <a:r>
              <a:rPr lang="tr-TR" sz="1600" b="1" dirty="0" err="1"/>
              <a:t>Müminûn</a:t>
            </a:r>
            <a:r>
              <a:rPr lang="tr-TR" sz="1600" b="1" dirty="0"/>
              <a:t> 1-2 ve 9. ayetler)</a:t>
            </a:r>
            <a:endParaRPr lang="tr-TR" sz="1600" i="1" dirty="0"/>
          </a:p>
        </p:txBody>
      </p:sp>
      <p:sp>
        <p:nvSpPr>
          <p:cNvPr id="3" name="Yuvarlatılmış Dikdörtgen 2"/>
          <p:cNvSpPr/>
          <p:nvPr/>
        </p:nvSpPr>
        <p:spPr>
          <a:xfrm>
            <a:off x="179512" y="2492896"/>
            <a:ext cx="2952328" cy="2736304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rgbClr val="FFFFFF"/>
                </a:solidFill>
              </a:rPr>
              <a:t>Hadis: </a:t>
            </a:r>
            <a:r>
              <a:rPr lang="tr-TR" sz="2400" i="1" dirty="0"/>
              <a:t>İbadetlerin en faziletlisi, az da olsa devamlı olandır.”</a:t>
            </a:r>
            <a:endParaRPr lang="tr-TR" sz="2400" b="1" dirty="0">
              <a:solidFill>
                <a:srgbClr val="FFFFF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23818"/>
            <a:ext cx="4392488" cy="45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15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0"/>
            <a:ext cx="8888288" cy="1556395"/>
          </a:xfrm>
        </p:spPr>
        <p:txBody>
          <a:bodyPr/>
          <a:lstStyle/>
          <a:p>
            <a:r>
              <a:rPr lang="tr-TR" i="1" dirty="0"/>
              <a:t>Hadis: Allah sizin ne dış görünüşünüze ne de mallarınıza bakar. Ama o sizin kalplerinize (niyetlerinize) ve amellerinize bakar.”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7271"/>
            <a:ext cx="9144000" cy="7152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etin kutusu 4"/>
          <p:cNvSpPr txBox="1"/>
          <p:nvPr/>
        </p:nvSpPr>
        <p:spPr>
          <a:xfrm rot="20340968">
            <a:off x="218839" y="4309839"/>
            <a:ext cx="3976025" cy="400110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Niyetler fiilleri ibadete dönüştürür.</a:t>
            </a:r>
          </a:p>
        </p:txBody>
      </p:sp>
    </p:spTree>
    <p:extLst>
      <p:ext uri="{BB962C8B-B14F-4D97-AF65-F5344CB8AC3E}">
        <p14:creationId xmlns:p14="http://schemas.microsoft.com/office/powerpoint/2010/main" val="24086654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562541" y="2967335"/>
            <a:ext cx="401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Teşekkürler</a:t>
            </a:r>
          </a:p>
        </p:txBody>
      </p:sp>
      <p:pic>
        <p:nvPicPr>
          <p:cNvPr id="3" name="Resim 9">
            <a:extLst>
              <a:ext uri="{FF2B5EF4-FFF2-40B4-BE49-F238E27FC236}">
                <a16:creationId xmlns:a16="http://schemas.microsoft.com/office/drawing/2014/main" id="{2B8C1F13-BF26-4BEB-83B6-D784FB292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>
            <a:hlinkClick r:id="rId3"/>
            <a:extLst>
              <a:ext uri="{FF2B5EF4-FFF2-40B4-BE49-F238E27FC236}">
                <a16:creationId xmlns:a16="http://schemas.microsoft.com/office/drawing/2014/main" id="{443C27F2-13A6-47E2-AA57-E51167C63D1A}"/>
              </a:ext>
            </a:extLst>
          </p:cNvPr>
          <p:cNvSpPr/>
          <p:nvPr/>
        </p:nvSpPr>
        <p:spPr>
          <a:xfrm>
            <a:off x="1908175" y="5445125"/>
            <a:ext cx="2879725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5" name="Dikdörtgen 4">
            <a:hlinkClick r:id="rId4"/>
            <a:extLst>
              <a:ext uri="{FF2B5EF4-FFF2-40B4-BE49-F238E27FC236}">
                <a16:creationId xmlns:a16="http://schemas.microsoft.com/office/drawing/2014/main" id="{856980DB-D85C-451F-A64E-19A8D2BE03EB}"/>
              </a:ext>
            </a:extLst>
          </p:cNvPr>
          <p:cNvSpPr/>
          <p:nvPr/>
        </p:nvSpPr>
        <p:spPr>
          <a:xfrm>
            <a:off x="5003800" y="5445125"/>
            <a:ext cx="2881313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114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2160240"/>
          </a:xfrm>
          <a:solidFill>
            <a:schemeClr val="accent3">
              <a:lumMod val="85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tr-TR" b="1" dirty="0"/>
              <a:t>Ayet: O (kimseler ki), iman edenler ve gönülleri Allah’ın zikriyle sükûnete erenlerdir. Bilesiniz ki, kalpler ancak Allah’ı anmakla huzur bulur. </a:t>
            </a:r>
            <a:r>
              <a:rPr lang="tr-TR" sz="1800" b="1" dirty="0"/>
              <a:t>(</a:t>
            </a:r>
            <a:r>
              <a:rPr lang="tr-TR" sz="1800" b="1" dirty="0" err="1"/>
              <a:t>Rad</a:t>
            </a:r>
            <a:r>
              <a:rPr lang="tr-TR" sz="1800" b="1" dirty="0"/>
              <a:t> 28)</a:t>
            </a:r>
            <a:endParaRPr lang="tr-TR" sz="1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41" y="2428802"/>
            <a:ext cx="5199687" cy="4427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etin kutusu 4"/>
          <p:cNvSpPr txBox="1"/>
          <p:nvPr/>
        </p:nvSpPr>
        <p:spPr>
          <a:xfrm rot="20340968">
            <a:off x="57983" y="4121233"/>
            <a:ext cx="3249864" cy="1015663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Peygamberimiz Allah’ı çok </a:t>
            </a:r>
          </a:p>
          <a:p>
            <a:r>
              <a:rPr lang="tr-TR" sz="2000" dirty="0">
                <a:solidFill>
                  <a:schemeClr val="bg1"/>
                </a:solidFill>
              </a:rPr>
              <a:t>zikreder (anar)  ve çokça </a:t>
            </a:r>
          </a:p>
          <a:p>
            <a:r>
              <a:rPr lang="tr-TR" sz="2000" dirty="0" err="1">
                <a:solidFill>
                  <a:schemeClr val="bg1"/>
                </a:solidFill>
              </a:rPr>
              <a:t>tevbe</a:t>
            </a:r>
            <a:r>
              <a:rPr lang="tr-TR" sz="2000" dirty="0">
                <a:solidFill>
                  <a:schemeClr val="bg1"/>
                </a:solidFill>
              </a:rPr>
              <a:t> ederdi.</a:t>
            </a:r>
          </a:p>
        </p:txBody>
      </p:sp>
      <p:sp>
        <p:nvSpPr>
          <p:cNvPr id="2" name="Dikdörtgen 1"/>
          <p:cNvSpPr/>
          <p:nvPr/>
        </p:nvSpPr>
        <p:spPr>
          <a:xfrm>
            <a:off x="3622805" y="2428802"/>
            <a:ext cx="47179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Her şeyi yaratanı sakın unutma</a:t>
            </a:r>
          </a:p>
        </p:txBody>
      </p:sp>
    </p:spTree>
    <p:extLst>
      <p:ext uri="{BB962C8B-B14F-4D97-AF65-F5344CB8AC3E}">
        <p14:creationId xmlns:p14="http://schemas.microsoft.com/office/powerpoint/2010/main" val="2472608869"/>
      </p:ext>
    </p:extLst>
  </p:cSld>
  <p:clrMapOvr>
    <a:masterClrMapping/>
  </p:clrMapOvr>
</p:sld>
</file>

<file path=ppt/theme/theme1.xml><?xml version="1.0" encoding="utf-8"?>
<a:theme xmlns:a="http://schemas.openxmlformats.org/drawingml/2006/main" name="sample">
  <a:themeElements>
    <a:clrScheme name="sample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2 [HEM]">
  <a:themeElements>
    <a:clrScheme name="sample 3">
      <a:dk1>
        <a:srgbClr val="2B166E"/>
      </a:dk1>
      <a:lt1>
        <a:srgbClr val="FFFFFF"/>
      </a:lt1>
      <a:dk2>
        <a:srgbClr val="1640B6"/>
      </a:dk2>
      <a:lt2>
        <a:srgbClr val="B2B2B2"/>
      </a:lt2>
      <a:accent1>
        <a:srgbClr val="48BDEC"/>
      </a:accent1>
      <a:accent2>
        <a:srgbClr val="EB984D"/>
      </a:accent2>
      <a:accent3>
        <a:srgbClr val="FFFFFF"/>
      </a:accent3>
      <a:accent4>
        <a:srgbClr val="23115D"/>
      </a:accent4>
      <a:accent5>
        <a:srgbClr val="B1DBF4"/>
      </a:accent5>
      <a:accent6>
        <a:srgbClr val="D58945"/>
      </a:accent6>
      <a:hlink>
        <a:srgbClr val="339966"/>
      </a:hlink>
      <a:folHlink>
        <a:srgbClr val="7E88E4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CCC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5095D"/>
        </a:dk1>
        <a:lt1>
          <a:srgbClr val="FFFFFF"/>
        </a:lt1>
        <a:dk2>
          <a:srgbClr val="A1537C"/>
        </a:dk2>
        <a:lt2>
          <a:srgbClr val="B2B2B2"/>
        </a:lt2>
        <a:accent1>
          <a:srgbClr val="AF8ADC"/>
        </a:accent1>
        <a:accent2>
          <a:srgbClr val="60A065"/>
        </a:accent2>
        <a:accent3>
          <a:srgbClr val="FFFFFF"/>
        </a:accent3>
        <a:accent4>
          <a:srgbClr val="1E064E"/>
        </a:accent4>
        <a:accent5>
          <a:srgbClr val="D4C4EB"/>
        </a:accent5>
        <a:accent6>
          <a:srgbClr val="56915B"/>
        </a:accent6>
        <a:hlink>
          <a:srgbClr val="8DAED9"/>
        </a:hlink>
        <a:folHlink>
          <a:srgbClr val="5974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B166E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B984D"/>
        </a:accent2>
        <a:accent3>
          <a:srgbClr val="FFFFFF"/>
        </a:accent3>
        <a:accent4>
          <a:srgbClr val="23115D"/>
        </a:accent4>
        <a:accent5>
          <a:srgbClr val="B1DBF4"/>
        </a:accent5>
        <a:accent6>
          <a:srgbClr val="D58945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</TotalTime>
  <Words>1526</Words>
  <Application>Microsoft Office PowerPoint</Application>
  <PresentationFormat>Ekran Gösterisi (4:3)</PresentationFormat>
  <Paragraphs>250</Paragraphs>
  <Slides>80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4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80</vt:i4>
      </vt:variant>
    </vt:vector>
  </HeadingPairs>
  <TitlesOfParts>
    <vt:vector size="91" baseType="lpstr">
      <vt:lpstr>Arial</vt:lpstr>
      <vt:lpstr>Calibri</vt:lpstr>
      <vt:lpstr>Helvetica-Bold</vt:lpstr>
      <vt:lpstr>Helvetica-Oblique</vt:lpstr>
      <vt:lpstr>Verdana</vt:lpstr>
      <vt:lpstr>Wingdings</vt:lpstr>
      <vt:lpstr>sample</vt:lpstr>
      <vt:lpstr>22 [HEM]</vt:lpstr>
      <vt:lpstr>Diseño predeterminado</vt:lpstr>
      <vt:lpstr>Thème Office</vt:lpstr>
      <vt:lpstr>Image</vt:lpstr>
      <vt:lpstr>Hz. Muhammed’in Hayatı</vt:lpstr>
      <vt:lpstr>Bölüm İçindekiler</vt:lpstr>
      <vt:lpstr>1. Hz. Muhammed’in İbadet Anlayışı</vt:lpstr>
      <vt:lpstr>1. Hz. Muhammed’in İbadet Anlayışı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Peygamberimizin İbadetinin Özellikleri</vt:lpstr>
      <vt:lpstr>2. Farz İbadetler</vt:lpstr>
      <vt:lpstr>Namaz Kılmak</vt:lpstr>
      <vt:lpstr>Ayet: “Namazlarında huşu içinde olan müminler kurtuluşa ermiştir.” (Müminûn 2)</vt:lpstr>
      <vt:lpstr>PowerPoint Sunusu</vt:lpstr>
      <vt:lpstr>Hadis: “Namaz dinin direğidir. Kim namazı terk ederse dinini yıkmış olur.”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Oruç Tutmak</vt:lpstr>
      <vt:lpstr>Hadis: “ Oruç (günahlara karşı) bir kalkandır.</vt:lpstr>
      <vt:lpstr>PowerPoint Sunusu</vt:lpstr>
      <vt:lpstr>PowerPoint Sunusu</vt:lpstr>
      <vt:lpstr>PowerPoint Sunusu</vt:lpstr>
      <vt:lpstr>PowerPoint Sunusu</vt:lpstr>
      <vt:lpstr>Zekât Vermek</vt:lpstr>
      <vt:lpstr>Zekat vermenin ferdi hayatta faydaları</vt:lpstr>
      <vt:lpstr>PowerPoint Sunusu</vt:lpstr>
      <vt:lpstr>PowerPoint Sunusu</vt:lpstr>
      <vt:lpstr>PowerPoint Sunusu</vt:lpstr>
      <vt:lpstr>PowerPoint Sunusu</vt:lpstr>
      <vt:lpstr>Zekat</vt:lpstr>
      <vt:lpstr>PowerPoint Sunusu</vt:lpstr>
      <vt:lpstr>Zekatın Şartları</vt:lpstr>
      <vt:lpstr>Hacca Gitmek</vt:lpstr>
      <vt:lpstr>PowerPoint Sunusu</vt:lpstr>
      <vt:lpstr>Hacla İlgili Bazı Kavramlar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Haccın Faydaları</vt:lpstr>
      <vt:lpstr>3. Farz Dışında Yaptığı İbadetler</vt:lpstr>
      <vt:lpstr>PowerPoint Sunusu</vt:lpstr>
      <vt:lpstr>Peygamberimizin tuttuğu nafile oruçlar</vt:lpstr>
      <vt:lpstr>PowerPoint Sunusu</vt:lpstr>
      <vt:lpstr>PowerPoint Sunusu</vt:lpstr>
      <vt:lpstr>Peygamberimizin yaptığı diğer nâfile ibadetler</vt:lpstr>
      <vt:lpstr>4. İbadetlere Devamlılığı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Hz. Muhammed’in Hayatı</dc:title>
  <cp:lastModifiedBy>MN_Dizgi-2</cp:lastModifiedBy>
  <cp:revision>52</cp:revision>
  <dcterms:created xsi:type="dcterms:W3CDTF">2014-09-04T19:32:10Z</dcterms:created>
  <dcterms:modified xsi:type="dcterms:W3CDTF">2022-11-30T13:53:37Z</dcterms:modified>
</cp:coreProperties>
</file>