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  <p:sldMasterId id="2147483711" r:id="rId4"/>
    <p:sldMasterId id="2147483760" r:id="rId5"/>
    <p:sldMasterId id="2147483772" r:id="rId6"/>
  </p:sldMasterIdLst>
  <p:notesMasterIdLst>
    <p:notesMasterId r:id="rId52"/>
  </p:notesMasterIdLst>
  <p:sldIdLst>
    <p:sldId id="422" r:id="rId7"/>
    <p:sldId id="421" r:id="rId8"/>
    <p:sldId id="416" r:id="rId9"/>
    <p:sldId id="417" r:id="rId10"/>
    <p:sldId id="418" r:id="rId11"/>
    <p:sldId id="393" r:id="rId12"/>
    <p:sldId id="394" r:id="rId13"/>
    <p:sldId id="395" r:id="rId14"/>
    <p:sldId id="396" r:id="rId15"/>
    <p:sldId id="303" r:id="rId16"/>
    <p:sldId id="305" r:id="rId17"/>
    <p:sldId id="307" r:id="rId18"/>
    <p:sldId id="306" r:id="rId19"/>
    <p:sldId id="308" r:id="rId20"/>
    <p:sldId id="309" r:id="rId21"/>
    <p:sldId id="311" r:id="rId22"/>
    <p:sldId id="312" r:id="rId23"/>
    <p:sldId id="310" r:id="rId24"/>
    <p:sldId id="313" r:id="rId25"/>
    <p:sldId id="314" r:id="rId26"/>
    <p:sldId id="315" r:id="rId27"/>
    <p:sldId id="316" r:id="rId28"/>
    <p:sldId id="318" r:id="rId29"/>
    <p:sldId id="319" r:id="rId30"/>
    <p:sldId id="321" r:id="rId31"/>
    <p:sldId id="342" r:id="rId32"/>
    <p:sldId id="343" r:id="rId33"/>
    <p:sldId id="344" r:id="rId34"/>
    <p:sldId id="398" r:id="rId35"/>
    <p:sldId id="317" r:id="rId36"/>
    <p:sldId id="347" r:id="rId37"/>
    <p:sldId id="346" r:id="rId38"/>
    <p:sldId id="348" r:id="rId39"/>
    <p:sldId id="349" r:id="rId40"/>
    <p:sldId id="320" r:id="rId41"/>
    <p:sldId id="322" r:id="rId42"/>
    <p:sldId id="323" r:id="rId43"/>
    <p:sldId id="324" r:id="rId44"/>
    <p:sldId id="325" r:id="rId45"/>
    <p:sldId id="363" r:id="rId46"/>
    <p:sldId id="399" r:id="rId47"/>
    <p:sldId id="400" r:id="rId48"/>
    <p:sldId id="401" r:id="rId49"/>
    <p:sldId id="352" r:id="rId50"/>
    <p:sldId id="419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565868"/>
    <a:srgbClr val="5F5F5F"/>
    <a:srgbClr val="8080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4" autoAdjust="0"/>
    <p:restoredTop sz="94660" autoAdjust="0"/>
  </p:normalViewPr>
  <p:slideViewPr>
    <p:cSldViewPr>
      <p:cViewPr varScale="1">
        <p:scale>
          <a:sx n="65" d="100"/>
          <a:sy n="65" d="100"/>
        </p:scale>
        <p:origin x="103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FF5A0-046C-44B9-BA64-2C57B05195F0}" type="datetimeFigureOut">
              <a:rPr lang="tr-TR" smtClean="0"/>
              <a:t>30.11.2022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F29B4-E0C2-4D67-B72E-E502B65C38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402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8004175" y="0"/>
            <a:ext cx="1139825" cy="6858000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white">
          <a:xfrm>
            <a:off x="0" y="4638675"/>
            <a:ext cx="9144000" cy="2219325"/>
          </a:xfrm>
          <a:prstGeom prst="rect">
            <a:avLst/>
          </a:prstGeom>
          <a:solidFill>
            <a:schemeClr val="folHlink">
              <a:alpha val="3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0" y="2149475"/>
            <a:ext cx="9144000" cy="24987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3092" name="Freeform 20"/>
          <p:cNvSpPr>
            <a:spLocks/>
          </p:cNvSpPr>
          <p:nvPr/>
        </p:nvSpPr>
        <p:spPr bwMode="gray">
          <a:xfrm>
            <a:off x="-9525" y="2138363"/>
            <a:ext cx="8015288" cy="2271712"/>
          </a:xfrm>
          <a:custGeom>
            <a:avLst/>
            <a:gdLst>
              <a:gd name="T0" fmla="*/ 0 w 5049"/>
              <a:gd name="T1" fmla="*/ 0 h 1471"/>
              <a:gd name="T2" fmla="*/ 5049 w 5049"/>
              <a:gd name="T3" fmla="*/ 2 h 1471"/>
              <a:gd name="T4" fmla="*/ 5048 w 5049"/>
              <a:gd name="T5" fmla="*/ 1458 h 1471"/>
              <a:gd name="T6" fmla="*/ 0 w 5049"/>
              <a:gd name="T7" fmla="*/ 1471 h 1471"/>
              <a:gd name="T8" fmla="*/ 0 w 5049"/>
              <a:gd name="T9" fmla="*/ 0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>
              <a:alpha val="7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gray">
          <a:xfrm>
            <a:off x="7696200" y="594360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gray">
          <a:xfrm>
            <a:off x="8229600" y="563880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gray">
          <a:xfrm>
            <a:off x="8220075" y="622935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143000" y="990600"/>
            <a:ext cx="6705600" cy="1012825"/>
          </a:xfrm>
        </p:spPr>
        <p:txBody>
          <a:bodyPr/>
          <a:lstStyle>
            <a:lvl1pPr algn="ctr"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tr-TR" altLang="tr-TR" noProof="0"/>
              <a:t>Asıl başlık stili için tıklatın</a:t>
            </a:r>
            <a:endParaRPr lang="en-US" altLang="tr-TR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3505200" y="2971800"/>
            <a:ext cx="4343400" cy="685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altLang="tr-TR" noProof="0"/>
              <a:t>Asıl alt başlık stilini düzenlemek için tıklatın</a:t>
            </a:r>
            <a:endParaRPr lang="en-US" altLang="tr-TR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352800" y="6553200"/>
            <a:ext cx="2133600" cy="152400"/>
          </a:xfrm>
        </p:spPr>
        <p:txBody>
          <a:bodyPr/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altLang="tr-T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4800" y="6477000"/>
            <a:ext cx="2590800" cy="228600"/>
          </a:xfrm>
        </p:spPr>
        <p:txBody>
          <a:bodyPr/>
          <a:lstStyle>
            <a:lvl1pPr algn="ctr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tr-TR" altLang="tr-T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210550" y="6467475"/>
            <a:ext cx="533400" cy="244475"/>
          </a:xfrm>
        </p:spPr>
        <p:txBody>
          <a:bodyPr/>
          <a:lstStyle>
            <a:lvl1pPr>
              <a:defRPr sz="1200">
                <a:latin typeface="Arial" charset="0"/>
              </a:defRPr>
            </a:lvl1pPr>
          </a:lstStyle>
          <a:p>
            <a:fld id="{D0641414-145A-4561-9E49-39979CBE32B6}" type="slidenum">
              <a:rPr lang="en-US" altLang="tr-TR"/>
              <a:pPr/>
              <a:t>‹#›</a:t>
            </a:fld>
            <a:endParaRPr lang="en-US" altLang="tr-TR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04800" y="228600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tr-TR" sz="2800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  <p:grpSp>
        <p:nvGrpSpPr>
          <p:cNvPr id="3188" name="Group 116"/>
          <p:cNvGrpSpPr>
            <a:grpSpLocks/>
          </p:cNvGrpSpPr>
          <p:nvPr/>
        </p:nvGrpSpPr>
        <p:grpSpPr bwMode="auto">
          <a:xfrm>
            <a:off x="190500" y="2324100"/>
            <a:ext cx="3276600" cy="3314700"/>
            <a:chOff x="120" y="1464"/>
            <a:chExt cx="2064" cy="2088"/>
          </a:xfrm>
        </p:grpSpPr>
        <p:sp>
          <p:nvSpPr>
            <p:cNvPr id="3185" name="AutoShape 113" descr="gdd01"/>
            <p:cNvSpPr>
              <a:spLocks noChangeArrowheads="1"/>
            </p:cNvSpPr>
            <p:nvPr userDrawn="1"/>
          </p:nvSpPr>
          <p:spPr bwMode="gray">
            <a:xfrm>
              <a:off x="120" y="1992"/>
              <a:ext cx="1104" cy="1008"/>
            </a:xfrm>
            <a:prstGeom prst="hexagon">
              <a:avLst>
                <a:gd name="adj" fmla="val 27381"/>
                <a:gd name="vf" fmla="val 115470"/>
              </a:avLst>
            </a:prstGeom>
            <a:blipFill dpi="0" rotWithShape="1">
              <a:blip r:embed="rId2"/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125080" dir="1437749" algn="ctr" rotWithShape="0">
                <a:schemeClr val="bg2">
                  <a:alpha val="32001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ko-KR" altLang="en-US">
                <a:latin typeface="Times New Roman" pitchFamily="18" charset="0"/>
                <a:ea typeface="Gulim" pitchFamily="34" charset="-127"/>
              </a:endParaRPr>
            </a:p>
          </p:txBody>
        </p:sp>
        <p:sp>
          <p:nvSpPr>
            <p:cNvPr id="3186" name="AutoShape 114" descr="gdd04"/>
            <p:cNvSpPr>
              <a:spLocks noChangeArrowheads="1"/>
            </p:cNvSpPr>
            <p:nvPr userDrawn="1"/>
          </p:nvSpPr>
          <p:spPr bwMode="gray">
            <a:xfrm>
              <a:off x="1032" y="1464"/>
              <a:ext cx="1152" cy="1008"/>
            </a:xfrm>
            <a:prstGeom prst="hexagon">
              <a:avLst>
                <a:gd name="adj" fmla="val 28571"/>
                <a:gd name="vf" fmla="val 115470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125080" dir="1437749" algn="ctr" rotWithShape="0">
                <a:schemeClr val="bg2">
                  <a:alpha val="32001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ko-KR" altLang="en-US">
                <a:latin typeface="Times New Roman" pitchFamily="18" charset="0"/>
                <a:ea typeface="Gulim" pitchFamily="34" charset="-127"/>
              </a:endParaRPr>
            </a:p>
          </p:txBody>
        </p:sp>
        <p:sp>
          <p:nvSpPr>
            <p:cNvPr id="3187" name="AutoShape 115" descr="gdd03"/>
            <p:cNvSpPr>
              <a:spLocks noChangeArrowheads="1"/>
            </p:cNvSpPr>
            <p:nvPr userDrawn="1"/>
          </p:nvSpPr>
          <p:spPr bwMode="gray">
            <a:xfrm>
              <a:off x="1008" y="2544"/>
              <a:ext cx="1152" cy="1008"/>
            </a:xfrm>
            <a:prstGeom prst="hexagon">
              <a:avLst>
                <a:gd name="adj" fmla="val 28571"/>
                <a:gd name="vf" fmla="val 115470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125080" dir="1437749" algn="ctr" rotWithShape="0">
                <a:schemeClr val="bg2">
                  <a:alpha val="32001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ko-KR" altLang="en-US">
                <a:latin typeface="Times New Roman" pitchFamily="18" charset="0"/>
                <a:ea typeface="Gulim" pitchFamily="34" charset="-127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A3F3E-BE4D-42C2-AE46-153D229CFD78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5945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9436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9436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AFCB1-D92A-4AF8-B8EE-FD2F7A7CF2D1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408169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05600" cy="563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Tablo Yer Tutucusu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tr-TR"/>
              <a:t>Tablo eklemek için simgeyi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519863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5181600" y="6477000"/>
            <a:ext cx="2895600" cy="2333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286750" y="6386513"/>
            <a:ext cx="457200" cy="228600"/>
          </a:xfrm>
        </p:spPr>
        <p:txBody>
          <a:bodyPr/>
          <a:lstStyle>
            <a:lvl1pPr>
              <a:defRPr/>
            </a:lvl1pPr>
          </a:lstStyle>
          <a:p>
            <a:fld id="{B0D2DB61-BE35-4237-83E7-952BC0DFB352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64516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Başlık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05600" cy="563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Grafik Yer Tutucusu 2"/>
          <p:cNvSpPr>
            <a:spLocks noGrp="1"/>
          </p:cNvSpPr>
          <p:nvPr>
            <p:ph type="chart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tr-TR"/>
              <a:t>Grafik eklemek için simgeyi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519863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5181600" y="6477000"/>
            <a:ext cx="2895600" cy="2333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286750" y="6386513"/>
            <a:ext cx="457200" cy="228600"/>
          </a:xfrm>
        </p:spPr>
        <p:txBody>
          <a:bodyPr/>
          <a:lstStyle>
            <a:lvl1pPr>
              <a:defRPr/>
            </a:lvl1pPr>
          </a:lstStyle>
          <a:p>
            <a:fld id="{4E85C20F-5208-4023-9F32-B759FE9E9604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655048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0E9F4-4777-4A8B-933E-AAA9B11342BC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75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70577-F1B1-4140-94AB-0884DAA2880F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19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89CC3-FF72-4B65-9B0D-675C8DD449F2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85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9FFCA-1E5F-4D68-AA52-0B1CD7AC205C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05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2B689-9E9F-4714-A274-F9FF037710F9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81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31AEF-0A43-44F3-95EC-73FB841FEA15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1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CDAAA-9D1A-46D3-A2CE-D695A8D70AB1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36666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113C0-7A67-4B94-BF61-21B6836156AE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1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1D3E2-964B-499F-9CA1-96EF9FA5460F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53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A246A-870C-4210-87F3-FA86F279F281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58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C22E9-4084-4B31-9192-AC3C0BABA2CF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94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73E11-E2F6-4853-8DF5-4ACAD23908B7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05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38981-67F1-49A9-8622-1E7809FC7123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5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1630A-D9DD-4095-B191-1F67809B5B65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52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3EA97-7EEB-454F-A731-FFBA28456D8E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49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84D8E-8CB7-465B-B490-1D303A1F17C1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20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F6E2F-4777-4135-B96E-CFFB64FF877F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5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C27E2-F4CA-4235-BE2E-7BD7C4FEB52E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89064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E28D9-C526-4462-83A8-FCC142736F48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55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CB98-8197-4C61-B3F6-0D05DD922269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3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6B858-C6FA-4F80-8C2A-C976EED6185B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13ECD-7A7C-42CC-AF01-BFAAD9D111C1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95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6811E-32A9-4A66-AFDA-7706F959C296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45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29BCF-36B5-4D8B-8C01-AA1876717CAC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69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Başlık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Grafik Yer Tutucusu 2"/>
          <p:cNvSpPr>
            <a:spLocks noGrp="1"/>
          </p:cNvSpPr>
          <p:nvPr>
            <p:ph type="chart"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r>
              <a:rPr lang="tr-TR"/>
              <a:t>Grafik eklemek için simgeyi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C40DCB0-0DF7-471B-AE76-0F68205EF38C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8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47755-8022-4C03-A43B-A79001CFB4B3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83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BA3D2-F275-493A-AE38-5C6ABE60715B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D7B36-9E3C-4E99-97AC-5D956AFE1F66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4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9B5D4-847D-4547-AFC4-1629940BC62E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11492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B438C-4D16-4252-B95D-332583511245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61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E5154-51B1-4129-9D49-D31E3B94080C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76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8C7B8-2C67-4A3B-AF5D-4F87276E0598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22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47814-7AF7-4533-B9E3-94D2054ACA94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13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F6108-997E-4AFA-9E79-58CE6E295954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63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DB4A-FCC8-45BC-B311-EEC614C4E8F6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46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4E372-15CB-4223-ACD3-23B72A64B2BE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98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tr-TR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CA153-E649-4E56-BE02-3C789F216DDD}" type="slidenum">
              <a:rPr lang="es-ES" altLang="tr-TR">
                <a:solidFill>
                  <a:srgbClr val="000000"/>
                </a:solidFill>
              </a:rPr>
              <a:pPr/>
              <a:t>‹#›</a:t>
            </a:fld>
            <a:endParaRPr lang="es-ES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12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7835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721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EFD00-2F87-4B18-A55E-82F87CC22330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820723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47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4314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3396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2144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1141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187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4971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4816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520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52116-7C1A-4CC6-BF06-66633D840ABF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8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12D32-5461-425E-941E-DC8B45E5C943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65981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E3A38-8D2D-41ED-97BB-FC40AEC84207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033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4F687-83AA-4C4B-9F6A-759F5A8C6B7E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4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AAB38-9561-4417-9D8C-6A7732F2FA3B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8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43C1A-8770-472E-AF49-A8327A5E9867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216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F8143-7087-470F-A41F-9AEAC18BFFFE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18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5ABD9-1198-4EF4-861A-5A8F9D93ACDF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638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91268-0FAF-4BAB-AB72-DF7AC94A9B06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322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EF7CF-CDA2-4F73-B2DD-919ECE1D2A1C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7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3F9E0-DABD-4266-B9E5-52EBC140909D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52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D1715-33B0-44A6-BF1F-8C349E7EAB1C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486DD-24CA-4844-A005-C05A476F13D0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4609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994A8-A19F-4AE5-A661-05C43B7F859C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3621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7EC6C-C447-42B8-9417-85E78BD02781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67348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/>
          <p:cNvSpPr>
            <a:spLocks/>
          </p:cNvSpPr>
          <p:nvPr/>
        </p:nvSpPr>
        <p:spPr bwMode="gray">
          <a:xfrm>
            <a:off x="-9525" y="344488"/>
            <a:ext cx="8194675" cy="633412"/>
          </a:xfrm>
          <a:custGeom>
            <a:avLst/>
            <a:gdLst>
              <a:gd name="T0" fmla="*/ 0 w 5049"/>
              <a:gd name="T1" fmla="*/ 0 h 1471"/>
              <a:gd name="T2" fmla="*/ 5049 w 5049"/>
              <a:gd name="T3" fmla="*/ 2 h 1471"/>
              <a:gd name="T4" fmla="*/ 5048 w 5049"/>
              <a:gd name="T5" fmla="*/ 1458 h 1471"/>
              <a:gd name="T6" fmla="*/ 0 w 5049"/>
              <a:gd name="T7" fmla="*/ 1471 h 1471"/>
              <a:gd name="T8" fmla="*/ 0 w 5049"/>
              <a:gd name="T9" fmla="*/ 0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grpSp>
        <p:nvGrpSpPr>
          <p:cNvPr id="1040" name="Group 16"/>
          <p:cNvGrpSpPr>
            <a:grpSpLocks/>
          </p:cNvGrpSpPr>
          <p:nvPr/>
        </p:nvGrpSpPr>
        <p:grpSpPr bwMode="auto">
          <a:xfrm>
            <a:off x="8153400" y="0"/>
            <a:ext cx="990600" cy="6858000"/>
            <a:chOff x="5040" y="0"/>
            <a:chExt cx="720" cy="4320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gray">
            <a:xfrm>
              <a:off x="5042" y="0"/>
              <a:ext cx="718" cy="4320"/>
            </a:xfrm>
            <a:prstGeom prst="rect">
              <a:avLst/>
            </a:prstGeom>
            <a:solidFill>
              <a:schemeClr val="folHlink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gray">
            <a:xfrm>
              <a:off x="5040" y="219"/>
              <a:ext cx="720" cy="3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1043" name="AutoShape 19"/>
          <p:cNvSpPr>
            <a:spLocks noChangeArrowheads="1"/>
          </p:cNvSpPr>
          <p:nvPr/>
        </p:nvSpPr>
        <p:spPr bwMode="gray">
          <a:xfrm>
            <a:off x="7696200" y="594360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044" name="AutoShape 20"/>
          <p:cNvSpPr>
            <a:spLocks noChangeArrowheads="1"/>
          </p:cNvSpPr>
          <p:nvPr/>
        </p:nvSpPr>
        <p:spPr bwMode="gray">
          <a:xfrm>
            <a:off x="8229600" y="563880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045" name="AutoShape 21"/>
          <p:cNvSpPr>
            <a:spLocks noChangeArrowheads="1"/>
          </p:cNvSpPr>
          <p:nvPr/>
        </p:nvSpPr>
        <p:spPr bwMode="gray">
          <a:xfrm>
            <a:off x="8220075" y="622935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19863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tr-TR" alt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81600" y="6477000"/>
            <a:ext cx="28956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r>
              <a:rPr lang="en-US" altLang="tr-TR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86750" y="6386513"/>
            <a:ext cx="45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30B0F663-2950-4BD0-B79E-1DDB5A22A6E2}" type="slidenum">
              <a:rPr lang="en-US" altLang="tr-TR"/>
              <a:pPr/>
              <a:t>‹#›</a:t>
            </a:fld>
            <a:endParaRPr lang="en-US" altLang="tr-TR"/>
          </a:p>
        </p:txBody>
      </p:sp>
      <p:grpSp>
        <p:nvGrpSpPr>
          <p:cNvPr id="1046" name="Group 22"/>
          <p:cNvGrpSpPr>
            <a:grpSpLocks/>
          </p:cNvGrpSpPr>
          <p:nvPr/>
        </p:nvGrpSpPr>
        <p:grpSpPr bwMode="auto">
          <a:xfrm>
            <a:off x="152400" y="228600"/>
            <a:ext cx="838200" cy="838200"/>
            <a:chOff x="18" y="144"/>
            <a:chExt cx="510" cy="480"/>
          </a:xfrm>
        </p:grpSpPr>
        <p:sp>
          <p:nvSpPr>
            <p:cNvPr id="1047" name="AutoShape 23"/>
            <p:cNvSpPr>
              <a:spLocks noChangeArrowheads="1"/>
            </p:cNvSpPr>
            <p:nvPr userDrawn="1"/>
          </p:nvSpPr>
          <p:spPr bwMode="gray">
            <a:xfrm>
              <a:off x="18" y="258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hlink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048" name="AutoShape 24"/>
            <p:cNvSpPr>
              <a:spLocks noChangeArrowheads="1"/>
            </p:cNvSpPr>
            <p:nvPr userDrawn="1"/>
          </p:nvSpPr>
          <p:spPr bwMode="gray">
            <a:xfrm>
              <a:off x="240" y="14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accent2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049" name="AutoShape 25"/>
            <p:cNvSpPr>
              <a:spLocks noChangeArrowheads="1"/>
            </p:cNvSpPr>
            <p:nvPr userDrawn="1"/>
          </p:nvSpPr>
          <p:spPr bwMode="gray">
            <a:xfrm>
              <a:off x="240" y="38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accent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143000" y="381000"/>
            <a:ext cx="6705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  <a:endParaRPr lang="en-US" altLang="tr-TR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/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9CC8BE4F-EC4C-417C-B0EC-12E79629D52D}" type="slidenum">
              <a:rPr lang="en-US" altLang="tr-TR" smtClean="0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63998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  <a:endParaRPr lang="en-US" altLang="tr-TR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/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76E7205-D39C-44BD-B49C-054B21A2A09F}" type="slidenum">
              <a:rPr lang="en-US" altLang="tr-TR" smtClean="0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0459326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r-TR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tr-TR"/>
              <a:t>Haga clic para modificar el estilo de texto del patrón</a:t>
            </a:r>
          </a:p>
          <a:p>
            <a:pPr lvl="1"/>
            <a:r>
              <a:rPr lang="es-ES" altLang="tr-TR"/>
              <a:t>Segundo nivel</a:t>
            </a:r>
          </a:p>
          <a:p>
            <a:pPr lvl="2"/>
            <a:r>
              <a:rPr lang="es-ES" altLang="tr-TR"/>
              <a:t>Tercer nivel</a:t>
            </a:r>
          </a:p>
          <a:p>
            <a:pPr lvl="3"/>
            <a:r>
              <a:rPr lang="es-ES" altLang="tr-TR"/>
              <a:t>Cuarto nivel</a:t>
            </a:r>
          </a:p>
          <a:p>
            <a:pPr lvl="4"/>
            <a:r>
              <a:rPr lang="es-ES" altLang="tr-T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tr-T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tr-T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AB0106-D624-4F24-9ABB-1EA9FF222D90}" type="slidenum">
              <a:rPr lang="es-ES" altLang="tr-TR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s-ES" altLang="tr-T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28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6FF27E-8AB3-4092-B170-B2183D04079A}" type="datetimeFigureOut">
              <a:rPr lang="tr-T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30.11.2022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B82CE9-732D-4BBE-BCBC-C2BD081FE8F9}" type="slidenum">
              <a:rPr lang="tr-T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10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/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DCC41AF-91F4-447C-982D-2D179ACFDF79}" type="slidenum">
              <a:rPr lang="en-US" altLang="tr-TR">
                <a:solidFill>
                  <a:srgbClr val="FFFFFF"/>
                </a:solidFill>
              </a:rPr>
              <a:pPr/>
              <a:t>‹#›</a:t>
            </a:fld>
            <a:endParaRPr lang="en-US" altLang="tr-TR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6458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dyayinlari.com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dindersi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26182" r="3455" b="25818"/>
          <a:stretch/>
        </p:blipFill>
        <p:spPr bwMode="auto">
          <a:xfrm>
            <a:off x="6829874" y="5661248"/>
            <a:ext cx="2278630" cy="11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539750" y="4653137"/>
            <a:ext cx="4860925" cy="688802"/>
          </a:xfrm>
          <a:noFill/>
          <a:ln/>
        </p:spPr>
        <p:txBody>
          <a:bodyPr/>
          <a:lstStyle/>
          <a:p>
            <a:pPr algn="l"/>
            <a:r>
              <a:rPr lang="tr-TR" altLang="tr-TR" sz="3600" b="1" dirty="0">
                <a:solidFill>
                  <a:schemeClr val="tx1"/>
                </a:solidFill>
              </a:rPr>
              <a:t>Hz. Muhammed’in Hayatı</a:t>
            </a:r>
            <a:endParaRPr lang="es-ES" altLang="tr-TR" sz="3600" b="1" dirty="0">
              <a:solidFill>
                <a:schemeClr val="tx1"/>
              </a:solidFill>
            </a:endParaRPr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6653606" y="6051584"/>
            <a:ext cx="2454898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es-ES" altLang="tr-TR" sz="2400" b="1" dirty="0">
              <a:solidFill>
                <a:srgbClr val="000000"/>
              </a:solidFill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611560" y="5753181"/>
            <a:ext cx="5250155" cy="369332"/>
          </a:xfrm>
          <a:prstGeom prst="rect">
            <a:avLst/>
          </a:prstGeom>
          <a:solidFill>
            <a:srgbClr val="FFC000"/>
          </a:solidFill>
          <a:ln w="762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r-TR" dirty="0" smtClean="0">
                <a:solidFill>
                  <a:srgbClr val="000000"/>
                </a:solidFill>
                <a:latin typeface="Arial"/>
              </a:rPr>
              <a:t>: </a:t>
            </a:r>
            <a:r>
              <a:rPr lang="tr-TR" dirty="0">
                <a:solidFill>
                  <a:srgbClr val="000000"/>
                </a:solidFill>
                <a:latin typeface="Arial"/>
              </a:rPr>
              <a:t>Hz. Muhammed’in Hayat Hikayesini Hatırlayalım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79512" y="1484784"/>
            <a:ext cx="8568952" cy="1323439"/>
          </a:xfrm>
          <a:prstGeom prst="rect">
            <a:avLst/>
          </a:prstGeom>
          <a:solidFill>
            <a:srgbClr val="FF0000"/>
          </a:solidFill>
          <a:ln w="381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</a:rPr>
              <a:t>Ortaokul ve İmam Hatip </a:t>
            </a:r>
          </a:p>
          <a:p>
            <a:pPr algn="ctr"/>
            <a:r>
              <a:rPr lang="tr-TR" sz="4000" b="1" dirty="0" smtClean="0">
                <a:ln w="24500" cmpd="dbl">
                  <a:solidFill>
                    <a:srgbClr val="33339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333399">
                        <a:tint val="10000"/>
                        <a:satMod val="155000"/>
                      </a:srgbClr>
                    </a:gs>
                    <a:gs pos="60000">
                      <a:srgbClr val="333399">
                        <a:tint val="30000"/>
                        <a:satMod val="155000"/>
                      </a:srgbClr>
                    </a:gs>
                    <a:gs pos="100000">
                      <a:srgbClr val="33339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</a:rPr>
              <a:t>Ortaokulu</a:t>
            </a:r>
            <a:endParaRPr lang="tr-TR" sz="4000" b="1" dirty="0">
              <a:ln w="24500" cmpd="dbl">
                <a:solidFill>
                  <a:srgbClr val="33339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333399">
                      <a:tint val="10000"/>
                      <a:satMod val="155000"/>
                    </a:srgbClr>
                  </a:gs>
                  <a:gs pos="60000">
                    <a:srgbClr val="333399">
                      <a:tint val="30000"/>
                      <a:satMod val="155000"/>
                    </a:srgbClr>
                  </a:gs>
                  <a:gs pos="100000">
                    <a:srgbClr val="33339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971989" y="6022405"/>
            <a:ext cx="18181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28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Bölüm 1</a:t>
            </a:r>
          </a:p>
        </p:txBody>
      </p:sp>
    </p:spTree>
    <p:extLst>
      <p:ext uri="{BB962C8B-B14F-4D97-AF65-F5344CB8AC3E}">
        <p14:creationId xmlns:p14="http://schemas.microsoft.com/office/powerpoint/2010/main" val="123540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571: Peygamber Efendimiz Hz. Muhammed 20 Nisan 571 tarihinde Mekke’de doğdu. </a:t>
            </a:r>
          </a:p>
        </p:txBody>
      </p:sp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4450" name="Picture 2" descr="http://www.mistikalem.com/files.php?file=resimler/hz_muhammedin_dogdugu_ev_mekke_kutuphanesi_792413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20" y="2492896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547664" y="6165304"/>
            <a:ext cx="5666083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Hz. Muhammed’in doğduğu evin bugünkü hali</a:t>
            </a:r>
          </a:p>
          <a:p>
            <a:pPr algn="ctr"/>
            <a:r>
              <a:rPr lang="tr-TR" dirty="0"/>
              <a:t>kütüphane olarak kullanılmaktadır</a:t>
            </a:r>
          </a:p>
        </p:txBody>
      </p:sp>
    </p:spTree>
    <p:extLst>
      <p:ext uri="{BB962C8B-B14F-4D97-AF65-F5344CB8AC3E}">
        <p14:creationId xmlns:p14="http://schemas.microsoft.com/office/powerpoint/2010/main" val="56306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827584" y="2492896"/>
            <a:ext cx="30243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4788024" y="2492896"/>
            <a:ext cx="30243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899592" y="3573016"/>
            <a:ext cx="30243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4788024" y="3573016"/>
            <a:ext cx="30243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913114" y="4509120"/>
            <a:ext cx="30243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4776192" y="4509120"/>
            <a:ext cx="30243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1835696" y="5661248"/>
            <a:ext cx="489654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1835696" y="1268760"/>
            <a:ext cx="489654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Freeform 9"/>
          <p:cNvSpPr>
            <a:spLocks/>
          </p:cNvSpPr>
          <p:nvPr/>
        </p:nvSpPr>
        <p:spPr bwMode="gray">
          <a:xfrm flipH="1">
            <a:off x="4743219" y="1725046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" name="Freeform 7"/>
          <p:cNvSpPr>
            <a:spLocks/>
          </p:cNvSpPr>
          <p:nvPr/>
        </p:nvSpPr>
        <p:spPr bwMode="gray">
          <a:xfrm>
            <a:off x="3248408" y="1725046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6" name="Başlık 1"/>
          <p:cNvSpPr txBox="1">
            <a:spLocks/>
          </p:cNvSpPr>
          <p:nvPr/>
        </p:nvSpPr>
        <p:spPr bwMode="white">
          <a:xfrm>
            <a:off x="2411760" y="1383022"/>
            <a:ext cx="3948608" cy="56356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tr-TR" kern="0" dirty="0" err="1"/>
              <a:t>Kureyş</a:t>
            </a:r>
            <a:r>
              <a:rPr lang="tr-TR" kern="0" dirty="0"/>
              <a:t> Kabilesi</a:t>
            </a:r>
          </a:p>
        </p:txBody>
      </p:sp>
      <p:sp>
        <p:nvSpPr>
          <p:cNvPr id="17" name="Başlık 1"/>
          <p:cNvSpPr txBox="1">
            <a:spLocks/>
          </p:cNvSpPr>
          <p:nvPr/>
        </p:nvSpPr>
        <p:spPr bwMode="white">
          <a:xfrm>
            <a:off x="763428" y="2607158"/>
            <a:ext cx="308849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kern="0" dirty="0" err="1"/>
              <a:t>Zühreoğulları</a:t>
            </a:r>
            <a:endParaRPr lang="tr-TR" kern="0" dirty="0"/>
          </a:p>
        </p:txBody>
      </p:sp>
      <p:sp>
        <p:nvSpPr>
          <p:cNvPr id="18" name="Başlık 1"/>
          <p:cNvSpPr txBox="1">
            <a:spLocks/>
          </p:cNvSpPr>
          <p:nvPr/>
        </p:nvSpPr>
        <p:spPr bwMode="white">
          <a:xfrm>
            <a:off x="817712" y="3687278"/>
            <a:ext cx="308849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kern="0" dirty="0" err="1"/>
              <a:t>Vehb</a:t>
            </a:r>
            <a:endParaRPr lang="tr-TR" kern="0" dirty="0"/>
          </a:p>
        </p:txBody>
      </p:sp>
      <p:sp>
        <p:nvSpPr>
          <p:cNvPr id="19" name="Başlık 1"/>
          <p:cNvSpPr txBox="1">
            <a:spLocks/>
          </p:cNvSpPr>
          <p:nvPr/>
        </p:nvSpPr>
        <p:spPr bwMode="white">
          <a:xfrm>
            <a:off x="848958" y="4623382"/>
            <a:ext cx="308849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kern="0" dirty="0" err="1"/>
              <a:t>Âmine</a:t>
            </a:r>
            <a:endParaRPr lang="tr-TR" kern="0" dirty="0"/>
          </a:p>
        </p:txBody>
      </p:sp>
      <p:sp>
        <p:nvSpPr>
          <p:cNvPr id="21" name="Başlık 1"/>
          <p:cNvSpPr txBox="1">
            <a:spLocks/>
          </p:cNvSpPr>
          <p:nvPr/>
        </p:nvSpPr>
        <p:spPr bwMode="white">
          <a:xfrm>
            <a:off x="4816122" y="2607157"/>
            <a:ext cx="308849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kern="0" dirty="0" err="1"/>
              <a:t>Haşimoğulları</a:t>
            </a:r>
            <a:endParaRPr lang="tr-TR" kern="0" dirty="0"/>
          </a:p>
        </p:txBody>
      </p:sp>
      <p:sp>
        <p:nvSpPr>
          <p:cNvPr id="22" name="Başlık 1"/>
          <p:cNvSpPr txBox="1">
            <a:spLocks/>
          </p:cNvSpPr>
          <p:nvPr/>
        </p:nvSpPr>
        <p:spPr bwMode="white">
          <a:xfrm>
            <a:off x="4816122" y="3687278"/>
            <a:ext cx="308849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kern="0" dirty="0" err="1"/>
              <a:t>Abdulmuttalip</a:t>
            </a:r>
            <a:endParaRPr lang="tr-TR" kern="0" dirty="0"/>
          </a:p>
        </p:txBody>
      </p:sp>
      <p:sp>
        <p:nvSpPr>
          <p:cNvPr id="23" name="Başlık 1"/>
          <p:cNvSpPr txBox="1">
            <a:spLocks/>
          </p:cNvSpPr>
          <p:nvPr/>
        </p:nvSpPr>
        <p:spPr bwMode="white">
          <a:xfrm>
            <a:off x="4712036" y="4623381"/>
            <a:ext cx="308849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kern="0" dirty="0"/>
              <a:t>Abdullah</a:t>
            </a:r>
          </a:p>
        </p:txBody>
      </p:sp>
      <p:sp>
        <p:nvSpPr>
          <p:cNvPr id="24" name="Başlık 1"/>
          <p:cNvSpPr txBox="1">
            <a:spLocks/>
          </p:cNvSpPr>
          <p:nvPr/>
        </p:nvSpPr>
        <p:spPr bwMode="white">
          <a:xfrm>
            <a:off x="2987824" y="5775510"/>
            <a:ext cx="3088492" cy="5635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kern="0" dirty="0"/>
              <a:t>Muhammed</a:t>
            </a:r>
          </a:p>
        </p:txBody>
      </p:sp>
      <p:sp>
        <p:nvSpPr>
          <p:cNvPr id="25" name="Başlık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05600" cy="563563"/>
          </a:xfrm>
        </p:spPr>
        <p:txBody>
          <a:bodyPr/>
          <a:lstStyle/>
          <a:p>
            <a:pPr algn="ctr"/>
            <a:r>
              <a:rPr lang="tr-TR" dirty="0"/>
              <a:t>Hz. Muhammed’in Soyu</a:t>
            </a:r>
          </a:p>
        </p:txBody>
      </p:sp>
      <p:sp>
        <p:nvSpPr>
          <p:cNvPr id="29" name="Aşağı Ok 28"/>
          <p:cNvSpPr/>
          <p:nvPr/>
        </p:nvSpPr>
        <p:spPr>
          <a:xfrm>
            <a:off x="2097436" y="3189700"/>
            <a:ext cx="484632" cy="489204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Aşağı Ok 29"/>
          <p:cNvSpPr/>
          <p:nvPr/>
        </p:nvSpPr>
        <p:spPr>
          <a:xfrm>
            <a:off x="6084168" y="3159287"/>
            <a:ext cx="484632" cy="489204"/>
          </a:xfrm>
          <a:prstGeom prst="downArrow">
            <a:avLst/>
          </a:prstGeom>
          <a:solidFill>
            <a:schemeClr val="accent4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Aşağı Ok 30"/>
          <p:cNvSpPr/>
          <p:nvPr/>
        </p:nvSpPr>
        <p:spPr>
          <a:xfrm>
            <a:off x="2182966" y="4212154"/>
            <a:ext cx="484632" cy="489204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Aşağı Ok 31"/>
          <p:cNvSpPr/>
          <p:nvPr/>
        </p:nvSpPr>
        <p:spPr>
          <a:xfrm>
            <a:off x="6076316" y="4212154"/>
            <a:ext cx="484632" cy="489204"/>
          </a:xfrm>
          <a:prstGeom prst="downArrow">
            <a:avLst/>
          </a:prstGeom>
          <a:solidFill>
            <a:schemeClr val="accent4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Freeform 7"/>
          <p:cNvSpPr>
            <a:spLocks/>
          </p:cNvSpPr>
          <p:nvPr/>
        </p:nvSpPr>
        <p:spPr bwMode="gray">
          <a:xfrm flipH="1">
            <a:off x="2404573" y="5130558"/>
            <a:ext cx="752896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4" name="Freeform 9"/>
          <p:cNvSpPr>
            <a:spLocks/>
          </p:cNvSpPr>
          <p:nvPr/>
        </p:nvSpPr>
        <p:spPr bwMode="gray">
          <a:xfrm>
            <a:off x="5875325" y="5130558"/>
            <a:ext cx="685623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903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 bwMode="auto">
          <a:xfrm>
            <a:off x="4764495" y="476672"/>
            <a:ext cx="3888432" cy="30243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sz="2800" kern="0" dirty="0"/>
              <a:t>Hz. Muhammed  </a:t>
            </a:r>
            <a:r>
              <a:rPr lang="tr-TR" sz="2800" kern="0" dirty="0" err="1"/>
              <a:t>Rebiül</a:t>
            </a:r>
            <a:r>
              <a:rPr lang="tr-TR" sz="2800" kern="0" dirty="0"/>
              <a:t> evvel ayının12’sinde Pazartesi günü doğdu</a:t>
            </a:r>
          </a:p>
        </p:txBody>
      </p:sp>
      <p:sp>
        <p:nvSpPr>
          <p:cNvPr id="5" name="Başlık 1"/>
          <p:cNvSpPr txBox="1">
            <a:spLocks/>
          </p:cNvSpPr>
          <p:nvPr/>
        </p:nvSpPr>
        <p:spPr bwMode="auto">
          <a:xfrm>
            <a:off x="2987824" y="3717032"/>
            <a:ext cx="5832647" cy="2808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sz="2400" b="1" kern="0" dirty="0" err="1">
                <a:solidFill>
                  <a:srgbClr val="FF0000"/>
                </a:solidFill>
                <a:effectLst/>
              </a:rPr>
              <a:t>Mekke’liler</a:t>
            </a:r>
            <a:r>
              <a:rPr lang="tr-TR" sz="2400" b="1" kern="0" dirty="0">
                <a:solidFill>
                  <a:srgbClr val="FF0000"/>
                </a:solidFill>
                <a:effectLst/>
              </a:rPr>
              <a:t> Hz. Muhammed’e güvenilir bir kişi olduğu için </a:t>
            </a:r>
            <a:r>
              <a:rPr lang="tr-TR" sz="2400" b="1" kern="0" dirty="0" err="1">
                <a:solidFill>
                  <a:srgbClr val="FF0000"/>
                </a:solidFill>
                <a:effectLst/>
              </a:rPr>
              <a:t>Muhammedü’l</a:t>
            </a:r>
            <a:r>
              <a:rPr lang="tr-TR" sz="2400" b="1" kern="0" dirty="0">
                <a:solidFill>
                  <a:srgbClr val="FF0000"/>
                </a:solidFill>
                <a:effectLst/>
              </a:rPr>
              <a:t> Emin (Güvenilir Muhammed) lakabını verdiler.</a:t>
            </a:r>
            <a:endParaRPr lang="tr-TR" sz="2400" b="1" kern="0" dirty="0">
              <a:effectLst/>
            </a:endParaRPr>
          </a:p>
          <a:p>
            <a:pPr algn="l"/>
            <a:endParaRPr lang="tr-TR" sz="2400" b="1" kern="0" dirty="0">
              <a:effectLst/>
            </a:endParaRPr>
          </a:p>
        </p:txBody>
      </p:sp>
      <p:sp>
        <p:nvSpPr>
          <p:cNvPr id="7" name="Başlık 1"/>
          <p:cNvSpPr txBox="1">
            <a:spLocks/>
          </p:cNvSpPr>
          <p:nvPr/>
        </p:nvSpPr>
        <p:spPr bwMode="auto">
          <a:xfrm>
            <a:off x="428778" y="476672"/>
            <a:ext cx="4188590" cy="3024336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sz="2800" kern="0" dirty="0" err="1"/>
              <a:t>Hılfu’l</a:t>
            </a:r>
            <a:r>
              <a:rPr lang="tr-TR" sz="2800" kern="0" dirty="0"/>
              <a:t> </a:t>
            </a:r>
            <a:r>
              <a:rPr lang="tr-TR" sz="2800" kern="0" dirty="0" err="1"/>
              <a:t>Fudul</a:t>
            </a:r>
            <a:r>
              <a:rPr lang="tr-TR" sz="2800" kern="0" dirty="0"/>
              <a:t> : Erdemliler Topluluğu</a:t>
            </a:r>
          </a:p>
          <a:p>
            <a:r>
              <a:rPr lang="tr-TR" sz="2800" kern="0" dirty="0"/>
              <a:t>Mekke’de haksızlıkları önlemek için kurulmuş bir birliktir. Hz. Muhammed bu birliğe katılmıştır.</a:t>
            </a:r>
          </a:p>
        </p:txBody>
      </p:sp>
      <p:pic>
        <p:nvPicPr>
          <p:cNvPr id="95235" name="Picture 3" descr="D:\Fotolar\resimler\kal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7" y="3973425"/>
            <a:ext cx="24384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7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9" name="Rectangle 7"/>
          <p:cNvSpPr>
            <a:spLocks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tr-TR" altLang="tr-TR" dirty="0">
                <a:solidFill>
                  <a:srgbClr val="000000"/>
                </a:solidFill>
              </a:rPr>
              <a:t>Hz. Muhammed</a:t>
            </a:r>
            <a:endParaRPr lang="en-US" altLang="tr-TR" sz="1600" dirty="0">
              <a:solidFill>
                <a:srgbClr val="000000"/>
              </a:solidFill>
            </a:endParaRPr>
          </a:p>
        </p:txBody>
      </p:sp>
      <p:grpSp>
        <p:nvGrpSpPr>
          <p:cNvPr id="305372" name="Group 220"/>
          <p:cNvGrpSpPr>
            <a:grpSpLocks/>
          </p:cNvGrpSpPr>
          <p:nvPr/>
        </p:nvGrpSpPr>
        <p:grpSpPr bwMode="auto">
          <a:xfrm>
            <a:off x="827584" y="1404257"/>
            <a:ext cx="8136903" cy="685800"/>
            <a:chOff x="1440" y="1200"/>
            <a:chExt cx="3103" cy="432"/>
          </a:xfrm>
        </p:grpSpPr>
        <p:sp>
          <p:nvSpPr>
            <p:cNvPr id="305210" name="AutoShape 58"/>
            <p:cNvSpPr>
              <a:spLocks noChangeArrowheads="1"/>
            </p:cNvSpPr>
            <p:nvPr/>
          </p:nvSpPr>
          <p:spPr bwMode="auto">
            <a:xfrm>
              <a:off x="1654" y="122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12" name="Oval 60"/>
            <p:cNvSpPr>
              <a:spLocks noChangeArrowheads="1"/>
            </p:cNvSpPr>
            <p:nvPr/>
          </p:nvSpPr>
          <p:spPr bwMode="auto">
            <a:xfrm rot="1758052">
              <a:off x="1454" y="121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13" name="Oval 61"/>
            <p:cNvSpPr>
              <a:spLocks noChangeArrowheads="1"/>
            </p:cNvSpPr>
            <p:nvPr/>
          </p:nvSpPr>
          <p:spPr bwMode="auto">
            <a:xfrm rot="1758052">
              <a:off x="1440" y="120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14" name="Oval 62"/>
            <p:cNvSpPr>
              <a:spLocks noChangeArrowheads="1"/>
            </p:cNvSpPr>
            <p:nvPr/>
          </p:nvSpPr>
          <p:spPr bwMode="auto">
            <a:xfrm>
              <a:off x="1491" y="122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15" name="Text Box 63"/>
            <p:cNvSpPr txBox="1">
              <a:spLocks noChangeArrowheads="1"/>
            </p:cNvSpPr>
            <p:nvPr/>
          </p:nvSpPr>
          <p:spPr bwMode="auto">
            <a:xfrm>
              <a:off x="1920" y="124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tr-TR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216" name="Text Box 64"/>
            <p:cNvSpPr txBox="1">
              <a:spLocks noChangeArrowheads="1"/>
            </p:cNvSpPr>
            <p:nvPr/>
          </p:nvSpPr>
          <p:spPr bwMode="auto">
            <a:xfrm>
              <a:off x="1560" y="121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305247" name="AutoShape 95"/>
            <p:cNvSpPr>
              <a:spLocks noChangeArrowheads="1"/>
            </p:cNvSpPr>
            <p:nvPr/>
          </p:nvSpPr>
          <p:spPr bwMode="gray">
            <a:xfrm>
              <a:off x="1654" y="122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49" name="Oval 97"/>
            <p:cNvSpPr>
              <a:spLocks noChangeArrowheads="1"/>
            </p:cNvSpPr>
            <p:nvPr/>
          </p:nvSpPr>
          <p:spPr bwMode="gray">
            <a:xfrm rot="1758052">
              <a:off x="1454" y="121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50" name="Oval 98"/>
            <p:cNvSpPr>
              <a:spLocks noChangeArrowheads="1"/>
            </p:cNvSpPr>
            <p:nvPr/>
          </p:nvSpPr>
          <p:spPr bwMode="gray">
            <a:xfrm rot="1758052">
              <a:off x="1440" y="120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52" name="Text Box 100"/>
            <p:cNvSpPr txBox="1">
              <a:spLocks noChangeArrowheads="1"/>
            </p:cNvSpPr>
            <p:nvPr/>
          </p:nvSpPr>
          <p:spPr bwMode="gray">
            <a:xfrm>
              <a:off x="1983" y="1278"/>
              <a:ext cx="256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tr-TR" altLang="tr-TR" sz="2400" b="1" dirty="0">
                  <a:solidFill>
                    <a:srgbClr val="000000"/>
                  </a:solidFill>
                </a:rPr>
                <a:t>Doğmadan babası vefat etti</a:t>
              </a:r>
              <a:endParaRPr lang="en-US" altLang="tr-TR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305367" name="Picture 21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27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253" name="Text Box 101"/>
            <p:cNvSpPr txBox="1">
              <a:spLocks noChangeArrowheads="1"/>
            </p:cNvSpPr>
            <p:nvPr/>
          </p:nvSpPr>
          <p:spPr bwMode="gray">
            <a:xfrm>
              <a:off x="1584" y="121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305373" name="Group 221"/>
          <p:cNvGrpSpPr>
            <a:grpSpLocks/>
          </p:cNvGrpSpPr>
          <p:nvPr/>
        </p:nvGrpSpPr>
        <p:grpSpPr bwMode="auto">
          <a:xfrm>
            <a:off x="827585" y="2166257"/>
            <a:ext cx="7678007" cy="685800"/>
            <a:chOff x="1440" y="1680"/>
            <a:chExt cx="2928" cy="432"/>
          </a:xfrm>
        </p:grpSpPr>
        <p:sp>
          <p:nvSpPr>
            <p:cNvPr id="305218" name="AutoShape 66"/>
            <p:cNvSpPr>
              <a:spLocks noChangeArrowheads="1"/>
            </p:cNvSpPr>
            <p:nvPr/>
          </p:nvSpPr>
          <p:spPr bwMode="auto">
            <a:xfrm>
              <a:off x="1654" y="170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19" name="Oval 67"/>
            <p:cNvSpPr>
              <a:spLocks noChangeArrowheads="1"/>
            </p:cNvSpPr>
            <p:nvPr/>
          </p:nvSpPr>
          <p:spPr bwMode="auto">
            <a:xfrm rot="1758052">
              <a:off x="1454" y="1695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20" name="Oval 68"/>
            <p:cNvSpPr>
              <a:spLocks noChangeArrowheads="1"/>
            </p:cNvSpPr>
            <p:nvPr/>
          </p:nvSpPr>
          <p:spPr bwMode="auto">
            <a:xfrm rot="1758052">
              <a:off x="1440" y="168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74A731"/>
                </a:gs>
                <a:gs pos="100000">
                  <a:srgbClr val="74A73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21" name="Oval 69"/>
            <p:cNvSpPr>
              <a:spLocks noChangeArrowheads="1"/>
            </p:cNvSpPr>
            <p:nvPr/>
          </p:nvSpPr>
          <p:spPr bwMode="auto">
            <a:xfrm>
              <a:off x="1491" y="170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22" name="Text Box 70"/>
            <p:cNvSpPr txBox="1">
              <a:spLocks noChangeArrowheads="1"/>
            </p:cNvSpPr>
            <p:nvPr/>
          </p:nvSpPr>
          <p:spPr bwMode="auto">
            <a:xfrm>
              <a:off x="1920" y="172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tr-TR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223" name="Text Box 71"/>
            <p:cNvSpPr txBox="1">
              <a:spLocks noChangeArrowheads="1"/>
            </p:cNvSpPr>
            <p:nvPr/>
          </p:nvSpPr>
          <p:spPr bwMode="auto">
            <a:xfrm>
              <a:off x="1560" y="169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305255" name="AutoShape 103"/>
            <p:cNvSpPr>
              <a:spLocks noChangeArrowheads="1"/>
            </p:cNvSpPr>
            <p:nvPr/>
          </p:nvSpPr>
          <p:spPr bwMode="gray">
            <a:xfrm>
              <a:off x="1654" y="170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D8FF">
                    <a:gamma/>
                    <a:tint val="0"/>
                    <a:invGamma/>
                  </a:srgbClr>
                </a:gs>
                <a:gs pos="100000">
                  <a:srgbClr val="D5D8FF"/>
                </a:gs>
              </a:gsLst>
              <a:lin ang="0" scaled="1"/>
            </a:gradFill>
            <a:ln w="38100" algn="ctr">
              <a:solidFill>
                <a:srgbClr val="6D85E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56" name="Oval 104"/>
            <p:cNvSpPr>
              <a:spLocks noChangeArrowheads="1"/>
            </p:cNvSpPr>
            <p:nvPr/>
          </p:nvSpPr>
          <p:spPr bwMode="gray">
            <a:xfrm rot="1758052">
              <a:off x="1454" y="1695"/>
              <a:ext cx="514" cy="417"/>
            </a:xfrm>
            <a:prstGeom prst="ellipse">
              <a:avLst/>
            </a:prstGeom>
            <a:solidFill>
              <a:srgbClr val="5549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57" name="Oval 105"/>
            <p:cNvSpPr>
              <a:spLocks noChangeArrowheads="1"/>
            </p:cNvSpPr>
            <p:nvPr/>
          </p:nvSpPr>
          <p:spPr bwMode="gray">
            <a:xfrm rot="1758052">
              <a:off x="1440" y="168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95A8FB"/>
                </a:gs>
                <a:gs pos="100000">
                  <a:srgbClr val="95A8FB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259" name="Text Box 107"/>
            <p:cNvSpPr txBox="1">
              <a:spLocks noChangeArrowheads="1"/>
            </p:cNvSpPr>
            <p:nvPr/>
          </p:nvSpPr>
          <p:spPr bwMode="gray">
            <a:xfrm>
              <a:off x="1989" y="1728"/>
              <a:ext cx="208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tr-TR" altLang="tr-TR" sz="2400" b="1" dirty="0">
                  <a:solidFill>
                    <a:srgbClr val="000000"/>
                  </a:solidFill>
                </a:rPr>
                <a:t>Dört yıl süt annesinde kaldı</a:t>
              </a:r>
              <a:endParaRPr lang="en-US" altLang="tr-TR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305368" name="Picture 216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704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260" name="Text Box 108"/>
            <p:cNvSpPr txBox="1">
              <a:spLocks noChangeArrowheads="1"/>
            </p:cNvSpPr>
            <p:nvPr/>
          </p:nvSpPr>
          <p:spPr bwMode="gray">
            <a:xfrm>
              <a:off x="1584" y="169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305374" name="Group 222"/>
          <p:cNvGrpSpPr>
            <a:grpSpLocks/>
          </p:cNvGrpSpPr>
          <p:nvPr/>
        </p:nvGrpSpPr>
        <p:grpSpPr bwMode="auto">
          <a:xfrm>
            <a:off x="827585" y="2928257"/>
            <a:ext cx="7678007" cy="685800"/>
            <a:chOff x="1440" y="2160"/>
            <a:chExt cx="2928" cy="432"/>
          </a:xfrm>
        </p:grpSpPr>
        <p:sp>
          <p:nvSpPr>
            <p:cNvPr id="305308" name="AutoShape 156"/>
            <p:cNvSpPr>
              <a:spLocks noChangeArrowheads="1"/>
            </p:cNvSpPr>
            <p:nvPr/>
          </p:nvSpPr>
          <p:spPr bwMode="auto">
            <a:xfrm>
              <a:off x="1654" y="218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10" name="Oval 158"/>
            <p:cNvSpPr>
              <a:spLocks noChangeArrowheads="1"/>
            </p:cNvSpPr>
            <p:nvPr/>
          </p:nvSpPr>
          <p:spPr bwMode="auto">
            <a:xfrm rot="1758052">
              <a:off x="1454" y="217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11" name="Oval 159"/>
            <p:cNvSpPr>
              <a:spLocks noChangeArrowheads="1"/>
            </p:cNvSpPr>
            <p:nvPr/>
          </p:nvSpPr>
          <p:spPr bwMode="auto">
            <a:xfrm rot="1758052">
              <a:off x="1440" y="216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12" name="Oval 160"/>
            <p:cNvSpPr>
              <a:spLocks noChangeArrowheads="1"/>
            </p:cNvSpPr>
            <p:nvPr/>
          </p:nvSpPr>
          <p:spPr bwMode="auto">
            <a:xfrm>
              <a:off x="1491" y="218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13" name="Text Box 161"/>
            <p:cNvSpPr txBox="1">
              <a:spLocks noChangeArrowheads="1"/>
            </p:cNvSpPr>
            <p:nvPr/>
          </p:nvSpPr>
          <p:spPr bwMode="auto">
            <a:xfrm>
              <a:off x="1920" y="220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tr-TR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314" name="Text Box 162"/>
            <p:cNvSpPr txBox="1">
              <a:spLocks noChangeArrowheads="1"/>
            </p:cNvSpPr>
            <p:nvPr/>
          </p:nvSpPr>
          <p:spPr bwMode="auto">
            <a:xfrm>
              <a:off x="1560" y="217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305323" name="AutoShape 171"/>
            <p:cNvSpPr>
              <a:spLocks noChangeArrowheads="1"/>
            </p:cNvSpPr>
            <p:nvPr/>
          </p:nvSpPr>
          <p:spPr bwMode="gray">
            <a:xfrm>
              <a:off x="1654" y="218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25" name="Oval 173"/>
            <p:cNvSpPr>
              <a:spLocks noChangeArrowheads="1"/>
            </p:cNvSpPr>
            <p:nvPr/>
          </p:nvSpPr>
          <p:spPr bwMode="gray">
            <a:xfrm rot="1758052">
              <a:off x="1454" y="217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26" name="Oval 174"/>
            <p:cNvSpPr>
              <a:spLocks noChangeArrowheads="1"/>
            </p:cNvSpPr>
            <p:nvPr/>
          </p:nvSpPr>
          <p:spPr bwMode="gray">
            <a:xfrm rot="1758052">
              <a:off x="1440" y="216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28" name="Text Box 176"/>
            <p:cNvSpPr txBox="1">
              <a:spLocks noChangeArrowheads="1"/>
            </p:cNvSpPr>
            <p:nvPr/>
          </p:nvSpPr>
          <p:spPr bwMode="gray">
            <a:xfrm>
              <a:off x="1997" y="2208"/>
              <a:ext cx="208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tr-TR" altLang="tr-TR" sz="2400" b="1" dirty="0">
                  <a:solidFill>
                    <a:srgbClr val="000000"/>
                  </a:solidFill>
                </a:rPr>
                <a:t>6 yaşında annesi vefat etti (577)</a:t>
              </a:r>
              <a:endParaRPr lang="en-US" altLang="tr-TR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305369" name="Picture 217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18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329" name="Text Box 177"/>
            <p:cNvSpPr txBox="1">
              <a:spLocks noChangeArrowheads="1"/>
            </p:cNvSpPr>
            <p:nvPr/>
          </p:nvSpPr>
          <p:spPr bwMode="gray">
            <a:xfrm>
              <a:off x="1584" y="217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305375" name="Group 223"/>
          <p:cNvGrpSpPr>
            <a:grpSpLocks/>
          </p:cNvGrpSpPr>
          <p:nvPr/>
        </p:nvGrpSpPr>
        <p:grpSpPr bwMode="auto">
          <a:xfrm>
            <a:off x="827585" y="3690257"/>
            <a:ext cx="7678007" cy="685800"/>
            <a:chOff x="1440" y="2640"/>
            <a:chExt cx="2928" cy="432"/>
          </a:xfrm>
        </p:grpSpPr>
        <p:sp>
          <p:nvSpPr>
            <p:cNvPr id="305316" name="AutoShape 164"/>
            <p:cNvSpPr>
              <a:spLocks noChangeArrowheads="1"/>
            </p:cNvSpPr>
            <p:nvPr/>
          </p:nvSpPr>
          <p:spPr bwMode="auto">
            <a:xfrm>
              <a:off x="1654" y="266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17" name="Oval 165"/>
            <p:cNvSpPr>
              <a:spLocks noChangeArrowheads="1"/>
            </p:cNvSpPr>
            <p:nvPr/>
          </p:nvSpPr>
          <p:spPr bwMode="auto">
            <a:xfrm rot="1758052">
              <a:off x="1454" y="2655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18" name="Oval 166"/>
            <p:cNvSpPr>
              <a:spLocks noChangeArrowheads="1"/>
            </p:cNvSpPr>
            <p:nvPr/>
          </p:nvSpPr>
          <p:spPr bwMode="auto">
            <a:xfrm rot="1758052">
              <a:off x="1440" y="264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74A731"/>
                </a:gs>
                <a:gs pos="100000">
                  <a:srgbClr val="74A73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19" name="Oval 167"/>
            <p:cNvSpPr>
              <a:spLocks noChangeArrowheads="1"/>
            </p:cNvSpPr>
            <p:nvPr/>
          </p:nvSpPr>
          <p:spPr bwMode="auto">
            <a:xfrm>
              <a:off x="1491" y="266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20" name="Text Box 168"/>
            <p:cNvSpPr txBox="1">
              <a:spLocks noChangeArrowheads="1"/>
            </p:cNvSpPr>
            <p:nvPr/>
          </p:nvSpPr>
          <p:spPr bwMode="auto">
            <a:xfrm>
              <a:off x="1920" y="268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tr-TR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321" name="Text Box 169"/>
            <p:cNvSpPr txBox="1">
              <a:spLocks noChangeArrowheads="1"/>
            </p:cNvSpPr>
            <p:nvPr/>
          </p:nvSpPr>
          <p:spPr bwMode="auto">
            <a:xfrm>
              <a:off x="1560" y="265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305331" name="AutoShape 179"/>
            <p:cNvSpPr>
              <a:spLocks noChangeArrowheads="1"/>
            </p:cNvSpPr>
            <p:nvPr/>
          </p:nvSpPr>
          <p:spPr bwMode="gray">
            <a:xfrm>
              <a:off x="1654" y="266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D8FF">
                    <a:gamma/>
                    <a:tint val="0"/>
                    <a:invGamma/>
                  </a:srgbClr>
                </a:gs>
                <a:gs pos="100000">
                  <a:srgbClr val="D5D8FF"/>
                </a:gs>
              </a:gsLst>
              <a:lin ang="0" scaled="1"/>
            </a:gradFill>
            <a:ln w="38100" algn="ctr">
              <a:solidFill>
                <a:srgbClr val="6D85E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32" name="Oval 180"/>
            <p:cNvSpPr>
              <a:spLocks noChangeArrowheads="1"/>
            </p:cNvSpPr>
            <p:nvPr/>
          </p:nvSpPr>
          <p:spPr bwMode="gray">
            <a:xfrm rot="1758052">
              <a:off x="1454" y="2655"/>
              <a:ext cx="514" cy="417"/>
            </a:xfrm>
            <a:prstGeom prst="ellipse">
              <a:avLst/>
            </a:prstGeom>
            <a:solidFill>
              <a:srgbClr val="5549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33" name="Oval 181"/>
            <p:cNvSpPr>
              <a:spLocks noChangeArrowheads="1"/>
            </p:cNvSpPr>
            <p:nvPr/>
          </p:nvSpPr>
          <p:spPr bwMode="gray">
            <a:xfrm rot="1758052">
              <a:off x="1440" y="264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95A8FB"/>
                </a:gs>
                <a:gs pos="100000">
                  <a:srgbClr val="95A8FB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35" name="Text Box 183"/>
            <p:cNvSpPr txBox="1">
              <a:spLocks noChangeArrowheads="1"/>
            </p:cNvSpPr>
            <p:nvPr/>
          </p:nvSpPr>
          <p:spPr bwMode="gray">
            <a:xfrm>
              <a:off x="2026" y="2688"/>
              <a:ext cx="216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tr-TR" altLang="tr-TR" sz="2400" b="1" dirty="0">
                  <a:solidFill>
                    <a:srgbClr val="000000"/>
                  </a:solidFill>
                </a:rPr>
                <a:t>8 Yaşında dedesi vefat etti (579)</a:t>
              </a:r>
              <a:endParaRPr lang="en-US" altLang="tr-TR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305370" name="Picture 218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66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336" name="Text Box 184"/>
            <p:cNvSpPr txBox="1">
              <a:spLocks noChangeArrowheads="1"/>
            </p:cNvSpPr>
            <p:nvPr/>
          </p:nvSpPr>
          <p:spPr bwMode="gray">
            <a:xfrm>
              <a:off x="1584" y="265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305376" name="Group 224"/>
          <p:cNvGrpSpPr>
            <a:grpSpLocks/>
          </p:cNvGrpSpPr>
          <p:nvPr/>
        </p:nvGrpSpPr>
        <p:grpSpPr bwMode="auto">
          <a:xfrm>
            <a:off x="827585" y="4452257"/>
            <a:ext cx="7678007" cy="685800"/>
            <a:chOff x="1440" y="3120"/>
            <a:chExt cx="2928" cy="432"/>
          </a:xfrm>
        </p:grpSpPr>
        <p:sp>
          <p:nvSpPr>
            <p:cNvPr id="305338" name="AutoShape 186"/>
            <p:cNvSpPr>
              <a:spLocks noChangeArrowheads="1"/>
            </p:cNvSpPr>
            <p:nvPr/>
          </p:nvSpPr>
          <p:spPr bwMode="auto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40" name="Oval 188"/>
            <p:cNvSpPr>
              <a:spLocks noChangeArrowheads="1"/>
            </p:cNvSpPr>
            <p:nvPr/>
          </p:nvSpPr>
          <p:spPr bwMode="auto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41" name="Oval 189"/>
            <p:cNvSpPr>
              <a:spLocks noChangeArrowheads="1"/>
            </p:cNvSpPr>
            <p:nvPr/>
          </p:nvSpPr>
          <p:spPr bwMode="auto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42" name="Oval 190"/>
            <p:cNvSpPr>
              <a:spLocks noChangeArrowheads="1"/>
            </p:cNvSpPr>
            <p:nvPr/>
          </p:nvSpPr>
          <p:spPr bwMode="auto">
            <a:xfrm>
              <a:off x="1491" y="314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43" name="Text Box 191"/>
            <p:cNvSpPr txBox="1">
              <a:spLocks noChangeArrowheads="1"/>
            </p:cNvSpPr>
            <p:nvPr/>
          </p:nvSpPr>
          <p:spPr bwMode="auto">
            <a:xfrm>
              <a:off x="1920" y="316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tr-TR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344" name="Text Box 192"/>
            <p:cNvSpPr txBox="1">
              <a:spLocks noChangeArrowheads="1"/>
            </p:cNvSpPr>
            <p:nvPr/>
          </p:nvSpPr>
          <p:spPr bwMode="auto">
            <a:xfrm>
              <a:off x="1560" y="313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305353" name="AutoShape 201"/>
            <p:cNvSpPr>
              <a:spLocks noChangeArrowheads="1"/>
            </p:cNvSpPr>
            <p:nvPr/>
          </p:nvSpPr>
          <p:spPr bwMode="gray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55" name="Oval 203"/>
            <p:cNvSpPr>
              <a:spLocks noChangeArrowheads="1"/>
            </p:cNvSpPr>
            <p:nvPr/>
          </p:nvSpPr>
          <p:spPr bwMode="gray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56" name="Oval 204"/>
            <p:cNvSpPr>
              <a:spLocks noChangeArrowheads="1"/>
            </p:cNvSpPr>
            <p:nvPr/>
          </p:nvSpPr>
          <p:spPr bwMode="gray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305358" name="Text Box 206"/>
            <p:cNvSpPr txBox="1">
              <a:spLocks noChangeArrowheads="1"/>
            </p:cNvSpPr>
            <p:nvPr/>
          </p:nvSpPr>
          <p:spPr bwMode="gray">
            <a:xfrm>
              <a:off x="2026" y="3168"/>
              <a:ext cx="216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tr-TR" altLang="tr-TR" sz="2400" b="1" dirty="0">
                  <a:solidFill>
                    <a:srgbClr val="000000"/>
                  </a:solidFill>
                </a:rPr>
                <a:t>12 yaşında ticaret kervanlarına katıldı</a:t>
              </a:r>
              <a:endParaRPr lang="en-US" altLang="tr-TR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305371" name="Picture 219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14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359" name="Text Box 207"/>
            <p:cNvSpPr txBox="1">
              <a:spLocks noChangeArrowheads="1"/>
            </p:cNvSpPr>
            <p:nvPr/>
          </p:nvSpPr>
          <p:spPr bwMode="gray">
            <a:xfrm>
              <a:off x="1584" y="313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grpSp>
        <p:nvGrpSpPr>
          <p:cNvPr id="68" name="Group 224"/>
          <p:cNvGrpSpPr>
            <a:grpSpLocks/>
          </p:cNvGrpSpPr>
          <p:nvPr/>
        </p:nvGrpSpPr>
        <p:grpSpPr bwMode="auto">
          <a:xfrm>
            <a:off x="926441" y="5229197"/>
            <a:ext cx="7678007" cy="685800"/>
            <a:chOff x="1440" y="3120"/>
            <a:chExt cx="2928" cy="432"/>
          </a:xfrm>
        </p:grpSpPr>
        <p:sp>
          <p:nvSpPr>
            <p:cNvPr id="69" name="AutoShape 186"/>
            <p:cNvSpPr>
              <a:spLocks noChangeArrowheads="1"/>
            </p:cNvSpPr>
            <p:nvPr/>
          </p:nvSpPr>
          <p:spPr bwMode="auto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0" name="Oval 188"/>
            <p:cNvSpPr>
              <a:spLocks noChangeArrowheads="1"/>
            </p:cNvSpPr>
            <p:nvPr/>
          </p:nvSpPr>
          <p:spPr bwMode="auto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1" name="Oval 189"/>
            <p:cNvSpPr>
              <a:spLocks noChangeArrowheads="1"/>
            </p:cNvSpPr>
            <p:nvPr/>
          </p:nvSpPr>
          <p:spPr bwMode="auto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2" name="Oval 190"/>
            <p:cNvSpPr>
              <a:spLocks noChangeArrowheads="1"/>
            </p:cNvSpPr>
            <p:nvPr/>
          </p:nvSpPr>
          <p:spPr bwMode="auto">
            <a:xfrm>
              <a:off x="1491" y="314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3" name="Text Box 191"/>
            <p:cNvSpPr txBox="1">
              <a:spLocks noChangeArrowheads="1"/>
            </p:cNvSpPr>
            <p:nvPr/>
          </p:nvSpPr>
          <p:spPr bwMode="auto">
            <a:xfrm>
              <a:off x="1920" y="316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tr-TR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74" name="Text Box 192"/>
            <p:cNvSpPr txBox="1">
              <a:spLocks noChangeArrowheads="1"/>
            </p:cNvSpPr>
            <p:nvPr/>
          </p:nvSpPr>
          <p:spPr bwMode="auto">
            <a:xfrm>
              <a:off x="1560" y="3138"/>
              <a:ext cx="15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tr-TR" sz="3200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75" name="AutoShape 201"/>
            <p:cNvSpPr>
              <a:spLocks noChangeArrowheads="1"/>
            </p:cNvSpPr>
            <p:nvPr/>
          </p:nvSpPr>
          <p:spPr bwMode="gray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6" name="Oval 203"/>
            <p:cNvSpPr>
              <a:spLocks noChangeArrowheads="1"/>
            </p:cNvSpPr>
            <p:nvPr/>
          </p:nvSpPr>
          <p:spPr bwMode="gray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7" name="Oval 204"/>
            <p:cNvSpPr>
              <a:spLocks noChangeArrowheads="1"/>
            </p:cNvSpPr>
            <p:nvPr/>
          </p:nvSpPr>
          <p:spPr bwMode="gray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8" name="Text Box 206"/>
            <p:cNvSpPr txBox="1">
              <a:spLocks noChangeArrowheads="1"/>
            </p:cNvSpPr>
            <p:nvPr/>
          </p:nvSpPr>
          <p:spPr bwMode="gray">
            <a:xfrm>
              <a:off x="2016" y="3168"/>
              <a:ext cx="216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tr-TR" altLang="tr-TR" sz="2400" b="1" dirty="0">
                  <a:solidFill>
                    <a:srgbClr val="000000"/>
                  </a:solidFill>
                </a:rPr>
                <a:t>25 yaşında Hz. Hatice ile evlendi</a:t>
              </a:r>
              <a:endParaRPr lang="en-US" altLang="tr-TR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79" name="Picture 219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14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 Box 207"/>
            <p:cNvSpPr txBox="1">
              <a:spLocks noChangeArrowheads="1"/>
            </p:cNvSpPr>
            <p:nvPr/>
          </p:nvSpPr>
          <p:spPr bwMode="gray">
            <a:xfrm>
              <a:off x="1584" y="3138"/>
              <a:ext cx="15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r-TR" altLang="tr-TR" sz="3200" b="1" dirty="0">
                  <a:solidFill>
                    <a:srgbClr val="FFFFFF"/>
                  </a:solidFill>
                </a:rPr>
                <a:t>6</a:t>
              </a:r>
              <a:endParaRPr lang="en-US" altLang="tr-TR" sz="32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4" name="Group 224"/>
          <p:cNvGrpSpPr>
            <a:grpSpLocks/>
          </p:cNvGrpSpPr>
          <p:nvPr/>
        </p:nvGrpSpPr>
        <p:grpSpPr bwMode="auto">
          <a:xfrm>
            <a:off x="827585" y="5954571"/>
            <a:ext cx="7678007" cy="685800"/>
            <a:chOff x="1440" y="3120"/>
            <a:chExt cx="2928" cy="432"/>
          </a:xfrm>
        </p:grpSpPr>
        <p:sp>
          <p:nvSpPr>
            <p:cNvPr id="95" name="AutoShape 186"/>
            <p:cNvSpPr>
              <a:spLocks noChangeArrowheads="1"/>
            </p:cNvSpPr>
            <p:nvPr/>
          </p:nvSpPr>
          <p:spPr bwMode="auto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96" name="Oval 188"/>
            <p:cNvSpPr>
              <a:spLocks noChangeArrowheads="1"/>
            </p:cNvSpPr>
            <p:nvPr/>
          </p:nvSpPr>
          <p:spPr bwMode="auto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97" name="Oval 189"/>
            <p:cNvSpPr>
              <a:spLocks noChangeArrowheads="1"/>
            </p:cNvSpPr>
            <p:nvPr/>
          </p:nvSpPr>
          <p:spPr bwMode="auto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A67A32"/>
                </a:gs>
                <a:gs pos="100000">
                  <a:srgbClr val="A67A3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98" name="Oval 190"/>
            <p:cNvSpPr>
              <a:spLocks noChangeArrowheads="1"/>
            </p:cNvSpPr>
            <p:nvPr/>
          </p:nvSpPr>
          <p:spPr bwMode="auto">
            <a:xfrm>
              <a:off x="1491" y="314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99" name="Text Box 191"/>
            <p:cNvSpPr txBox="1">
              <a:spLocks noChangeArrowheads="1"/>
            </p:cNvSpPr>
            <p:nvPr/>
          </p:nvSpPr>
          <p:spPr bwMode="auto">
            <a:xfrm>
              <a:off x="1920" y="316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tr-TR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100" name="Text Box 192"/>
            <p:cNvSpPr txBox="1">
              <a:spLocks noChangeArrowheads="1"/>
            </p:cNvSpPr>
            <p:nvPr/>
          </p:nvSpPr>
          <p:spPr bwMode="auto">
            <a:xfrm>
              <a:off x="1560" y="313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tr-TR" sz="3200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01" name="AutoShape 201"/>
            <p:cNvSpPr>
              <a:spLocks noChangeArrowheads="1"/>
            </p:cNvSpPr>
            <p:nvPr/>
          </p:nvSpPr>
          <p:spPr bwMode="gray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02" name="Oval 203"/>
            <p:cNvSpPr>
              <a:spLocks noChangeArrowheads="1"/>
            </p:cNvSpPr>
            <p:nvPr/>
          </p:nvSpPr>
          <p:spPr bwMode="gray">
            <a:xfrm rot="1758052">
              <a:off x="1454" y="3135"/>
              <a:ext cx="514" cy="417"/>
            </a:xfrm>
            <a:prstGeom prst="ellipse">
              <a:avLst/>
            </a:prstGeom>
            <a:solidFill>
              <a:srgbClr val="3A60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03" name="Oval 204"/>
            <p:cNvSpPr>
              <a:spLocks noChangeArrowheads="1"/>
            </p:cNvSpPr>
            <p:nvPr/>
          </p:nvSpPr>
          <p:spPr bwMode="gray">
            <a:xfrm rot="1758052">
              <a:off x="1440" y="3120"/>
              <a:ext cx="514" cy="417"/>
            </a:xfrm>
            <a:prstGeom prst="ellipse">
              <a:avLst/>
            </a:prstGeom>
            <a:gradFill rotWithShape="1">
              <a:gsLst>
                <a:gs pos="0">
                  <a:srgbClr val="4CCAE8"/>
                </a:gs>
                <a:gs pos="100000">
                  <a:srgbClr val="4CCAE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04" name="Text Box 206"/>
            <p:cNvSpPr txBox="1">
              <a:spLocks noChangeArrowheads="1"/>
            </p:cNvSpPr>
            <p:nvPr/>
          </p:nvSpPr>
          <p:spPr bwMode="gray">
            <a:xfrm>
              <a:off x="2053" y="3168"/>
              <a:ext cx="216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tr-TR" altLang="tr-TR" sz="2400" b="1" dirty="0">
                  <a:solidFill>
                    <a:srgbClr val="000000"/>
                  </a:solidFill>
                </a:rPr>
                <a:t>40 yaşında peygamber oldu</a:t>
              </a:r>
              <a:endParaRPr lang="en-US" altLang="tr-TR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105" name="Picture 219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141"/>
              <a:ext cx="239" cy="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Text Box 207"/>
            <p:cNvSpPr txBox="1">
              <a:spLocks noChangeArrowheads="1"/>
            </p:cNvSpPr>
            <p:nvPr/>
          </p:nvSpPr>
          <p:spPr bwMode="gray">
            <a:xfrm>
              <a:off x="1634" y="3138"/>
              <a:ext cx="15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r-TR" altLang="tr-TR" sz="3200" b="1" dirty="0">
                  <a:solidFill>
                    <a:srgbClr val="FFFFFF"/>
                  </a:solidFill>
                </a:rPr>
                <a:t>7</a:t>
              </a:r>
              <a:endParaRPr lang="en-US" altLang="tr-TR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6258" name="Picture 2" descr="http://www.kanal23.com/dosya/kelebek-motifleri-31-7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29" y="85068"/>
            <a:ext cx="1775719" cy="133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http://www.kanal23.com/dosya/kelebek-motifleri-31-7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16" y="115816"/>
            <a:ext cx="1775719" cy="133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48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 bwMode="auto">
          <a:xfrm>
            <a:off x="4764495" y="476672"/>
            <a:ext cx="3888432" cy="1656184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sz="2800" kern="0" dirty="0">
                <a:solidFill>
                  <a:srgbClr val="FFFFFF"/>
                </a:solidFill>
              </a:rPr>
              <a:t>Hz. Muhammed’in süt kardeşlerinin adı: Şeyma, Abdullah, Üneyse</a:t>
            </a:r>
          </a:p>
        </p:txBody>
      </p:sp>
      <p:sp>
        <p:nvSpPr>
          <p:cNvPr id="5" name="Başlık 1"/>
          <p:cNvSpPr txBox="1">
            <a:spLocks/>
          </p:cNvSpPr>
          <p:nvPr/>
        </p:nvSpPr>
        <p:spPr bwMode="auto">
          <a:xfrm>
            <a:off x="2987824" y="2564904"/>
            <a:ext cx="5832647" cy="3960440"/>
          </a:xfrm>
          <a:prstGeom prst="rect">
            <a:avLst/>
          </a:prstGeom>
          <a:solidFill>
            <a:srgbClr val="00B050"/>
          </a:solidFill>
          <a:ln>
            <a:solidFill>
              <a:schemeClr val="accent5">
                <a:lumMod val="10000"/>
              </a:schemeClr>
            </a:solidFill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sz="2400" b="1" kern="0" dirty="0">
                <a:solidFill>
                  <a:schemeClr val="accent5">
                    <a:lumMod val="25000"/>
                  </a:schemeClr>
                </a:solidFill>
                <a:effectLst/>
              </a:rPr>
              <a:t>Mekke’de yeni doğan çocuklar süt anneye verilirdi. Çünkü:</a:t>
            </a:r>
          </a:p>
          <a:p>
            <a:pPr algn="l"/>
            <a:r>
              <a:rPr lang="tr-TR" sz="2400" kern="0" dirty="0">
                <a:solidFill>
                  <a:srgbClr val="FF0000"/>
                </a:solidFill>
              </a:rPr>
              <a:t>1. </a:t>
            </a:r>
            <a:r>
              <a:rPr lang="tr-TR" sz="2400" kern="0" dirty="0">
                <a:solidFill>
                  <a:srgbClr val="FFFFFF"/>
                </a:solidFill>
              </a:rPr>
              <a:t>Mekke çok sıcak olduğu için çocukların daha iyi gelişmesi amacıyla iklimi daha elverişli olan çevre köylerindeki süt annelere verilirdi.</a:t>
            </a:r>
          </a:p>
          <a:p>
            <a:pPr algn="l"/>
            <a:r>
              <a:rPr lang="tr-TR" sz="2400" kern="0" dirty="0">
                <a:solidFill>
                  <a:srgbClr val="FF0000"/>
                </a:solidFill>
              </a:rPr>
              <a:t>2. </a:t>
            </a:r>
            <a:r>
              <a:rPr lang="tr-TR" sz="2400" kern="0" dirty="0">
                <a:solidFill>
                  <a:srgbClr val="FFFFFF"/>
                </a:solidFill>
              </a:rPr>
              <a:t>Çevre köylerinin halkı bozulmamış fasih Arapçayı konuştukları için çocukların konuşmayı daha iyi öğreneceklerini düşünürlerdi.</a:t>
            </a:r>
          </a:p>
          <a:p>
            <a:pPr algn="l"/>
            <a:endParaRPr lang="tr-TR" sz="2400" kern="0" dirty="0">
              <a:solidFill>
                <a:srgbClr val="FFFFFF"/>
              </a:solidFill>
            </a:endParaRPr>
          </a:p>
        </p:txBody>
      </p:sp>
      <p:sp>
        <p:nvSpPr>
          <p:cNvPr id="7" name="Başlık 1"/>
          <p:cNvSpPr txBox="1">
            <a:spLocks/>
          </p:cNvSpPr>
          <p:nvPr/>
        </p:nvSpPr>
        <p:spPr bwMode="auto">
          <a:xfrm>
            <a:off x="395536" y="476672"/>
            <a:ext cx="4188590" cy="16561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sz="2800" kern="0" dirty="0">
                <a:solidFill>
                  <a:srgbClr val="FFFFFF"/>
                </a:solidFill>
              </a:rPr>
              <a:t>Hz. Muhammed’in annelerinin adı: Amine</a:t>
            </a:r>
          </a:p>
          <a:p>
            <a:r>
              <a:rPr lang="tr-TR" sz="2800" kern="0" dirty="0">
                <a:solidFill>
                  <a:srgbClr val="FFFFFF"/>
                </a:solidFill>
              </a:rPr>
              <a:t>ve </a:t>
            </a:r>
            <a:r>
              <a:rPr lang="tr-TR" sz="2800" kern="0" dirty="0" err="1">
                <a:solidFill>
                  <a:srgbClr val="FFFFFF"/>
                </a:solidFill>
              </a:rPr>
              <a:t>Suveybe</a:t>
            </a:r>
            <a:endParaRPr lang="tr-TR" sz="2800" kern="0" dirty="0">
              <a:solidFill>
                <a:srgbClr val="FFFFFF"/>
              </a:solidFill>
            </a:endParaRPr>
          </a:p>
        </p:txBody>
      </p:sp>
      <p:pic>
        <p:nvPicPr>
          <p:cNvPr id="95234" name="Picture 2" descr="D:\Fotolar\resimler\fahrikain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685834" cy="12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1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352928" cy="1112168"/>
          </a:xfrm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Hz. Muhammed’in çocukları ve torunları</a:t>
            </a:r>
          </a:p>
        </p:txBody>
      </p:sp>
      <p:cxnSp>
        <p:nvCxnSpPr>
          <p:cNvPr id="5" name="Düz Ok Bağlayıcısı 4"/>
          <p:cNvCxnSpPr/>
          <p:nvPr/>
        </p:nvCxnSpPr>
        <p:spPr bwMode="auto">
          <a:xfrm>
            <a:off x="3131975" y="5646005"/>
            <a:ext cx="50392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Metin kutusu 5"/>
          <p:cNvSpPr txBox="1"/>
          <p:nvPr/>
        </p:nvSpPr>
        <p:spPr>
          <a:xfrm>
            <a:off x="467544" y="1537628"/>
            <a:ext cx="2448272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MUHAMMED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67544" y="2185700"/>
            <a:ext cx="244827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HATİCE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11560" y="5517232"/>
            <a:ext cx="230425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MARİYE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3715230" y="1556792"/>
            <a:ext cx="2228154" cy="52322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FATMA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715229" y="2185700"/>
            <a:ext cx="2228155" cy="52322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ZEYNEP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722982" y="2833772"/>
            <a:ext cx="2220402" cy="52322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RUKİYE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3722981" y="3481844"/>
            <a:ext cx="2220403" cy="52322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Ü.GÜLSÜM</a:t>
            </a:r>
            <a:endParaRPr lang="tr-TR" sz="3200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3707904" y="4129916"/>
            <a:ext cx="2235480" cy="52322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KASIM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3744687" y="4777988"/>
            <a:ext cx="2198698" cy="52322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ABDULLAH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3787237" y="5498068"/>
            <a:ext cx="2156147" cy="523220"/>
          </a:xfrm>
          <a:prstGeom prst="rect">
            <a:avLst/>
          </a:prstGeom>
          <a:solidFill>
            <a:srgbClr val="6699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İBRAHİM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6672077" y="2715719"/>
            <a:ext cx="2220403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HASAN</a:t>
            </a:r>
            <a:endParaRPr lang="tr-TR" sz="3200" b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6628117" y="3363791"/>
            <a:ext cx="2220403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HÜSEYİN</a:t>
            </a:r>
            <a:endParaRPr lang="tr-TR" sz="3200" b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6628117" y="4011863"/>
            <a:ext cx="2220403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ZEYNEP</a:t>
            </a:r>
            <a:endParaRPr lang="tr-TR" sz="3200" b="1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6672077" y="4659935"/>
            <a:ext cx="2220403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MUHSİN</a:t>
            </a:r>
            <a:endParaRPr lang="tr-TR" sz="3200" b="1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6671242" y="5282044"/>
            <a:ext cx="2220403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/>
              <a:t>Ü.GÜLSÜM</a:t>
            </a:r>
            <a:endParaRPr lang="tr-TR" sz="3200" b="1" dirty="0"/>
          </a:p>
        </p:txBody>
      </p:sp>
      <p:cxnSp>
        <p:nvCxnSpPr>
          <p:cNvPr id="30" name="Düz Bağlayıcı 29"/>
          <p:cNvCxnSpPr/>
          <p:nvPr/>
        </p:nvCxnSpPr>
        <p:spPr bwMode="auto">
          <a:xfrm>
            <a:off x="3059832" y="1799238"/>
            <a:ext cx="0" cy="324857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Düz Ok Bağlayıcısı 32"/>
          <p:cNvCxnSpPr/>
          <p:nvPr/>
        </p:nvCxnSpPr>
        <p:spPr bwMode="auto">
          <a:xfrm>
            <a:off x="3059832" y="1799238"/>
            <a:ext cx="50392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Düz Ok Bağlayıcısı 33"/>
          <p:cNvCxnSpPr/>
          <p:nvPr/>
        </p:nvCxnSpPr>
        <p:spPr bwMode="auto">
          <a:xfrm>
            <a:off x="3059832" y="2447310"/>
            <a:ext cx="50392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Düz Ok Bağlayıcısı 34"/>
          <p:cNvCxnSpPr/>
          <p:nvPr/>
        </p:nvCxnSpPr>
        <p:spPr bwMode="auto">
          <a:xfrm>
            <a:off x="3059831" y="3095382"/>
            <a:ext cx="50392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Düz Ok Bağlayıcısı 35"/>
          <p:cNvCxnSpPr/>
          <p:nvPr/>
        </p:nvCxnSpPr>
        <p:spPr bwMode="auto">
          <a:xfrm>
            <a:off x="3131839" y="3743454"/>
            <a:ext cx="50392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Düz Ok Bağlayıcısı 36"/>
          <p:cNvCxnSpPr/>
          <p:nvPr/>
        </p:nvCxnSpPr>
        <p:spPr bwMode="auto">
          <a:xfrm>
            <a:off x="3059832" y="4391526"/>
            <a:ext cx="50392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Düz Ok Bağlayıcısı 37"/>
          <p:cNvCxnSpPr/>
          <p:nvPr/>
        </p:nvCxnSpPr>
        <p:spPr bwMode="auto">
          <a:xfrm>
            <a:off x="3059832" y="5047810"/>
            <a:ext cx="50392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Düz Ok Bağlayıcısı 40"/>
          <p:cNvCxnSpPr/>
          <p:nvPr/>
        </p:nvCxnSpPr>
        <p:spPr bwMode="auto">
          <a:xfrm>
            <a:off x="5943384" y="1861893"/>
            <a:ext cx="684733" cy="7030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Metin kutusu 41"/>
          <p:cNvSpPr txBox="1"/>
          <p:nvPr/>
        </p:nvSpPr>
        <p:spPr>
          <a:xfrm>
            <a:off x="6671242" y="1527171"/>
            <a:ext cx="2220403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3200" b="1" dirty="0"/>
              <a:t>Hz. ALİ</a:t>
            </a:r>
          </a:p>
        </p:txBody>
      </p:sp>
      <p:cxnSp>
        <p:nvCxnSpPr>
          <p:cNvPr id="44" name="Düz Ok Bağlayıcısı 43"/>
          <p:cNvCxnSpPr/>
          <p:nvPr/>
        </p:nvCxnSpPr>
        <p:spPr bwMode="auto">
          <a:xfrm>
            <a:off x="7738318" y="2153832"/>
            <a:ext cx="0" cy="555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81222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339265"/>
            <a:ext cx="8064896" cy="1472208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r>
              <a:rPr lang="tr-TR" sz="2400" dirty="0"/>
              <a:t>Hz. Muhammed 35 yaşlarından itibaren özellikle Ramazan ayında Mekke yakınlarındaki Nur dağındaki Hıra Mağarası’na çekiliyor ve yalnız kalmayı tercih ediyordu.</a:t>
            </a:r>
          </a:p>
        </p:txBody>
      </p:sp>
      <p:pic>
        <p:nvPicPr>
          <p:cNvPr id="4" name="Picture 2" descr="http://img.webme.com/pic/g/gizliilimler/hira_da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2723"/>
            <a:ext cx="6912768" cy="487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331640" y="1844824"/>
            <a:ext cx="381642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400" dirty="0"/>
              <a:t>Mekke / Nur Dağı</a:t>
            </a:r>
          </a:p>
        </p:txBody>
      </p:sp>
    </p:spTree>
    <p:extLst>
      <p:ext uri="{BB962C8B-B14F-4D97-AF65-F5344CB8AC3E}">
        <p14:creationId xmlns:p14="http://schemas.microsoft.com/office/powerpoint/2010/main" val="3134575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mbc66.net/upload/upjpg2/EyZ243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" y="-50032"/>
            <a:ext cx="8964488" cy="69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-36512" y="-27384"/>
            <a:ext cx="676875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400" b="1" dirty="0"/>
              <a:t>Mekke/Nur Dağı (yakından görünüşü)</a:t>
            </a:r>
          </a:p>
        </p:txBody>
      </p:sp>
    </p:spTree>
    <p:extLst>
      <p:ext uri="{BB962C8B-B14F-4D97-AF65-F5344CB8AC3E}">
        <p14:creationId xmlns:p14="http://schemas.microsoft.com/office/powerpoint/2010/main" val="284251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1008112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tr-TR" dirty="0"/>
              <a:t>3. Hz. Muhammed’in Peygamber Oluşu ve Mekke Dönemi</a:t>
            </a:r>
          </a:p>
        </p:txBody>
      </p:sp>
      <p:pic>
        <p:nvPicPr>
          <p:cNvPr id="98312" name="Picture 8" descr="https://encrypted-tbn1.gstatic.com/images?q=tbn:ANd9GcRenn3A79IOaFe_Q3sTnu67KlVXhMvNYMOfnDD71lPOy17BIB35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4" y="1495547"/>
            <a:ext cx="8744454" cy="53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971600" y="6379680"/>
            <a:ext cx="381642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400" dirty="0"/>
              <a:t>Nur Dağı/Hıra Mağarası</a:t>
            </a:r>
          </a:p>
        </p:txBody>
      </p:sp>
    </p:spTree>
    <p:extLst>
      <p:ext uri="{BB962C8B-B14F-4D97-AF65-F5344CB8AC3E}">
        <p14:creationId xmlns:p14="http://schemas.microsoft.com/office/powerpoint/2010/main" val="4245675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İLK İNEN AYETLER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609600"/>
          </a:xfrm>
        </p:spPr>
        <p:txBody>
          <a:bodyPr/>
          <a:lstStyle/>
          <a:p>
            <a:r>
              <a:rPr lang="tr-TR" sz="2800" dirty="0"/>
              <a:t>1-Yaratan Rabbinin adıyla oku.</a:t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>2- O, insanı </a:t>
            </a:r>
            <a:r>
              <a:rPr lang="tr-TR" sz="2800" dirty="0" err="1"/>
              <a:t>alaktan</a:t>
            </a:r>
            <a:r>
              <a:rPr lang="tr-TR" sz="2800" dirty="0"/>
              <a:t> (embriyodan) yarattı.</a:t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>3- Oku, </a:t>
            </a:r>
            <a:r>
              <a:rPr lang="tr-TR" sz="2800" b="1" dirty="0">
                <a:effectLst/>
              </a:rPr>
              <a:t>Rabbin</a:t>
            </a:r>
            <a:r>
              <a:rPr lang="tr-TR" sz="2800" dirty="0"/>
              <a:t> en büyük kerem sahibidir.</a:t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>4- O, insana kalemle yazmayı öğretti.</a:t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>5- İnsana bilmediğ</a:t>
            </a:r>
            <a:r>
              <a:rPr lang="tr-TR" sz="2800" b="1" dirty="0">
                <a:effectLst/>
              </a:rPr>
              <a:t>ini</a:t>
            </a:r>
            <a:r>
              <a:rPr lang="tr-TR" sz="2800" dirty="0"/>
              <a:t> öğretti.</a:t>
            </a:r>
          </a:p>
        </p:txBody>
      </p:sp>
    </p:spTree>
    <p:extLst>
      <p:ext uri="{BB962C8B-B14F-4D97-AF65-F5344CB8AC3E}">
        <p14:creationId xmlns:p14="http://schemas.microsoft.com/office/powerpoint/2010/main" val="116154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1. Bölüm</a:t>
            </a:r>
            <a:endParaRPr lang="en-US" altLang="tr-TR" dirty="0"/>
          </a:p>
        </p:txBody>
      </p:sp>
      <p:grpSp>
        <p:nvGrpSpPr>
          <p:cNvPr id="141485" name="Group 173"/>
          <p:cNvGrpSpPr>
            <a:grpSpLocks/>
          </p:cNvGrpSpPr>
          <p:nvPr/>
        </p:nvGrpSpPr>
        <p:grpSpPr bwMode="auto">
          <a:xfrm>
            <a:off x="304478" y="2951981"/>
            <a:ext cx="8443986" cy="981075"/>
            <a:chOff x="1248" y="1350"/>
            <a:chExt cx="3060" cy="348"/>
          </a:xfrm>
        </p:grpSpPr>
        <p:sp>
          <p:nvSpPr>
            <p:cNvPr id="141407" name="AutoShape 95"/>
            <p:cNvSpPr>
              <a:spLocks noChangeArrowheads="1"/>
            </p:cNvSpPr>
            <p:nvPr/>
          </p:nvSpPr>
          <p:spPr bwMode="gray">
            <a:xfrm>
              <a:off x="1248" y="1350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41406" name="AutoShape 94"/>
            <p:cNvSpPr>
              <a:spLocks noChangeArrowheads="1"/>
            </p:cNvSpPr>
            <p:nvPr/>
          </p:nvSpPr>
          <p:spPr bwMode="gray">
            <a:xfrm>
              <a:off x="1303" y="1380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41354" name="Text Box 42"/>
            <p:cNvSpPr txBox="1">
              <a:spLocks noChangeArrowheads="1"/>
            </p:cNvSpPr>
            <p:nvPr/>
          </p:nvSpPr>
          <p:spPr bwMode="gray">
            <a:xfrm>
              <a:off x="1392" y="1380"/>
              <a:ext cx="2640" cy="1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tr-TR" sz="2400" dirty="0">
                  <a:solidFill>
                    <a:srgbClr val="FFFFFF"/>
                  </a:solidFill>
                </a:rPr>
                <a:t>1. Hz. Muhammed’in Doğduğu Çevre </a:t>
              </a:r>
              <a:endParaRPr lang="en-US" altLang="tr-TR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145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02910" y="5877272"/>
            <a:ext cx="6480720" cy="762000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err="1"/>
              <a:t>Alak</a:t>
            </a:r>
            <a:r>
              <a:rPr lang="tr-TR" dirty="0"/>
              <a:t> suresinin ilk beş ayeti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5" t="22024" r="23944" b="23810"/>
          <a:stretch/>
        </p:blipFill>
        <p:spPr bwMode="auto">
          <a:xfrm>
            <a:off x="21964" y="-27384"/>
            <a:ext cx="908654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324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1512168"/>
          </a:xfrm>
          <a:solidFill>
            <a:schemeClr val="accent5">
              <a:lumMod val="1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tr-TR" sz="2400" dirty="0"/>
              <a:t>Hz. Muhammed’e ilk vahiy geldikten bir sure sonra vahiyde kesinti oldu (Fetret-i Vahiy) daha sonra Cebrail tekrar kendine tekrar göründü ve şu ayetleri getirdi: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 bwMode="auto">
          <a:xfrm>
            <a:off x="467544" y="2348880"/>
            <a:ext cx="8229600" cy="12337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tr-TR" sz="2400" b="1" dirty="0"/>
              <a:t>“Ey örtüsüne bürünen! Kalk ve insanları uyar. </a:t>
            </a:r>
            <a:r>
              <a:rPr lang="tr-TR" sz="2400" b="1" dirty="0" err="1"/>
              <a:t>Rabb’inin</a:t>
            </a:r>
            <a:r>
              <a:rPr lang="tr-TR" sz="2400" b="1" dirty="0"/>
              <a:t> adını yücelt, elbiseni temiz tut. Kötülüklerden uzak dur.” </a:t>
            </a:r>
            <a:r>
              <a:rPr lang="tr-TR" sz="1800" b="1" dirty="0">
                <a:solidFill>
                  <a:srgbClr val="FF0000"/>
                </a:solidFill>
              </a:rPr>
              <a:t>(</a:t>
            </a:r>
            <a:r>
              <a:rPr lang="tr-TR" sz="1800" b="1" dirty="0" err="1">
                <a:solidFill>
                  <a:srgbClr val="FF0000"/>
                </a:solidFill>
              </a:rPr>
              <a:t>Müddessir</a:t>
            </a:r>
            <a:r>
              <a:rPr lang="tr-TR" sz="1800" b="1" dirty="0">
                <a:solidFill>
                  <a:srgbClr val="FF0000"/>
                </a:solidFill>
              </a:rPr>
              <a:t> 1-5)</a:t>
            </a:r>
            <a:endParaRPr lang="tr-TR" sz="1800" kern="0" dirty="0">
              <a:solidFill>
                <a:srgbClr val="FF0000"/>
              </a:solidFill>
            </a:endParaRPr>
          </a:p>
        </p:txBody>
      </p:sp>
      <p:pic>
        <p:nvPicPr>
          <p:cNvPr id="106498" name="Picture 2" descr="C:\Users\emın\Desktop\allah yazısı hareketli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469" y="3806885"/>
            <a:ext cx="3044675" cy="27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2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1512168"/>
          </a:xfrm>
          <a:solidFill>
            <a:schemeClr val="accent6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tr-TR" sz="2800" dirty="0"/>
              <a:t>Hz. Muhammed ilk tebliğini yakın çevresine gizlice yaptı? Tebliği gizli yapmasının sebebi nedir acaba?</a:t>
            </a:r>
          </a:p>
        </p:txBody>
      </p:sp>
      <p:pic>
        <p:nvPicPr>
          <p:cNvPr id="107522" name="Picture 2" descr="C:\Users\emın\Desktop\soran çocu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88" y="2277682"/>
            <a:ext cx="4319121" cy="35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İçerik Yer Tutucusu 2"/>
          <p:cNvSpPr txBox="1">
            <a:spLocks/>
          </p:cNvSpPr>
          <p:nvPr/>
        </p:nvSpPr>
        <p:spPr bwMode="auto">
          <a:xfrm>
            <a:off x="179512" y="2277682"/>
            <a:ext cx="3888432" cy="359549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tr-TR" sz="2800" dirty="0"/>
              <a:t>“</a:t>
            </a:r>
            <a:r>
              <a:rPr lang="tr-TR" sz="2800" b="1" dirty="0"/>
              <a:t>Yakın akrabanı uyar, müminlerden sana uyanları himaye için kanatlarını indir.” </a:t>
            </a:r>
          </a:p>
          <a:p>
            <a:pPr marL="0" indent="0" algn="ctr">
              <a:buNone/>
            </a:pPr>
            <a:r>
              <a:rPr lang="tr-TR" sz="2000" b="1" dirty="0">
                <a:solidFill>
                  <a:srgbClr val="FF0000"/>
                </a:solidFill>
              </a:rPr>
              <a:t>   (Şuara 214-215)</a:t>
            </a:r>
            <a:endParaRPr lang="tr-TR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18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05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Hz. Muhammed’e İlk İnananlar</a:t>
            </a:r>
            <a:endParaRPr lang="en-US" altLang="tr-TR" dirty="0"/>
          </a:p>
        </p:txBody>
      </p:sp>
      <p:sp>
        <p:nvSpPr>
          <p:cNvPr id="276484" name="Oval 4"/>
          <p:cNvSpPr>
            <a:spLocks noChangeArrowheads="1"/>
          </p:cNvSpPr>
          <p:nvPr/>
        </p:nvSpPr>
        <p:spPr bwMode="gray">
          <a:xfrm rot="-675088">
            <a:off x="3200400" y="4953000"/>
            <a:ext cx="5029200" cy="1219200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205E6C">
                  <a:alpha val="48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485" name="PubPieSlice"/>
          <p:cNvSpPr>
            <a:spLocks noEditPoints="1" noChangeArrowheads="1"/>
          </p:cNvSpPr>
          <p:nvPr/>
        </p:nvSpPr>
        <p:spPr bwMode="gray">
          <a:xfrm rot="-541963">
            <a:off x="914400" y="1143000"/>
            <a:ext cx="6262688" cy="4937125"/>
          </a:xfrm>
          <a:custGeom>
            <a:avLst/>
            <a:gdLst>
              <a:gd name="G0" fmla="+- 0 0 0"/>
              <a:gd name="G1" fmla="sin 10800 -4287579"/>
              <a:gd name="G2" fmla="cos 10800 -4287579"/>
              <a:gd name="G3" fmla="sin 10800 -4265226"/>
              <a:gd name="G4" fmla="cos 10800 -4265226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5291 w 21600"/>
              <a:gd name="T1" fmla="*/ 978 h 21600"/>
              <a:gd name="T2" fmla="*/ 10800 w 21600"/>
              <a:gd name="T3" fmla="*/ 10800 h 21600"/>
              <a:gd name="T4" fmla="*/ 15350 w 21600"/>
              <a:gd name="T5" fmla="*/ 1005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5290" y="978"/>
                </a:moveTo>
                <a:cubicBezTo>
                  <a:pt x="13881" y="333"/>
                  <a:pt x="12349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6597"/>
                  <a:pt x="19161" y="2775"/>
                  <a:pt x="15349" y="1005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0">
                <a:srgbClr val="B2B2B2">
                  <a:gamma/>
                  <a:shade val="78824"/>
                  <a:invGamma/>
                </a:srgbClr>
              </a:gs>
              <a:gs pos="100000">
                <a:srgbClr val="B2B2B2"/>
              </a:gs>
            </a:gsLst>
            <a:lin ang="18900000" scaled="1"/>
          </a:gradFill>
          <a:ln>
            <a:noFill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506400" prstMaterial="legacyMatte">
            <a:bevelT w="13500" h="13500" prst="angle"/>
            <a:bevelB w="13500" h="13500" prst="angle"/>
            <a:extrusionClr>
              <a:srgbClr val="B2B2B2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B2B2B2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486" name="PubPieSlice"/>
          <p:cNvSpPr>
            <a:spLocks noEditPoints="1" noChangeArrowheads="1"/>
          </p:cNvSpPr>
          <p:nvPr/>
        </p:nvSpPr>
        <p:spPr bwMode="gray">
          <a:xfrm rot="-1740949">
            <a:off x="1350963" y="1636713"/>
            <a:ext cx="6153150" cy="4275137"/>
          </a:xfrm>
          <a:custGeom>
            <a:avLst/>
            <a:gdLst>
              <a:gd name="G0" fmla="+- 0 0 0"/>
              <a:gd name="G1" fmla="sin 10800 -690829"/>
              <a:gd name="G2" fmla="cos 10800 -690829"/>
              <a:gd name="G3" fmla="sin 10800 -5091777"/>
              <a:gd name="G4" fmla="cos 10800 -5091777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21417 w 21600"/>
              <a:gd name="T1" fmla="*/ 8824 h 21600"/>
              <a:gd name="T2" fmla="*/ 10800 w 21600"/>
              <a:gd name="T3" fmla="*/ 10800 h 21600"/>
              <a:gd name="T4" fmla="*/ 13101 w 21600"/>
              <a:gd name="T5" fmla="*/ 24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21417" y="8823"/>
                </a:moveTo>
                <a:cubicBezTo>
                  <a:pt x="20622" y="4552"/>
                  <a:pt x="17345" y="1173"/>
                  <a:pt x="13101" y="247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0">
                <a:srgbClr val="AEA2CC"/>
              </a:gs>
              <a:gs pos="100000">
                <a:srgbClr val="AEA2CC">
                  <a:gamma/>
                  <a:shade val="48627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AEA2CC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487" name="PubPieSlice"/>
          <p:cNvSpPr>
            <a:spLocks noEditPoints="1" noChangeArrowheads="1"/>
          </p:cNvSpPr>
          <p:nvPr/>
        </p:nvSpPr>
        <p:spPr bwMode="gray">
          <a:xfrm rot="-1731064">
            <a:off x="1338263" y="1635125"/>
            <a:ext cx="6154737" cy="4303713"/>
          </a:xfrm>
          <a:custGeom>
            <a:avLst/>
            <a:gdLst>
              <a:gd name="G0" fmla="+- 0 0 0"/>
              <a:gd name="G1" fmla="sin 10800 2920378"/>
              <a:gd name="G2" fmla="cos 10800 2920378"/>
              <a:gd name="G3" fmla="sin 10800 -1034007"/>
              <a:gd name="G4" fmla="cos 10800 -1034007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8494 w 21600"/>
              <a:gd name="T1" fmla="*/ 18378 h 21600"/>
              <a:gd name="T2" fmla="*/ 10800 w 21600"/>
              <a:gd name="T3" fmla="*/ 10800 h 21600"/>
              <a:gd name="T4" fmla="*/ 21193 w 21600"/>
              <a:gd name="T5" fmla="*/ 7863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8494" y="18378"/>
                </a:moveTo>
                <a:cubicBezTo>
                  <a:pt x="20484" y="16358"/>
                  <a:pt x="21600" y="13635"/>
                  <a:pt x="21600" y="10800"/>
                </a:cubicBezTo>
                <a:cubicBezTo>
                  <a:pt x="21600" y="9806"/>
                  <a:pt x="21463" y="8818"/>
                  <a:pt x="21192" y="7863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0">
                <a:srgbClr val="94B676">
                  <a:gamma/>
                  <a:tint val="63529"/>
                  <a:invGamma/>
                </a:srgbClr>
              </a:gs>
              <a:gs pos="100000">
                <a:srgbClr val="94B676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4B676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490" name="PubPieSlice"/>
          <p:cNvSpPr>
            <a:spLocks noEditPoints="1" noChangeArrowheads="1"/>
          </p:cNvSpPr>
          <p:nvPr/>
        </p:nvSpPr>
        <p:spPr bwMode="gray">
          <a:xfrm rot="-1731064">
            <a:off x="1319213" y="1638300"/>
            <a:ext cx="6226175" cy="4271963"/>
          </a:xfrm>
          <a:custGeom>
            <a:avLst/>
            <a:gdLst>
              <a:gd name="G0" fmla="+- 0 0 0"/>
              <a:gd name="G1" fmla="sin 10800 -5095244"/>
              <a:gd name="G2" fmla="cos 10800 -5095244"/>
              <a:gd name="G3" fmla="sin 10800 -8874660"/>
              <a:gd name="G4" fmla="cos 10800 -887466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3092 w 21600"/>
              <a:gd name="T1" fmla="*/ 246 h 21600"/>
              <a:gd name="T2" fmla="*/ 10800 w 21600"/>
              <a:gd name="T3" fmla="*/ 10800 h 21600"/>
              <a:gd name="T4" fmla="*/ 3107 w 21600"/>
              <a:gd name="T5" fmla="*/ 321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3091" y="246"/>
                </a:moveTo>
                <a:cubicBezTo>
                  <a:pt x="12338" y="82"/>
                  <a:pt x="11570" y="0"/>
                  <a:pt x="10800" y="0"/>
                </a:cubicBezTo>
                <a:cubicBezTo>
                  <a:pt x="7908" y="-1"/>
                  <a:pt x="5137" y="1159"/>
                  <a:pt x="3107" y="3218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0">
                <a:srgbClr val="73C1BF"/>
              </a:gs>
              <a:gs pos="100000">
                <a:srgbClr val="73C1BF">
                  <a:gamma/>
                  <a:shade val="33333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73C1B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491" name="PubPieSlice"/>
          <p:cNvSpPr>
            <a:spLocks noEditPoints="1" noChangeArrowheads="1"/>
          </p:cNvSpPr>
          <p:nvPr/>
        </p:nvSpPr>
        <p:spPr bwMode="gray">
          <a:xfrm rot="-1731064">
            <a:off x="1325563" y="1644650"/>
            <a:ext cx="6191250" cy="4252913"/>
          </a:xfrm>
          <a:custGeom>
            <a:avLst/>
            <a:gdLst>
              <a:gd name="G0" fmla="+- 0 0 0"/>
              <a:gd name="G1" fmla="sin 10800 -8879999"/>
              <a:gd name="G2" fmla="cos 10800 -8879999"/>
              <a:gd name="G3" fmla="sin 10800 10520101"/>
              <a:gd name="G4" fmla="cos 10800 10520101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3097 w 21600"/>
              <a:gd name="T1" fmla="*/ 3229 h 21600"/>
              <a:gd name="T2" fmla="*/ 10800 w 21600"/>
              <a:gd name="T3" fmla="*/ 10800 h 21600"/>
              <a:gd name="T4" fmla="*/ 617 w 21600"/>
              <a:gd name="T5" fmla="*/ 14400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3097" y="3229"/>
                </a:moveTo>
                <a:cubicBezTo>
                  <a:pt x="1112" y="5249"/>
                  <a:pt x="0" y="7967"/>
                  <a:pt x="0" y="10799"/>
                </a:cubicBezTo>
                <a:cubicBezTo>
                  <a:pt x="-1" y="12026"/>
                  <a:pt x="208" y="13243"/>
                  <a:pt x="617" y="14399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0">
                <a:srgbClr val="499BD9"/>
              </a:gs>
              <a:gs pos="100000">
                <a:srgbClr val="499BD9">
                  <a:gamma/>
                  <a:shade val="66667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499BD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493" name="PubPieSlice"/>
          <p:cNvSpPr>
            <a:spLocks noEditPoints="1" noChangeArrowheads="1"/>
          </p:cNvSpPr>
          <p:nvPr/>
        </p:nvSpPr>
        <p:spPr bwMode="gray">
          <a:xfrm rot="-1731064">
            <a:off x="1365250" y="1665288"/>
            <a:ext cx="6140450" cy="4252912"/>
          </a:xfrm>
          <a:custGeom>
            <a:avLst/>
            <a:gdLst>
              <a:gd name="G0" fmla="+- 0 0 0"/>
              <a:gd name="G1" fmla="sin 10800 6768521"/>
              <a:gd name="G2" fmla="cos 10800 6768521"/>
              <a:gd name="G3" fmla="sin 10800 2857194"/>
              <a:gd name="G4" fmla="cos 10800 2857194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8319 w 21600"/>
              <a:gd name="T1" fmla="*/ 21311 h 21600"/>
              <a:gd name="T2" fmla="*/ 10800 w 21600"/>
              <a:gd name="T3" fmla="*/ 10800 h 21600"/>
              <a:gd name="T4" fmla="*/ 18621 w 21600"/>
              <a:gd name="T5" fmla="*/ 18247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8318" y="21311"/>
                </a:moveTo>
                <a:cubicBezTo>
                  <a:pt x="9132" y="21503"/>
                  <a:pt x="9964" y="21600"/>
                  <a:pt x="10800" y="21600"/>
                </a:cubicBezTo>
                <a:cubicBezTo>
                  <a:pt x="13756" y="21599"/>
                  <a:pt x="16583" y="20388"/>
                  <a:pt x="18621" y="18247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0">
                <a:srgbClr val="CCBE34">
                  <a:gamma/>
                  <a:tint val="42353"/>
                  <a:invGamma/>
                </a:srgbClr>
              </a:gs>
              <a:gs pos="100000">
                <a:srgbClr val="CCBE34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CCBE34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494" name="Text Box 14"/>
          <p:cNvSpPr txBox="1">
            <a:spLocks noChangeArrowheads="1"/>
          </p:cNvSpPr>
          <p:nvPr/>
        </p:nvSpPr>
        <p:spPr bwMode="gray">
          <a:xfrm>
            <a:off x="2203026" y="2438400"/>
            <a:ext cx="18614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tr-TR" altLang="tr-TR" sz="2800" b="1" u="sng" dirty="0">
                <a:solidFill>
                  <a:srgbClr val="000000"/>
                </a:solidFill>
              </a:rPr>
              <a:t>Ebu Bekir</a:t>
            </a:r>
            <a:endParaRPr lang="en-US" altLang="tr-TR" sz="2800" b="1" u="sng" dirty="0">
              <a:solidFill>
                <a:srgbClr val="000000"/>
              </a:solidFill>
            </a:endParaRPr>
          </a:p>
        </p:txBody>
      </p:sp>
      <p:sp>
        <p:nvSpPr>
          <p:cNvPr id="276495" name="Text Box 15"/>
          <p:cNvSpPr txBox="1">
            <a:spLocks noChangeArrowheads="1"/>
          </p:cNvSpPr>
          <p:nvPr/>
        </p:nvSpPr>
        <p:spPr bwMode="gray">
          <a:xfrm>
            <a:off x="4678807" y="1752600"/>
            <a:ext cx="1024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tr-TR" altLang="tr-TR" sz="2800" b="1" u="sng" dirty="0" err="1">
                <a:solidFill>
                  <a:srgbClr val="000000"/>
                </a:solidFill>
              </a:rPr>
              <a:t>Zeyd</a:t>
            </a:r>
            <a:endParaRPr lang="en-US" altLang="tr-TR" b="1" u="sng" dirty="0">
              <a:solidFill>
                <a:srgbClr val="000000"/>
              </a:solidFill>
            </a:endParaRPr>
          </a:p>
        </p:txBody>
      </p:sp>
      <p:sp>
        <p:nvSpPr>
          <p:cNvPr id="276496" name="Text Box 16"/>
          <p:cNvSpPr txBox="1">
            <a:spLocks noChangeArrowheads="1"/>
          </p:cNvSpPr>
          <p:nvPr/>
        </p:nvSpPr>
        <p:spPr bwMode="gray">
          <a:xfrm>
            <a:off x="6347526" y="2747963"/>
            <a:ext cx="643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tr-TR" altLang="tr-TR" sz="2800" b="1" u="sng" dirty="0">
                <a:solidFill>
                  <a:srgbClr val="000000"/>
                </a:solidFill>
              </a:rPr>
              <a:t>Ali</a:t>
            </a:r>
            <a:endParaRPr lang="en-US" altLang="tr-TR" sz="2000" b="1" u="sng" dirty="0">
              <a:solidFill>
                <a:srgbClr val="000000"/>
              </a:solidFill>
            </a:endParaRPr>
          </a:p>
        </p:txBody>
      </p:sp>
      <p:sp>
        <p:nvSpPr>
          <p:cNvPr id="276497" name="Text Box 17"/>
          <p:cNvSpPr txBox="1">
            <a:spLocks noChangeArrowheads="1"/>
          </p:cNvSpPr>
          <p:nvPr/>
        </p:nvSpPr>
        <p:spPr bwMode="gray">
          <a:xfrm>
            <a:off x="4847525" y="4495800"/>
            <a:ext cx="17540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tr-TR" altLang="tr-TR" sz="2400" b="1" u="sng" dirty="0" err="1">
                <a:solidFill>
                  <a:srgbClr val="000000"/>
                </a:solidFill>
              </a:rPr>
              <a:t>Sa’d</a:t>
            </a:r>
            <a:r>
              <a:rPr lang="tr-TR" altLang="tr-TR" sz="2400" b="1" u="sng" dirty="0">
                <a:solidFill>
                  <a:srgbClr val="000000"/>
                </a:solidFill>
              </a:rPr>
              <a:t> b. </a:t>
            </a:r>
            <a:r>
              <a:rPr lang="tr-TR" altLang="tr-TR" sz="2400" b="1" u="sng" dirty="0" err="1">
                <a:solidFill>
                  <a:srgbClr val="000000"/>
                </a:solidFill>
              </a:rPr>
              <a:t>Ebi</a:t>
            </a:r>
            <a:endParaRPr lang="tr-TR" altLang="tr-TR" sz="2400" b="1" u="sng" dirty="0">
              <a:solidFill>
                <a:srgbClr val="000000"/>
              </a:solidFill>
            </a:endParaRPr>
          </a:p>
          <a:p>
            <a:pPr algn="ctr" eaLnBrk="0" hangingPunct="0"/>
            <a:r>
              <a:rPr lang="tr-TR" altLang="tr-TR" sz="2400" b="1" u="sng" dirty="0" err="1">
                <a:solidFill>
                  <a:srgbClr val="000000"/>
                </a:solidFill>
              </a:rPr>
              <a:t>Vakkas</a:t>
            </a:r>
            <a:endParaRPr lang="en-US" altLang="tr-TR" sz="2400" b="1" u="sng" dirty="0">
              <a:solidFill>
                <a:srgbClr val="000000"/>
              </a:solidFill>
            </a:endParaRPr>
          </a:p>
        </p:txBody>
      </p:sp>
      <p:sp>
        <p:nvSpPr>
          <p:cNvPr id="276498" name="Text Box 18"/>
          <p:cNvSpPr txBox="1">
            <a:spLocks noChangeArrowheads="1"/>
          </p:cNvSpPr>
          <p:nvPr/>
        </p:nvSpPr>
        <p:spPr bwMode="gray">
          <a:xfrm>
            <a:off x="2565703" y="5257800"/>
            <a:ext cx="22028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tr-TR" altLang="tr-TR" sz="2400" b="1" u="sng" dirty="0">
                <a:solidFill>
                  <a:srgbClr val="000000"/>
                </a:solidFill>
              </a:rPr>
              <a:t>Abdurrahman</a:t>
            </a:r>
          </a:p>
          <a:p>
            <a:pPr algn="ctr" eaLnBrk="0" hangingPunct="0"/>
            <a:r>
              <a:rPr lang="tr-TR" altLang="tr-TR" sz="2400" b="1" u="sng" dirty="0">
                <a:solidFill>
                  <a:srgbClr val="000000"/>
                </a:solidFill>
              </a:rPr>
              <a:t>b. </a:t>
            </a:r>
            <a:r>
              <a:rPr lang="tr-TR" altLang="tr-TR" sz="2400" b="1" u="sng" dirty="0" err="1">
                <a:solidFill>
                  <a:srgbClr val="000000"/>
                </a:solidFill>
              </a:rPr>
              <a:t>Avf</a:t>
            </a:r>
            <a:endParaRPr lang="en-US" altLang="tr-TR" sz="2400" b="1" u="sng" dirty="0">
              <a:solidFill>
                <a:srgbClr val="000000"/>
              </a:solidFill>
            </a:endParaRPr>
          </a:p>
        </p:txBody>
      </p:sp>
      <p:sp>
        <p:nvSpPr>
          <p:cNvPr id="276499" name="Text Box 19"/>
          <p:cNvSpPr txBox="1">
            <a:spLocks noChangeArrowheads="1"/>
          </p:cNvSpPr>
          <p:nvPr/>
        </p:nvSpPr>
        <p:spPr bwMode="gray">
          <a:xfrm>
            <a:off x="1469020" y="4267200"/>
            <a:ext cx="16530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tr-TR" altLang="tr-TR" sz="2400" b="1" u="sng" dirty="0">
                <a:solidFill>
                  <a:srgbClr val="000000"/>
                </a:solidFill>
              </a:rPr>
              <a:t>Zübeyir b.</a:t>
            </a:r>
          </a:p>
          <a:p>
            <a:pPr algn="ctr" eaLnBrk="0" hangingPunct="0"/>
            <a:r>
              <a:rPr lang="tr-TR" altLang="tr-TR" sz="2400" b="1" u="sng" dirty="0" err="1">
                <a:solidFill>
                  <a:srgbClr val="000000"/>
                </a:solidFill>
              </a:rPr>
              <a:t>Avvam</a:t>
            </a:r>
            <a:endParaRPr lang="en-US" altLang="tr-TR" sz="2400" b="1" u="sng" dirty="0">
              <a:solidFill>
                <a:srgbClr val="000000"/>
              </a:solidFill>
            </a:endParaRPr>
          </a:p>
        </p:txBody>
      </p:sp>
      <p:sp>
        <p:nvSpPr>
          <p:cNvPr id="276501" name="Oval 21"/>
          <p:cNvSpPr>
            <a:spLocks noChangeArrowheads="1"/>
          </p:cNvSpPr>
          <p:nvPr/>
        </p:nvSpPr>
        <p:spPr bwMode="white">
          <a:xfrm rot="-1866028">
            <a:off x="3170238" y="2940050"/>
            <a:ext cx="2568575" cy="1582738"/>
          </a:xfrm>
          <a:prstGeom prst="ellipse">
            <a:avLst/>
          </a:prstGeom>
          <a:gradFill rotWithShape="1">
            <a:gsLst>
              <a:gs pos="0">
                <a:srgbClr val="669900">
                  <a:gamma/>
                  <a:shade val="27451"/>
                  <a:invGamma/>
                </a:srgbClr>
              </a:gs>
              <a:gs pos="50000">
                <a:srgbClr val="669900"/>
              </a:gs>
              <a:gs pos="100000">
                <a:srgbClr val="669900">
                  <a:gamma/>
                  <a:shade val="27451"/>
                  <a:invGamma/>
                </a:srgbClr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502" name="AutoShape 22"/>
          <p:cNvSpPr>
            <a:spLocks noChangeArrowheads="1"/>
          </p:cNvSpPr>
          <p:nvPr/>
        </p:nvSpPr>
        <p:spPr bwMode="gray">
          <a:xfrm rot="-1870055">
            <a:off x="2744788" y="2667000"/>
            <a:ext cx="3357562" cy="2085975"/>
          </a:xfrm>
          <a:custGeom>
            <a:avLst/>
            <a:gdLst>
              <a:gd name="G0" fmla="+- 1763482 0 0"/>
              <a:gd name="G1" fmla="+- 5477921 0 0"/>
              <a:gd name="G2" fmla="+- 1763482 0 5477921"/>
              <a:gd name="G3" fmla="+- 10800 0 0"/>
              <a:gd name="G4" fmla="+- 0 0 1763482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204 0 0"/>
              <a:gd name="G9" fmla="+- 0 0 5477921"/>
              <a:gd name="G10" fmla="+- 8204 0 2700"/>
              <a:gd name="G11" fmla="cos G10 1763482"/>
              <a:gd name="G12" fmla="sin G10 1763482"/>
              <a:gd name="G13" fmla="cos 13500 1763482"/>
              <a:gd name="G14" fmla="sin 13500 1763482"/>
              <a:gd name="G15" fmla="+- G11 10800 0"/>
              <a:gd name="G16" fmla="+- G12 10800 0"/>
              <a:gd name="G17" fmla="+- G13 10800 0"/>
              <a:gd name="G18" fmla="+- G14 10800 0"/>
              <a:gd name="G19" fmla="*/ 8204 1 2"/>
              <a:gd name="G20" fmla="+- G19 5400 0"/>
              <a:gd name="G21" fmla="cos G20 1763482"/>
              <a:gd name="G22" fmla="sin G20 1763482"/>
              <a:gd name="G23" fmla="+- G21 10800 0"/>
              <a:gd name="G24" fmla="+- G12 G23 G22"/>
              <a:gd name="G25" fmla="+- G22 G23 G11"/>
              <a:gd name="G26" fmla="cos 10800 1763482"/>
              <a:gd name="G27" fmla="sin 10800 1763482"/>
              <a:gd name="G28" fmla="cos 8204 1763482"/>
              <a:gd name="G29" fmla="sin 8204 1763482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5477921"/>
              <a:gd name="G36" fmla="sin G34 5477921"/>
              <a:gd name="G37" fmla="+/ 5477921 1763482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204 G39"/>
              <a:gd name="G43" fmla="sin 82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4643 w 21600"/>
              <a:gd name="T5" fmla="*/ 1926 h 21600"/>
              <a:gd name="T6" fmla="*/ 11861 w 21600"/>
              <a:gd name="T7" fmla="*/ 20242 h 21600"/>
              <a:gd name="T8" fmla="*/ 6123 w 21600"/>
              <a:gd name="T9" fmla="*/ 4059 h 21600"/>
              <a:gd name="T10" fmla="*/ 22838 w 21600"/>
              <a:gd name="T11" fmla="*/ 16909 h 21600"/>
              <a:gd name="T12" fmla="*/ 17463 w 21600"/>
              <a:gd name="T13" fmla="*/ 18665 h 21600"/>
              <a:gd name="T14" fmla="*/ 15708 w 21600"/>
              <a:gd name="T15" fmla="*/ 132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115" y="14512"/>
                </a:moveTo>
                <a:cubicBezTo>
                  <a:pt x="18699" y="13362"/>
                  <a:pt x="19004" y="12090"/>
                  <a:pt x="19004" y="10800"/>
                </a:cubicBezTo>
                <a:cubicBezTo>
                  <a:pt x="19004" y="6269"/>
                  <a:pt x="15330" y="2596"/>
                  <a:pt x="10800" y="2596"/>
                </a:cubicBezTo>
                <a:cubicBezTo>
                  <a:pt x="6269" y="2596"/>
                  <a:pt x="2596" y="6269"/>
                  <a:pt x="2596" y="10800"/>
                </a:cubicBezTo>
                <a:cubicBezTo>
                  <a:pt x="2596" y="15330"/>
                  <a:pt x="6269" y="19004"/>
                  <a:pt x="10800" y="19004"/>
                </a:cubicBezTo>
                <a:cubicBezTo>
                  <a:pt x="11106" y="19004"/>
                  <a:pt x="11412" y="18986"/>
                  <a:pt x="11716" y="18952"/>
                </a:cubicBezTo>
                <a:lnTo>
                  <a:pt x="12006" y="21532"/>
                </a:lnTo>
                <a:cubicBezTo>
                  <a:pt x="11605" y="21577"/>
                  <a:pt x="11203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2498"/>
                  <a:pt x="21199" y="14173"/>
                  <a:pt x="20430" y="15687"/>
                </a:cubicBezTo>
                <a:lnTo>
                  <a:pt x="22838" y="16909"/>
                </a:lnTo>
                <a:lnTo>
                  <a:pt x="17463" y="18665"/>
                </a:lnTo>
                <a:lnTo>
                  <a:pt x="15708" y="13290"/>
                </a:lnTo>
                <a:lnTo>
                  <a:pt x="18115" y="14512"/>
                </a:ln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ffectLst>
            <a:outerShdw dist="180501" dir="3042636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tr-TR">
              <a:solidFill>
                <a:srgbClr val="FFFFFF"/>
              </a:solidFill>
            </a:endParaRPr>
          </a:p>
        </p:txBody>
      </p:sp>
      <p:sp>
        <p:nvSpPr>
          <p:cNvPr id="276503" name="Text Box 23"/>
          <p:cNvSpPr txBox="1">
            <a:spLocks noChangeArrowheads="1"/>
          </p:cNvSpPr>
          <p:nvPr/>
        </p:nvSpPr>
        <p:spPr bwMode="black">
          <a:xfrm>
            <a:off x="3470275" y="3463925"/>
            <a:ext cx="195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tr-TR" altLang="tr-TR" sz="28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Hz. Hatice</a:t>
            </a:r>
            <a:endParaRPr lang="en-US" altLang="tr-TR" sz="28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" name="Picture 2" descr="C:\Users\emın\Desktop\ufak res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8" y="5870473"/>
            <a:ext cx="942032" cy="10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4672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91264" cy="1040160"/>
          </a:xfrm>
          <a:solidFill>
            <a:schemeClr val="accent6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tr-TR" dirty="0"/>
              <a:t>Hz. Peygamber daha sonra açıktan davet emrini aldı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 bwMode="auto">
          <a:xfrm>
            <a:off x="457200" y="1484784"/>
            <a:ext cx="8229600" cy="1512168"/>
          </a:xfrm>
          <a:prstGeom prst="rect">
            <a:avLst/>
          </a:prstGeom>
          <a:solidFill>
            <a:schemeClr val="accent5">
              <a:lumMod val="2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tr-TR" sz="2800" b="1" dirty="0"/>
              <a:t>“Sana </a:t>
            </a:r>
            <a:r>
              <a:rPr lang="tr-TR" sz="2800" b="1" dirty="0" err="1"/>
              <a:t>emrolunan</a:t>
            </a:r>
            <a:r>
              <a:rPr lang="tr-TR" sz="2800" b="1" dirty="0"/>
              <a:t> şeyi açıkça ortaya koy, müşriklere aldırma.” </a:t>
            </a:r>
            <a:r>
              <a:rPr lang="tr-TR" sz="1800" b="1" dirty="0">
                <a:solidFill>
                  <a:srgbClr val="FF0000"/>
                </a:solidFill>
              </a:rPr>
              <a:t>(</a:t>
            </a:r>
            <a:r>
              <a:rPr lang="tr-TR" sz="1800" b="1" dirty="0" err="1">
                <a:solidFill>
                  <a:srgbClr val="FF0000"/>
                </a:solidFill>
              </a:rPr>
              <a:t>Hicr</a:t>
            </a:r>
            <a:r>
              <a:rPr lang="tr-TR" sz="1800" b="1" dirty="0">
                <a:solidFill>
                  <a:srgbClr val="FF0000"/>
                </a:solidFill>
              </a:rPr>
              <a:t> 94)</a:t>
            </a:r>
            <a:endParaRPr lang="tr-TR" sz="1800" kern="0" dirty="0">
              <a:solidFill>
                <a:srgbClr val="FF0000"/>
              </a:solidFill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 bwMode="auto">
          <a:xfrm>
            <a:off x="467544" y="3284984"/>
            <a:ext cx="8229600" cy="15121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tr-TR" sz="2800" b="1" dirty="0"/>
              <a:t>Müşrikler şiddetle karşı çıktılar. Az sayıda insan Hz. Muhammed’e iman etti.                         </a:t>
            </a:r>
            <a:endParaRPr lang="tr-TR" sz="2800" kern="0" dirty="0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 bwMode="auto">
          <a:xfrm>
            <a:off x="457200" y="5157192"/>
            <a:ext cx="8229600" cy="15121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tr-TR" sz="2800" b="1" dirty="0"/>
              <a:t>Müşrikler neden şiddetle karşı çıktılar?</a:t>
            </a:r>
            <a:endParaRPr lang="tr-TR" sz="2800" kern="0" dirty="0"/>
          </a:p>
        </p:txBody>
      </p:sp>
      <p:pic>
        <p:nvPicPr>
          <p:cNvPr id="108546" name="Picture 2" descr="C:\Users\emın\AppData\Local\Microsoft\Windows\INetCache\IE\OLJSBY6B\MC90032690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3088">
            <a:off x="7829204" y="5268763"/>
            <a:ext cx="912812" cy="124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83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24936" cy="118455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tr-TR" dirty="0"/>
              <a:t>614 Müşrikler Müslümanlara Baskı ve İşkenceye Başladı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 bwMode="auto">
          <a:xfrm>
            <a:off x="395536" y="1485167"/>
            <a:ext cx="3888432" cy="1511785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solidFill>
              <a:schemeClr val="accent1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tr-TR" sz="2000" kern="0" dirty="0"/>
              <a:t>1. Karşı çıktılar.</a:t>
            </a:r>
          </a:p>
          <a:p>
            <a:r>
              <a:rPr lang="tr-TR" sz="2000" kern="0" dirty="0"/>
              <a:t>2. Alay ettiler.</a:t>
            </a:r>
          </a:p>
          <a:p>
            <a:r>
              <a:rPr lang="tr-TR" sz="2000" kern="0" dirty="0"/>
              <a:t>3. Küçümsediler.</a:t>
            </a:r>
          </a:p>
          <a:p>
            <a:r>
              <a:rPr lang="tr-TR" sz="2000" kern="0" dirty="0"/>
              <a:t>4. Hakaretler ettiler.</a:t>
            </a:r>
          </a:p>
          <a:p>
            <a:pPr marL="0" indent="0">
              <a:buNone/>
            </a:pPr>
            <a:endParaRPr lang="tr-TR" sz="2000" kern="0" dirty="0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5704" r="8024" b="12153"/>
          <a:stretch/>
        </p:blipFill>
        <p:spPr bwMode="auto">
          <a:xfrm>
            <a:off x="395536" y="2982761"/>
            <a:ext cx="6882017" cy="381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İçerik Yer Tutucusu 2"/>
          <p:cNvSpPr txBox="1">
            <a:spLocks/>
          </p:cNvSpPr>
          <p:nvPr/>
        </p:nvSpPr>
        <p:spPr bwMode="auto">
          <a:xfrm>
            <a:off x="4572000" y="1490441"/>
            <a:ext cx="3888432" cy="150651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solidFill>
              <a:schemeClr val="accent1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tr-TR" sz="2000" kern="0" dirty="0"/>
              <a:t>5. İşkence yaptılar.</a:t>
            </a:r>
          </a:p>
          <a:p>
            <a:r>
              <a:rPr lang="tr-TR" sz="2000" kern="0" dirty="0"/>
              <a:t>6. Boykot yaptılar.</a:t>
            </a:r>
          </a:p>
          <a:p>
            <a:r>
              <a:rPr lang="tr-TR" sz="2000" kern="0" dirty="0"/>
              <a:t>7. Mekke’den sürgün ettiler.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7452320" y="3212976"/>
            <a:ext cx="1512168" cy="1569660"/>
          </a:xfrm>
          <a:prstGeom prst="rect">
            <a:avLst/>
          </a:prstGeom>
          <a:solidFill>
            <a:srgbClr val="6699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/>
              <a:t>Hz. Bilal’e işkence yaptılar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5403226" y="6004197"/>
            <a:ext cx="3748654" cy="830997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/>
              <a:t>Not: Resimler Çağrı filminden alınmıştır</a:t>
            </a:r>
          </a:p>
        </p:txBody>
      </p:sp>
    </p:spTree>
    <p:extLst>
      <p:ext uri="{BB962C8B-B14F-4D97-AF65-F5344CB8AC3E}">
        <p14:creationId xmlns:p14="http://schemas.microsoft.com/office/powerpoint/2010/main" val="2782176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5308" r="8278" b="12550"/>
          <a:stretch/>
        </p:blipFill>
        <p:spPr bwMode="auto">
          <a:xfrm>
            <a:off x="0" y="162137"/>
            <a:ext cx="9138659" cy="50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0" y="5282044"/>
            <a:ext cx="9138659" cy="5232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Hz. Sümeyye şehit edilen ilk kadın sahabedir</a:t>
            </a:r>
          </a:p>
        </p:txBody>
      </p:sp>
    </p:spTree>
    <p:extLst>
      <p:ext uri="{BB962C8B-B14F-4D97-AF65-F5344CB8AC3E}">
        <p14:creationId xmlns:p14="http://schemas.microsoft.com/office/powerpoint/2010/main" val="3565074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5954" r="8751" b="14682"/>
          <a:stretch/>
        </p:blipFill>
        <p:spPr bwMode="auto">
          <a:xfrm>
            <a:off x="6198" y="0"/>
            <a:ext cx="9216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974417" y="5244841"/>
            <a:ext cx="2664296" cy="156966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200" dirty="0"/>
              <a:t>Hz. </a:t>
            </a:r>
            <a:r>
              <a:rPr lang="tr-TR" sz="3200" dirty="0" err="1"/>
              <a:t>Yasir</a:t>
            </a:r>
            <a:r>
              <a:rPr lang="tr-TR" sz="3200" dirty="0"/>
              <a:t> işkence ile şehit edildi</a:t>
            </a:r>
          </a:p>
        </p:txBody>
      </p:sp>
    </p:spTree>
    <p:extLst>
      <p:ext uri="{BB962C8B-B14F-4D97-AF65-F5344CB8AC3E}">
        <p14:creationId xmlns:p14="http://schemas.microsoft.com/office/powerpoint/2010/main" val="814498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Grafik Yer Tutucusu 2"/>
          <p:cNvSpPr>
            <a:spLocks noGrp="1"/>
          </p:cNvSpPr>
          <p:nvPr>
            <p:ph type="chart" idx="1"/>
          </p:nvPr>
        </p:nvSpPr>
        <p:spPr/>
      </p:sp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6151" r="9531" b="12698"/>
          <a:stretch/>
        </p:blipFill>
        <p:spPr bwMode="auto">
          <a:xfrm>
            <a:off x="35496" y="30402"/>
            <a:ext cx="9096133" cy="50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5497" y="5085184"/>
            <a:ext cx="9096132" cy="1077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dirty="0"/>
              <a:t>Hz. </a:t>
            </a:r>
            <a:r>
              <a:rPr lang="tr-TR" sz="3200" dirty="0" err="1"/>
              <a:t>Ammar’ın</a:t>
            </a:r>
            <a:r>
              <a:rPr lang="tr-TR" sz="3200" dirty="0"/>
              <a:t> gözü önünde annesi babası öldürüldü ve kendisine de işkence edildi</a:t>
            </a:r>
          </a:p>
        </p:txBody>
      </p:sp>
    </p:spTree>
    <p:extLst>
      <p:ext uri="{BB962C8B-B14F-4D97-AF65-F5344CB8AC3E}">
        <p14:creationId xmlns:p14="http://schemas.microsoft.com/office/powerpoint/2010/main" val="2220484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585936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Diğer inananlara da işkenceler devam etti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t="5953" r="8639" b="12301"/>
          <a:stretch/>
        </p:blipFill>
        <p:spPr bwMode="auto">
          <a:xfrm>
            <a:off x="74794" y="1196752"/>
            <a:ext cx="9033710" cy="50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90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350"/>
            <a:ext cx="8784975" cy="596882"/>
          </a:xfr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Peygamberimizin Doğumu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08720"/>
            <a:ext cx="3601098" cy="5040560"/>
          </a:xfr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610 Yılında Mekke’de dünyaya geldi. Mekke iklimi çok sıcak oluğu için yeni doğan çocuklar iklimi daha uygun olan yerlerdeki süt annelere çocuklarını veriyorlardı. Hz.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Muahammed’de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süt annesi Halime’ye verildi</a:t>
            </a:r>
          </a:p>
        </p:txBody>
      </p:sp>
      <p:pic>
        <p:nvPicPr>
          <p:cNvPr id="19460" name="Picture 4" descr="https://encrypted-tbn3.gstatic.com/images?q=tbn:ANd9GcT6-o6HX9hyDFarbrWGaKHFswzSfNBjiIGANpTzdwmhv_jhRwMO-HzcbY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65" y="2564904"/>
            <a:ext cx="473719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162965" y="1035893"/>
            <a:ext cx="4737194" cy="138499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prstClr val="black"/>
                </a:solidFill>
              </a:rPr>
              <a:t>Peygamberimiz doğmadan</a:t>
            </a:r>
          </a:p>
          <a:p>
            <a:pPr algn="ctr"/>
            <a:r>
              <a:rPr lang="tr-TR" sz="2800" b="1" dirty="0">
                <a:solidFill>
                  <a:prstClr val="black"/>
                </a:solidFill>
              </a:rPr>
              <a:t> önce babası Abdullah </a:t>
            </a:r>
          </a:p>
          <a:p>
            <a:pPr algn="ctr"/>
            <a:r>
              <a:rPr lang="tr-TR" sz="2800" b="1" dirty="0">
                <a:solidFill>
                  <a:prstClr val="black"/>
                </a:solidFill>
              </a:rPr>
              <a:t>vefat etmişti</a:t>
            </a:r>
          </a:p>
        </p:txBody>
      </p:sp>
    </p:spTree>
    <p:extLst>
      <p:ext uri="{BB962C8B-B14F-4D97-AF65-F5344CB8AC3E}">
        <p14:creationId xmlns:p14="http://schemas.microsoft.com/office/powerpoint/2010/main" val="4271842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5649" cy="680120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Karşı çıkmalarının nedenleri?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22176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sz="2000" dirty="0"/>
              <a:t>1. Atalarına bağlılıkları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 bwMode="auto">
          <a:xfrm>
            <a:off x="539552" y="5304888"/>
            <a:ext cx="8229600" cy="129246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tr-TR" sz="2000" dirty="0"/>
              <a:t>Onlara: "</a:t>
            </a:r>
            <a:r>
              <a:rPr lang="tr-TR" sz="2000" dirty="0" err="1"/>
              <a:t>Allâh'ın</a:t>
            </a:r>
            <a:r>
              <a:rPr lang="tr-TR" sz="2000" dirty="0"/>
              <a:t> indirdiğine uyun!" dense: "Hayır, biz babalarımızı üzerinde bulduğumuz şeye uyarız (onların yolundan gideriz)" derler. </a:t>
            </a:r>
            <a:r>
              <a:rPr lang="tr-TR" sz="2000" dirty="0" err="1"/>
              <a:t>Şeytân</a:t>
            </a:r>
            <a:r>
              <a:rPr lang="tr-TR" sz="2000" dirty="0"/>
              <a:t> onları alevli ateşin </a:t>
            </a:r>
            <a:r>
              <a:rPr lang="tr-TR" sz="2000" dirty="0" err="1"/>
              <a:t>azâbına</a:t>
            </a:r>
            <a:r>
              <a:rPr lang="tr-TR" sz="2000" dirty="0"/>
              <a:t> çağırmış olsa da mı (babalarının izinde gidecekler)? </a:t>
            </a:r>
            <a:r>
              <a:rPr lang="tr-TR" sz="1200" dirty="0">
                <a:solidFill>
                  <a:srgbClr val="FF0000"/>
                </a:solidFill>
              </a:rPr>
              <a:t>(Lokman 21)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5754" r="8304" b="12301"/>
          <a:stretch/>
        </p:blipFill>
        <p:spPr bwMode="auto">
          <a:xfrm>
            <a:off x="1403648" y="1412776"/>
            <a:ext cx="6984776" cy="386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696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112922" cy="762000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Karşı çıkmalarının nedenleri?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457200" y="980728"/>
            <a:ext cx="8123266" cy="547464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sz="2000" dirty="0"/>
              <a:t>2. Ahiret inancını kabul etmeme.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5953" r="8639" b="13492"/>
          <a:stretch/>
        </p:blipFill>
        <p:spPr bwMode="auto">
          <a:xfrm>
            <a:off x="539552" y="1844824"/>
            <a:ext cx="8040914" cy="4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04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31540" y="228600"/>
            <a:ext cx="8280920" cy="762000"/>
          </a:xfr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Karşı çıkmalarının nedenleri?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1126791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sz="2000" dirty="0"/>
              <a:t>3. Arap kabile otoritesi. </a:t>
            </a:r>
          </a:p>
          <a:p>
            <a:pPr algn="ctr"/>
            <a:r>
              <a:rPr lang="tr-TR" sz="2000" dirty="0"/>
              <a:t>Kuran bütün otoriteyi Allah’a veriyor. Kabile reislerini sınırlıyordu.</a:t>
            </a:r>
          </a:p>
          <a:p>
            <a:pPr algn="ctr"/>
            <a:endParaRPr lang="tr-TR" sz="2000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5755" r="8639" b="11706"/>
          <a:stretch/>
        </p:blipFill>
        <p:spPr bwMode="auto">
          <a:xfrm>
            <a:off x="431540" y="2117391"/>
            <a:ext cx="8280920" cy="46239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41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82216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sz="2000" dirty="0"/>
              <a:t>4. Toplumsal sınıfların varlığı.</a:t>
            </a:r>
          </a:p>
          <a:p>
            <a:pPr marL="0" indent="0">
              <a:buNone/>
            </a:pPr>
            <a:r>
              <a:rPr lang="tr-TR" sz="2000" dirty="0"/>
              <a:t>         Allah katında kölelerle hürler arasında fark olmaması.</a:t>
            </a:r>
          </a:p>
          <a:p>
            <a:endParaRPr lang="tr-TR" sz="2000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6349" r="8751" b="12103"/>
          <a:stretch/>
        </p:blipFill>
        <p:spPr bwMode="auto">
          <a:xfrm>
            <a:off x="443666" y="1772816"/>
            <a:ext cx="8268794" cy="458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431540" y="228600"/>
            <a:ext cx="8280920" cy="76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kern="0" dirty="0"/>
              <a:t>Karşı çıkmalarının nedenleri?</a:t>
            </a:r>
          </a:p>
        </p:txBody>
      </p:sp>
    </p:spTree>
    <p:extLst>
      <p:ext uri="{BB962C8B-B14F-4D97-AF65-F5344CB8AC3E}">
        <p14:creationId xmlns:p14="http://schemas.microsoft.com/office/powerpoint/2010/main" val="4093710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358280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sz="2000" dirty="0"/>
              <a:t>5. Ekonomik kaygılar.</a:t>
            </a:r>
          </a:p>
          <a:p>
            <a:r>
              <a:rPr lang="tr-TR" sz="2000" dirty="0"/>
              <a:t>Çevreden gelen halk Kabe’deki putlara saygılarından dolayı Mekke’ye geliyor ve ticaret canlanıyordu. Bu inançları kaybolursa Mekke’ye gelmezler endişeleri vardı.</a:t>
            </a:r>
          </a:p>
          <a:p>
            <a:endParaRPr lang="tr-TR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6152" r="8528" b="12699"/>
          <a:stretch/>
        </p:blipFill>
        <p:spPr bwMode="auto">
          <a:xfrm>
            <a:off x="467544" y="2348880"/>
            <a:ext cx="8244916" cy="45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şlık 1"/>
          <p:cNvSpPr txBox="1">
            <a:spLocks/>
          </p:cNvSpPr>
          <p:nvPr/>
        </p:nvSpPr>
        <p:spPr bwMode="auto">
          <a:xfrm>
            <a:off x="431540" y="228600"/>
            <a:ext cx="8280920" cy="76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kern="0" dirty="0"/>
              <a:t>Karşı çıkmalarının nedenleri?</a:t>
            </a:r>
          </a:p>
        </p:txBody>
      </p:sp>
    </p:spTree>
    <p:extLst>
      <p:ext uri="{BB962C8B-B14F-4D97-AF65-F5344CB8AC3E}">
        <p14:creationId xmlns:p14="http://schemas.microsoft.com/office/powerpoint/2010/main" val="1013734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1" y="228600"/>
            <a:ext cx="8568952" cy="762000"/>
          </a:xfrm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615 : Habeşistan’a hicret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 bwMode="auto">
          <a:xfrm>
            <a:off x="467544" y="198884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endParaRPr lang="tr-TR" sz="2800" kern="0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5903" r="8278" b="12946"/>
          <a:stretch/>
        </p:blipFill>
        <p:spPr bwMode="auto">
          <a:xfrm>
            <a:off x="4185979" y="3312438"/>
            <a:ext cx="4634494" cy="253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Belirtme Çizgisi 4"/>
          <p:cNvSpPr/>
          <p:nvPr/>
        </p:nvSpPr>
        <p:spPr bwMode="auto">
          <a:xfrm>
            <a:off x="5148064" y="836712"/>
            <a:ext cx="3549080" cy="2506264"/>
          </a:xfrm>
          <a:prstGeom prst="wedgeEllipseCallou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tr-TR" sz="2000" b="1" kern="0" dirty="0"/>
              <a:t>Habeşistan kralı </a:t>
            </a:r>
            <a:r>
              <a:rPr lang="tr-TR" sz="2000" b="1" kern="0" dirty="0" err="1"/>
              <a:t>Necaşi</a:t>
            </a:r>
            <a:endParaRPr lang="tr-TR" sz="2000" b="1" kern="0" dirty="0"/>
          </a:p>
          <a:p>
            <a:pPr algn="ctr" eaLnBrk="0" hangingPunct="0"/>
            <a:r>
              <a:rPr lang="tr-TR" sz="2000" b="1" kern="0" dirty="0"/>
              <a:t> hicret eden </a:t>
            </a:r>
          </a:p>
          <a:p>
            <a:pPr algn="ctr" eaLnBrk="0" hangingPunct="0"/>
            <a:r>
              <a:rPr lang="tr-TR" sz="2000" b="1" kern="0" dirty="0" err="1"/>
              <a:t>müslümanlara</a:t>
            </a:r>
            <a:r>
              <a:rPr lang="tr-TR" sz="2000" b="1" kern="0" dirty="0"/>
              <a:t> </a:t>
            </a:r>
          </a:p>
          <a:p>
            <a:pPr algn="ctr" eaLnBrk="0" hangingPunct="0"/>
            <a:r>
              <a:rPr lang="tr-TR" sz="2000" b="1" kern="0" dirty="0"/>
              <a:t>yardımcı oldu.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Yuvarlatılmış Dikdörtgen 5"/>
          <p:cNvSpPr/>
          <p:nvPr/>
        </p:nvSpPr>
        <p:spPr bwMode="auto">
          <a:xfrm>
            <a:off x="251520" y="980728"/>
            <a:ext cx="4330823" cy="2232248"/>
          </a:xfrm>
          <a:prstGeom prst="roundRect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indent="-457200">
              <a:buAutoNum type="arabicPeriod"/>
            </a:pPr>
            <a:r>
              <a:rPr lang="tr-TR" sz="2400" b="1" dirty="0"/>
              <a:t>Habeşistan hicreti: </a:t>
            </a:r>
          </a:p>
          <a:p>
            <a:r>
              <a:rPr lang="tr-TR" sz="2400" b="1" dirty="0"/>
              <a:t>15 kişi</a:t>
            </a:r>
          </a:p>
          <a:p>
            <a:r>
              <a:rPr lang="tr-TR" sz="2400" b="1" dirty="0"/>
              <a:t>İki yıl sonra ikinci </a:t>
            </a:r>
          </a:p>
          <a:p>
            <a:r>
              <a:rPr lang="tr-TR" sz="2400" b="1" dirty="0"/>
              <a:t>Habeşistan hicreti: </a:t>
            </a:r>
          </a:p>
          <a:p>
            <a:r>
              <a:rPr lang="tr-TR" sz="2400" b="1" dirty="0"/>
              <a:t>90 kişi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5356" r="8973" b="12103"/>
          <a:stretch/>
        </p:blipFill>
        <p:spPr bwMode="auto">
          <a:xfrm>
            <a:off x="251520" y="3342977"/>
            <a:ext cx="3960440" cy="250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284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80920" cy="1080120"/>
          </a:xfr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tr-TR" dirty="0"/>
              <a:t>616: Hz. Hamza ve Hz. Ömer Müslüman oldu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307232"/>
            <a:ext cx="8280920" cy="609600"/>
          </a:xfr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tr-TR" sz="2000" dirty="0"/>
              <a:t>Açıktan ibadet başladı. Ancak müşrikler tepki gösterdiler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5358" r="8304" b="13293"/>
          <a:stretch/>
        </p:blipFill>
        <p:spPr bwMode="auto">
          <a:xfrm>
            <a:off x="323528" y="1952048"/>
            <a:ext cx="2563309" cy="255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7738" r="9307" b="13096"/>
          <a:stretch/>
        </p:blipFill>
        <p:spPr bwMode="auto">
          <a:xfrm>
            <a:off x="2699792" y="3264520"/>
            <a:ext cx="6219170" cy="33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758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712968" cy="1112168"/>
          </a:xfr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tr-TR" dirty="0"/>
              <a:t>616: Mekkeli müşrikler boykot uygulamaya başladı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0936" y="1412776"/>
            <a:ext cx="8229600" cy="1008112"/>
          </a:xfrm>
          <a:solidFill>
            <a:schemeClr val="accent5">
              <a:lumMod val="50000"/>
            </a:schemeClr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tr-TR" sz="3200" dirty="0"/>
              <a:t>Müslümanlar bu dönemde maddi ve psikolojik sıkıntılar çektiler.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5953" r="2949" b="12301"/>
          <a:stretch/>
        </p:blipFill>
        <p:spPr bwMode="auto">
          <a:xfrm>
            <a:off x="434677" y="2530917"/>
            <a:ext cx="8169771" cy="39944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6732240" y="2526432"/>
            <a:ext cx="2520280" cy="2198712"/>
          </a:xfrm>
          <a:prstGeom prst="ellipse">
            <a:avLst/>
          </a:prstGeom>
          <a:solidFill>
            <a:srgbClr val="669900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tr-TR" sz="3200" kern="0" dirty="0"/>
              <a:t>Boykot </a:t>
            </a:r>
          </a:p>
          <a:p>
            <a:pPr algn="ctr" eaLnBrk="0" hangingPunct="0"/>
            <a:r>
              <a:rPr lang="tr-TR" sz="3200" kern="0" dirty="0"/>
              <a:t>üç yıl </a:t>
            </a:r>
          </a:p>
          <a:p>
            <a:pPr algn="ctr" eaLnBrk="0" hangingPunct="0"/>
            <a:r>
              <a:rPr lang="tr-TR" sz="3200" kern="0" dirty="0"/>
              <a:t>sürdü.</a:t>
            </a:r>
            <a:endParaRPr kumimoji="0" lang="tr-T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4666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96944" cy="1040160"/>
          </a:xfrm>
          <a:solidFill>
            <a:schemeClr val="accent6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tr-TR" dirty="0"/>
              <a:t>619: Peygamberimizin eşi Hz. Hatice ve amcası Ebu Talip vefat etti: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5954" r="26821" b="12103"/>
          <a:stretch/>
        </p:blipFill>
        <p:spPr bwMode="auto">
          <a:xfrm>
            <a:off x="323528" y="1916832"/>
            <a:ext cx="6032593" cy="433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kış Çizelgesi: Öteki İşlem 3"/>
          <p:cNvSpPr/>
          <p:nvPr/>
        </p:nvSpPr>
        <p:spPr bwMode="auto">
          <a:xfrm>
            <a:off x="6184506" y="1484784"/>
            <a:ext cx="2880320" cy="1224136"/>
          </a:xfrm>
          <a:prstGeom prst="flowChartAlternateProcess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HÜZÜN YILI</a:t>
            </a:r>
          </a:p>
        </p:txBody>
      </p:sp>
    </p:spTree>
    <p:extLst>
      <p:ext uri="{BB962C8B-B14F-4D97-AF65-F5344CB8AC3E}">
        <p14:creationId xmlns:p14="http://schemas.microsoft.com/office/powerpoint/2010/main" val="1597575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40160"/>
          </a:xfrm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620: Peygamberimiz davet için </a:t>
            </a:r>
            <a:r>
              <a:rPr lang="tr-TR" dirty="0" err="1"/>
              <a:t>Taif’e</a:t>
            </a:r>
            <a:r>
              <a:rPr lang="tr-TR" dirty="0"/>
              <a:t> gitti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07232"/>
            <a:ext cx="8229600" cy="753616"/>
          </a:xfr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r-TR" sz="2400" dirty="0"/>
              <a:t>Burada kötü karşılandı, hakaretlere uğradı, taşlandı.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5555" r="8751" b="12698"/>
          <a:stretch/>
        </p:blipFill>
        <p:spPr bwMode="auto">
          <a:xfrm>
            <a:off x="17466" y="2095241"/>
            <a:ext cx="5384800" cy="29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6151" r="8192" b="12302"/>
          <a:stretch/>
        </p:blipFill>
        <p:spPr bwMode="auto">
          <a:xfrm>
            <a:off x="3442838" y="3721216"/>
            <a:ext cx="5701162" cy="313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83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350"/>
            <a:ext cx="8784975" cy="596882"/>
          </a:xfr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Peygamberimizin annesi </a:t>
            </a:r>
            <a:r>
              <a:rPr lang="tr-TR" sz="3200" b="1" dirty="0" err="1">
                <a:latin typeface="Times New Roman" pitchFamily="18" charset="0"/>
                <a:cs typeface="Times New Roman" pitchFamily="18" charset="0"/>
              </a:rPr>
              <a:t>Amine’nin</a:t>
            </a:r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 Vefatı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62" y="908720"/>
            <a:ext cx="3855372" cy="3934897"/>
          </a:xfrm>
          <a:solidFill>
            <a:schemeClr val="accent3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Peygamberimiz süt annesinden 4 yaşındayken annesinin yanına geldi. 6  yaşına gelince annesi Amine Yardımcısı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Ümmü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Eymen’i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alarak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Yesrib’e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gittiler. (Medine’ye) götürdü.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188814" y="4437112"/>
            <a:ext cx="4761181" cy="22322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tr-TR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Yesrib’de</a:t>
            </a:r>
            <a:r>
              <a:rPr lang="tr-T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bir ay kadar kaldıktan sonra Mekke’ye dönerken annesi yolda </a:t>
            </a:r>
            <a:r>
              <a:rPr lang="tr-TR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Ebvâ</a:t>
            </a:r>
            <a:r>
              <a:rPr lang="tr-T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denen köyde hastalandı ve genç yaşta vefat etti. 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44016" y="4941168"/>
            <a:ext cx="3851920" cy="175432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</a:pPr>
            <a:r>
              <a:rPr lang="tr-T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Burada hem Abdullah’ın mezarını hem de  akrabalarını ziyaret etti. </a:t>
            </a:r>
          </a:p>
        </p:txBody>
      </p:sp>
      <p:pic>
        <p:nvPicPr>
          <p:cNvPr id="19458" name="Picture 2" descr="http://82.222.152.134/imgsdisk/2013/05/24/2405201316241625739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3"/>
          <a:stretch/>
        </p:blipFill>
        <p:spPr bwMode="auto">
          <a:xfrm>
            <a:off x="4139952" y="908720"/>
            <a:ext cx="4858906" cy="32403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802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  <p:bldP spid="6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496944" cy="1112168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620: </a:t>
            </a:r>
            <a:r>
              <a:rPr lang="tr-TR" dirty="0" err="1"/>
              <a:t>İsra</a:t>
            </a:r>
            <a:r>
              <a:rPr lang="tr-TR" dirty="0"/>
              <a:t> olayı gerçekleşti (Gece Yürüyüşü)</a:t>
            </a:r>
          </a:p>
        </p:txBody>
      </p:sp>
      <p:sp>
        <p:nvSpPr>
          <p:cNvPr id="4" name="Başlık 1"/>
          <p:cNvSpPr txBox="1">
            <a:spLocks/>
          </p:cNvSpPr>
          <p:nvPr/>
        </p:nvSpPr>
        <p:spPr bwMode="auto">
          <a:xfrm>
            <a:off x="395536" y="1412776"/>
            <a:ext cx="8424936" cy="100099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tr-TR" kern="0" dirty="0"/>
              <a:t>620: Hz. Peygamber kabileleri İslam’a davet etti</a:t>
            </a:r>
          </a:p>
        </p:txBody>
      </p:sp>
      <p:pic>
        <p:nvPicPr>
          <p:cNvPr id="134146" name="Picture 2" descr="https://encrypted-tbn0.gstatic.com/images?q=tbn:ANd9GcQWPv2iEPeN8BT09J9QGL6qFhExFKDMDPR482tySG_M4xA8YSlrh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16" y="2456015"/>
            <a:ext cx="5013372" cy="440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514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60" cy="1080120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621: Medine’ye yakın AKABE denen yerde Birinci Akabe </a:t>
            </a:r>
            <a:r>
              <a:rPr lang="tr-TR" dirty="0" err="1"/>
              <a:t>Biatı</a:t>
            </a:r>
            <a:r>
              <a:rPr lang="tr-TR" dirty="0"/>
              <a:t> Yapıldı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5999" r="8159" b="12865"/>
          <a:stretch/>
        </p:blipFill>
        <p:spPr bwMode="auto">
          <a:xfrm>
            <a:off x="245457" y="1484784"/>
            <a:ext cx="8628890" cy="507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245457" y="3573016"/>
            <a:ext cx="3816424" cy="27363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12 </a:t>
            </a:r>
            <a:r>
              <a:rPr lang="tr-TR" sz="2400" dirty="0"/>
              <a:t>M</a:t>
            </a: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edineli biat etti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(sözleşme</a:t>
            </a:r>
            <a:r>
              <a:rPr kumimoji="0" lang="tr-TR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/>
              <a:t>y</a:t>
            </a:r>
            <a:r>
              <a:rPr lang="tr-TR" sz="2400" baseline="0" dirty="0"/>
              <a:t>aptı)</a:t>
            </a:r>
            <a:r>
              <a:rPr lang="tr-TR" sz="2400" dirty="0"/>
              <a:t> </a:t>
            </a:r>
            <a:r>
              <a:rPr lang="tr-TR" sz="2400" baseline="0" dirty="0"/>
              <a:t>ve Medine’ye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baseline="0" dirty="0"/>
              <a:t>dönünce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/>
              <a:t>orada İslam’ı yaydı</a:t>
            </a:r>
            <a:endParaRPr kumimoji="0" 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0809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826123" cy="762000"/>
          </a:xfr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621 İkinci AKABE </a:t>
            </a:r>
            <a:r>
              <a:rPr lang="tr-TR" dirty="0" err="1"/>
              <a:t>Biatı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5555" r="8527" b="15278"/>
          <a:stretch/>
        </p:blipFill>
        <p:spPr bwMode="auto">
          <a:xfrm>
            <a:off x="179512" y="1196752"/>
            <a:ext cx="882612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179512" y="3933056"/>
            <a:ext cx="3816424" cy="27363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75 edineli biat etti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Bununla Medine’ye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hicret için zemin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hazırlandı</a:t>
            </a:r>
          </a:p>
        </p:txBody>
      </p:sp>
    </p:spTree>
    <p:extLst>
      <p:ext uri="{BB962C8B-B14F-4D97-AF65-F5344CB8AC3E}">
        <p14:creationId xmlns:p14="http://schemas.microsoft.com/office/powerpoint/2010/main" val="1618304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8139" y="188640"/>
            <a:ext cx="8352928" cy="1440160"/>
          </a:xfr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sz="3200" dirty="0"/>
              <a:t>Müşrikler </a:t>
            </a:r>
            <a:r>
              <a:rPr lang="tr-TR" sz="3200" dirty="0" err="1"/>
              <a:t>Daru’n</a:t>
            </a:r>
            <a:r>
              <a:rPr lang="tr-TR" sz="3200" dirty="0"/>
              <a:t> </a:t>
            </a:r>
            <a:r>
              <a:rPr lang="tr-TR" sz="3200" dirty="0" err="1"/>
              <a:t>Nedve’de</a:t>
            </a:r>
            <a:r>
              <a:rPr lang="tr-TR" sz="3200" dirty="0"/>
              <a:t> toplanıp Hz. Peygambere suikast kararı aldı. Bunu duyan Peygamberimiz hicreti başlattı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6350" r="8639" b="12500"/>
          <a:stretch/>
        </p:blipFill>
        <p:spPr bwMode="auto">
          <a:xfrm>
            <a:off x="236726" y="1772816"/>
            <a:ext cx="8655754" cy="47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722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24937" cy="762000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/>
              <a:t>HİCRET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990600"/>
            <a:ext cx="8435281" cy="609600"/>
          </a:xfrm>
          <a:solidFill>
            <a:schemeClr val="accent5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sz="2800" b="1" dirty="0"/>
              <a:t>Müşrikler iz sürerek takip ettiler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5953" r="8080" b="11905"/>
          <a:stretch/>
        </p:blipFill>
        <p:spPr bwMode="auto">
          <a:xfrm>
            <a:off x="395536" y="1735192"/>
            <a:ext cx="8496945" cy="47091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1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F14FD07D-30C9-4ED1-A120-5353489A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ikdörtgen 10">
            <a:hlinkClick r:id="rId3"/>
            <a:extLst>
              <a:ext uri="{FF2B5EF4-FFF2-40B4-BE49-F238E27FC236}">
                <a16:creationId xmlns:a16="http://schemas.microsoft.com/office/drawing/2014/main" id="{3A22F6B0-026F-4A09-BEC0-7CF17EF039E3}"/>
              </a:ext>
            </a:extLst>
          </p:cNvPr>
          <p:cNvSpPr/>
          <p:nvPr/>
        </p:nvSpPr>
        <p:spPr>
          <a:xfrm>
            <a:off x="1908175" y="5445125"/>
            <a:ext cx="2879725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" name="Dikdörtgen 11">
            <a:hlinkClick r:id="rId4"/>
            <a:extLst>
              <a:ext uri="{FF2B5EF4-FFF2-40B4-BE49-F238E27FC236}">
                <a16:creationId xmlns:a16="http://schemas.microsoft.com/office/drawing/2014/main" id="{ED6BA2FF-7247-431F-8729-FA7BA84D38F9}"/>
              </a:ext>
            </a:extLst>
          </p:cNvPr>
          <p:cNvSpPr/>
          <p:nvPr/>
        </p:nvSpPr>
        <p:spPr>
          <a:xfrm>
            <a:off x="5003800" y="5445125"/>
            <a:ext cx="2881313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901123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350"/>
            <a:ext cx="8784975" cy="596882"/>
          </a:xfr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Peygamberimizin annesi </a:t>
            </a:r>
            <a:r>
              <a:rPr lang="tr-TR" sz="3200" b="1" dirty="0" err="1">
                <a:latin typeface="Times New Roman" pitchFamily="18" charset="0"/>
                <a:cs typeface="Times New Roman" pitchFamily="18" charset="0"/>
              </a:rPr>
              <a:t>Âmine’nin</a:t>
            </a:r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 Vefatı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08720"/>
            <a:ext cx="3601098" cy="4536504"/>
          </a:xfr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Vefat eden annesi Amin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Ebva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Köyü’ne defnedildi.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Ümmü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Eymen’de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küçük Muhammed ile birlikte Mekke’ye döndü ve Muhammed’i dedesi </a:t>
            </a:r>
            <a:r>
              <a:rPr lang="tr-TR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Abdulmuttalib’e</a:t>
            </a:r>
            <a:r>
              <a:rPr lang="tr-T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teslim etti.</a:t>
            </a:r>
          </a:p>
        </p:txBody>
      </p:sp>
      <p:pic>
        <p:nvPicPr>
          <p:cNvPr id="19460" name="Picture 4" descr="https://encrypted-tbn3.gstatic.com/images?q=tbn:ANd9GcT6-o6HX9hyDFarbrWGaKHFswzSfNBjiIGANpTzdwmhv_jhRwMO-HzcbY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65" y="836712"/>
            <a:ext cx="461444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838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755576" y="5356373"/>
            <a:ext cx="7704857" cy="138499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prstClr val="black"/>
                </a:solidFill>
              </a:rPr>
              <a:t>Peygamberimiz on yaşında bir süre koyun gütmüştür.</a:t>
            </a:r>
          </a:p>
        </p:txBody>
      </p:sp>
      <p:pic>
        <p:nvPicPr>
          <p:cNvPr id="21506" name="Picture 2" descr="http://iledefrancekoyunu.com/resim/girisresim/b66f53fb366d4434e931185c68d8cb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4624"/>
            <a:ext cx="7704857" cy="53363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58128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19" y="142852"/>
            <a:ext cx="8675221" cy="725470"/>
          </a:xfrm>
          <a:solidFill>
            <a:srgbClr val="7030A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200" b="1" dirty="0" err="1">
                <a:latin typeface="Times New Roman" pitchFamily="18" charset="0"/>
                <a:cs typeface="Times New Roman" pitchFamily="18" charset="0"/>
              </a:rPr>
              <a:t>Hılfu’l</a:t>
            </a:r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tr-TR" sz="3200" b="1" dirty="0" err="1">
                <a:latin typeface="Times New Roman" pitchFamily="18" charset="0"/>
                <a:cs typeface="Times New Roman" pitchFamily="18" charset="0"/>
              </a:rPr>
              <a:t>Fudul</a:t>
            </a:r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 (Erdemliler </a:t>
            </a:r>
            <a:r>
              <a:rPr lang="tr-TR" sz="3200" b="1" dirty="0" err="1">
                <a:latin typeface="Times New Roman" pitchFamily="18" charset="0"/>
                <a:cs typeface="Times New Roman" pitchFamily="18" charset="0"/>
              </a:rPr>
              <a:t>Toluluğu</a:t>
            </a:r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678198" cy="1349342"/>
          </a:xfrm>
          <a:solidFill>
            <a:srgbClr val="0070C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tr-TR" sz="2800" b="1" dirty="0"/>
              <a:t>Haksızlığa uğrayan, kimsesi olmadığı için ezilenlere ve malı gasp edilenlere yardımcı olmak amacıyla kurulmuştur.</a:t>
            </a:r>
          </a:p>
          <a:p>
            <a:endParaRPr lang="tr-TR" sz="2800" b="1" dirty="0"/>
          </a:p>
          <a:p>
            <a:pPr marL="0" indent="0">
              <a:buNone/>
            </a:pPr>
            <a:endParaRPr lang="tr-TR" sz="2800" b="1" dirty="0"/>
          </a:p>
        </p:txBody>
      </p:sp>
      <p:pic>
        <p:nvPicPr>
          <p:cNvPr id="22530" name="Picture 2" descr="http://blogimg.radikal.com.tr/Blogs/2014/03/12/renklerin-kardesligi-iftar-sonrasinda-birlik-ve-beraberlik-mesaji-verdi-1344328238-F9D0-AA78-EA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57" y="2564904"/>
            <a:ext cx="5498463" cy="398638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24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7030A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200" b="1" dirty="0"/>
              <a:t>Ebu </a:t>
            </a:r>
            <a:r>
              <a:rPr lang="tr-TR" sz="3200" b="1" dirty="0" err="1"/>
              <a:t>Talib’in</a:t>
            </a:r>
            <a:r>
              <a:rPr lang="tr-TR" sz="3200" b="1" dirty="0"/>
              <a:t> Eşi Fatıma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24744"/>
            <a:ext cx="8208912" cy="2520280"/>
          </a:xfr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tr-TR" sz="2800" b="1" dirty="0"/>
              <a:t>«Yetim olamama rağmen o beni çocuklarından ayırmaz; hatta bana öncelik tanırdı. O benim annem gibiydi.»</a:t>
            </a:r>
          </a:p>
          <a:p>
            <a:pPr marL="0" indent="0" algn="ctr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tr-TR" sz="2800" b="1" dirty="0"/>
              <a:t>Hadis-i Şerif</a:t>
            </a:r>
          </a:p>
        </p:txBody>
      </p:sp>
      <p:pic>
        <p:nvPicPr>
          <p:cNvPr id="23554" name="Picture 2" descr="C:\Users\emın\Desktop\Masaüstündeki ıvır zıvırlar\muhammedHareketli-Resimleri-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2"/>
            <a:ext cx="2528316" cy="25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992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363272" cy="725470"/>
          </a:xfr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Hz. Muhammed Gençliğinde Ticarete Başladı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8" y="1268760"/>
            <a:ext cx="4104457" cy="3456383"/>
          </a:xfr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Amcasıyla Şam ve Yemen tarafına kervanla gitti. Evlenmeden önce ve sonra Hz. Hatice’nin kervanını yönetti</a:t>
            </a:r>
          </a:p>
          <a:p>
            <a:pPr>
              <a:lnSpc>
                <a:spcPct val="150000"/>
              </a:lnSpc>
              <a:buNone/>
            </a:pPr>
            <a:endParaRPr lang="tr-TR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tr-TR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fwmail.net/img/i/2010/12/kervan_col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7" y="1268760"/>
            <a:ext cx="4114743" cy="345638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87868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HMH_oo ve iho_7_sinif__1_ünite_bolum1">
  <a:themeElements>
    <a:clrScheme name="sample 3">
      <a:dk1>
        <a:srgbClr val="003366"/>
      </a:dk1>
      <a:lt1>
        <a:srgbClr val="FFFFFF"/>
      </a:lt1>
      <a:dk2>
        <a:srgbClr val="5086C2"/>
      </a:dk2>
      <a:lt2>
        <a:srgbClr val="C0C0C0"/>
      </a:lt2>
      <a:accent1>
        <a:srgbClr val="DE8848"/>
      </a:accent1>
      <a:accent2>
        <a:srgbClr val="85BA54"/>
      </a:accent2>
      <a:accent3>
        <a:srgbClr val="FFFFFF"/>
      </a:accent3>
      <a:accent4>
        <a:srgbClr val="002A56"/>
      </a:accent4>
      <a:accent5>
        <a:srgbClr val="ECC3B1"/>
      </a:accent5>
      <a:accent6>
        <a:srgbClr val="78A84B"/>
      </a:accent6>
      <a:hlink>
        <a:srgbClr val="4C59D2"/>
      </a:hlink>
      <a:folHlink>
        <a:srgbClr val="A0B5C4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48806B"/>
        </a:dk1>
        <a:lt1>
          <a:srgbClr val="FFFFFF"/>
        </a:lt1>
        <a:dk2>
          <a:srgbClr val="77956D"/>
        </a:dk2>
        <a:lt2>
          <a:srgbClr val="C0C0C0"/>
        </a:lt2>
        <a:accent1>
          <a:srgbClr val="6BB9C3"/>
        </a:accent1>
        <a:accent2>
          <a:srgbClr val="E7BA15"/>
        </a:accent2>
        <a:accent3>
          <a:srgbClr val="FFFFFF"/>
        </a:accent3>
        <a:accent4>
          <a:srgbClr val="3C6C5A"/>
        </a:accent4>
        <a:accent5>
          <a:srgbClr val="BAD9DE"/>
        </a:accent5>
        <a:accent6>
          <a:srgbClr val="D1A812"/>
        </a:accent6>
        <a:hlink>
          <a:srgbClr val="76C14D"/>
        </a:hlink>
        <a:folHlink>
          <a:srgbClr val="B0C2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5F5F5F"/>
        </a:dk1>
        <a:lt1>
          <a:srgbClr val="FFFFFF"/>
        </a:lt1>
        <a:dk2>
          <a:srgbClr val="8D8D8D"/>
        </a:dk2>
        <a:lt2>
          <a:srgbClr val="C0C0C0"/>
        </a:lt2>
        <a:accent1>
          <a:srgbClr val="8EC072"/>
        </a:accent1>
        <a:accent2>
          <a:srgbClr val="5DB8CD"/>
        </a:accent2>
        <a:accent3>
          <a:srgbClr val="FFFFFF"/>
        </a:accent3>
        <a:accent4>
          <a:srgbClr val="505050"/>
        </a:accent4>
        <a:accent5>
          <a:srgbClr val="C6DCBC"/>
        </a:accent5>
        <a:accent6>
          <a:srgbClr val="53A6BA"/>
        </a:accent6>
        <a:hlink>
          <a:srgbClr val="D68B40"/>
        </a:hlink>
        <a:folHlink>
          <a:srgbClr val="D5D1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3366"/>
        </a:dk1>
        <a:lt1>
          <a:srgbClr val="FFFFFF"/>
        </a:lt1>
        <a:dk2>
          <a:srgbClr val="5086C2"/>
        </a:dk2>
        <a:lt2>
          <a:srgbClr val="C0C0C0"/>
        </a:lt2>
        <a:accent1>
          <a:srgbClr val="DE8848"/>
        </a:accent1>
        <a:accent2>
          <a:srgbClr val="85BA54"/>
        </a:accent2>
        <a:accent3>
          <a:srgbClr val="FFFFFF"/>
        </a:accent3>
        <a:accent4>
          <a:srgbClr val="002A56"/>
        </a:accent4>
        <a:accent5>
          <a:srgbClr val="ECC3B1"/>
        </a:accent5>
        <a:accent6>
          <a:srgbClr val="78A84B"/>
        </a:accent6>
        <a:hlink>
          <a:srgbClr val="4C59D2"/>
        </a:hlink>
        <a:folHlink>
          <a:srgbClr val="A0B5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 [HEM]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6 [HEM]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800" b="1"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CD100_dark_2002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HMH_oo ve iho_7_sinif__1_ünite_bolum1</Template>
  <TotalTime>55</TotalTime>
  <Words>1114</Words>
  <Application>Microsoft Office PowerPoint</Application>
  <PresentationFormat>Ekran Gösterisi (4:3)</PresentationFormat>
  <Paragraphs>187</Paragraphs>
  <Slides>45</Slides>
  <Notes>0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6</vt:i4>
      </vt:variant>
      <vt:variant>
        <vt:lpstr>Slayt Başlıkları</vt:lpstr>
      </vt:variant>
      <vt:variant>
        <vt:i4>45</vt:i4>
      </vt:variant>
    </vt:vector>
  </HeadingPairs>
  <TitlesOfParts>
    <vt:vector size="57" baseType="lpstr">
      <vt:lpstr>Arial</vt:lpstr>
      <vt:lpstr>Calibri</vt:lpstr>
      <vt:lpstr>Gulim</vt:lpstr>
      <vt:lpstr>Times New Roman</vt:lpstr>
      <vt:lpstr>Verdana</vt:lpstr>
      <vt:lpstr>Wingdings</vt:lpstr>
      <vt:lpstr>HMH_oo ve iho_7_sinif__1_ünite_bolum1</vt:lpstr>
      <vt:lpstr>4 [HEM]</vt:lpstr>
      <vt:lpstr>36 [HEM]</vt:lpstr>
      <vt:lpstr>Diseño predeterminado</vt:lpstr>
      <vt:lpstr>1_Ofis Teması</vt:lpstr>
      <vt:lpstr>CD100_dark_2002</vt:lpstr>
      <vt:lpstr>Hz. Muhammed’in Hayatı</vt:lpstr>
      <vt:lpstr>1. Bölüm</vt:lpstr>
      <vt:lpstr>Peygamberimizin Doğumu</vt:lpstr>
      <vt:lpstr>Peygamberimizin annesi Amine’nin Vefatı</vt:lpstr>
      <vt:lpstr>Peygamberimizin annesi Âmine’nin Vefatı</vt:lpstr>
      <vt:lpstr>PowerPoint Sunusu</vt:lpstr>
      <vt:lpstr>Hılfu’l- Fudul (Erdemliler Toluluğu)</vt:lpstr>
      <vt:lpstr>Ebu Talib’in Eşi Fatıma</vt:lpstr>
      <vt:lpstr>Hz. Muhammed Gençliğinde Ticarete Başladı</vt:lpstr>
      <vt:lpstr>PowerPoint Sunusu</vt:lpstr>
      <vt:lpstr>Hz. Muhammed’in Soyu</vt:lpstr>
      <vt:lpstr>PowerPoint Sunusu</vt:lpstr>
      <vt:lpstr>PowerPoint Sunusu</vt:lpstr>
      <vt:lpstr>PowerPoint Sunusu</vt:lpstr>
      <vt:lpstr>Hz. Muhammed’in çocukları ve torunları</vt:lpstr>
      <vt:lpstr>Hz. Muhammed 35 yaşlarından itibaren özellikle Ramazan ayında Mekke yakınlarındaki Nur dağındaki Hıra Mağarası’na çekiliyor ve yalnız kalmayı tercih ediyordu.</vt:lpstr>
      <vt:lpstr>PowerPoint Sunusu</vt:lpstr>
      <vt:lpstr>3. Hz. Muhammed’in Peygamber Oluşu ve Mekke Dönemi</vt:lpstr>
      <vt:lpstr>İLK İNEN AYETLER</vt:lpstr>
      <vt:lpstr>Alak suresinin ilk beş ayeti</vt:lpstr>
      <vt:lpstr>PowerPoint Sunusu</vt:lpstr>
      <vt:lpstr>PowerPoint Sunusu</vt:lpstr>
      <vt:lpstr>Hz. Muhammed’e İlk İnananlar</vt:lpstr>
      <vt:lpstr>Hz. Peygamber daha sonra açıktan davet emrini aldı</vt:lpstr>
      <vt:lpstr>614 Müşrikler Müslümanlara Baskı ve İşkenceye Başladı</vt:lpstr>
      <vt:lpstr>PowerPoint Sunusu</vt:lpstr>
      <vt:lpstr>PowerPoint Sunusu</vt:lpstr>
      <vt:lpstr>PowerPoint Sunusu</vt:lpstr>
      <vt:lpstr>Diğer inananlara da işkenceler devam etti</vt:lpstr>
      <vt:lpstr>Karşı çıkmalarının nedenleri?</vt:lpstr>
      <vt:lpstr>Karşı çıkmalarının nedenleri?</vt:lpstr>
      <vt:lpstr>Karşı çıkmalarının nedenleri?</vt:lpstr>
      <vt:lpstr>PowerPoint Sunusu</vt:lpstr>
      <vt:lpstr>PowerPoint Sunusu</vt:lpstr>
      <vt:lpstr>615 : Habeşistan’a hicret</vt:lpstr>
      <vt:lpstr>616: Hz. Hamza ve Hz. Ömer Müslüman oldu</vt:lpstr>
      <vt:lpstr>616: Mekkeli müşrikler boykot uygulamaya başladı</vt:lpstr>
      <vt:lpstr>619: Peygamberimizin eşi Hz. Hatice ve amcası Ebu Talip vefat etti:</vt:lpstr>
      <vt:lpstr>620: Peygamberimiz davet için Taif’e gitti </vt:lpstr>
      <vt:lpstr>620: İsra olayı gerçekleşti (Gece Yürüyüşü)</vt:lpstr>
      <vt:lpstr>621: Medine’ye yakın AKABE denen yerde Birinci Akabe Biatı Yapıldı</vt:lpstr>
      <vt:lpstr>621 İkinci AKABE Biatı</vt:lpstr>
      <vt:lpstr>Müşrikler Daru’n Nedve’de toplanıp Hz. Peygambere suikast kararı aldı. Bunu duyan Peygamberimiz hicreti başlattı</vt:lpstr>
      <vt:lpstr>HİCRET</vt:lpstr>
      <vt:lpstr>PowerPoint Sunusu</vt:lpstr>
    </vt:vector>
  </TitlesOfParts>
  <Company>By NeC ® 2010 | Katilimsiz.Com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Hz. Muhammed’in Hayatı</dc:title>
  <dc:creator>emın</dc:creator>
  <cp:lastModifiedBy>MN_Dizgi-2</cp:lastModifiedBy>
  <cp:revision>4</cp:revision>
  <dcterms:created xsi:type="dcterms:W3CDTF">2014-09-04T18:46:40Z</dcterms:created>
  <dcterms:modified xsi:type="dcterms:W3CDTF">2022-11-30T13:51:10Z</dcterms:modified>
  <cp:category>Microsoft Power Point</cp:category>
</cp:coreProperties>
</file>