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11" r:id="rId2"/>
    <p:sldMasterId id="2147483723" r:id="rId3"/>
  </p:sldMasterIdLst>
  <p:notesMasterIdLst>
    <p:notesMasterId r:id="rId46"/>
  </p:notesMasterIdLst>
  <p:sldIdLst>
    <p:sldId id="421" r:id="rId4"/>
    <p:sldId id="419" r:id="rId5"/>
    <p:sldId id="417" r:id="rId6"/>
    <p:sldId id="418" r:id="rId7"/>
    <p:sldId id="327" r:id="rId8"/>
    <p:sldId id="353" r:id="rId9"/>
    <p:sldId id="362" r:id="rId10"/>
    <p:sldId id="361" r:id="rId11"/>
    <p:sldId id="328" r:id="rId12"/>
    <p:sldId id="354" r:id="rId13"/>
    <p:sldId id="360" r:id="rId14"/>
    <p:sldId id="358" r:id="rId15"/>
    <p:sldId id="359" r:id="rId16"/>
    <p:sldId id="330" r:id="rId17"/>
    <p:sldId id="331" r:id="rId18"/>
    <p:sldId id="332" r:id="rId19"/>
    <p:sldId id="355" r:id="rId20"/>
    <p:sldId id="364" r:id="rId21"/>
    <p:sldId id="403" r:id="rId22"/>
    <p:sldId id="404" r:id="rId23"/>
    <p:sldId id="402" r:id="rId24"/>
    <p:sldId id="405" r:id="rId25"/>
    <p:sldId id="357" r:id="rId26"/>
    <p:sldId id="334" r:id="rId27"/>
    <p:sldId id="335" r:id="rId28"/>
    <p:sldId id="365" r:id="rId29"/>
    <p:sldId id="336" r:id="rId30"/>
    <p:sldId id="409" r:id="rId31"/>
    <p:sldId id="408" r:id="rId32"/>
    <p:sldId id="411" r:id="rId33"/>
    <p:sldId id="410" r:id="rId34"/>
    <p:sldId id="337" r:id="rId35"/>
    <p:sldId id="338" r:id="rId36"/>
    <p:sldId id="415" r:id="rId37"/>
    <p:sldId id="412" r:id="rId38"/>
    <p:sldId id="413" r:id="rId39"/>
    <p:sldId id="414" r:id="rId40"/>
    <p:sldId id="339" r:id="rId41"/>
    <p:sldId id="369" r:id="rId42"/>
    <p:sldId id="340" r:id="rId43"/>
    <p:sldId id="341" r:id="rId44"/>
    <p:sldId id="416" r:id="rId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565868"/>
    <a:srgbClr val="5F5F5F"/>
    <a:srgbClr val="80808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4" autoAdjust="0"/>
    <p:restoredTop sz="94660" autoAdjust="0"/>
  </p:normalViewPr>
  <p:slideViewPr>
    <p:cSldViewPr>
      <p:cViewPr varScale="1">
        <p:scale>
          <a:sx n="65" d="100"/>
          <a:sy n="65" d="100"/>
        </p:scale>
        <p:origin x="103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6FF5A0-046C-44B9-BA64-2C57B05195F0}" type="datetimeFigureOut">
              <a:rPr lang="tr-TR" smtClean="0"/>
              <a:t>30.11.2022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2F29B4-E0C2-4D67-B72E-E502B65C38A3}" type="slidenum">
              <a:rPr lang="tr-TR" smtClean="0"/>
              <a:t>‹#›</a:t>
            </a:fld>
            <a:endParaRPr lang="tr-TR"/>
          </a:p>
        </p:txBody>
      </p:sp>
    </p:spTree>
    <p:extLst>
      <p:ext uri="{BB962C8B-B14F-4D97-AF65-F5344CB8AC3E}">
        <p14:creationId xmlns:p14="http://schemas.microsoft.com/office/powerpoint/2010/main" val="274402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C2F29B4-E0C2-4D67-B72E-E502B65C38A3}" type="slidenum">
              <a:rPr lang="tr-TR" smtClean="0"/>
              <a:t>36</a:t>
            </a:fld>
            <a:endParaRPr lang="tr-TR"/>
          </a:p>
        </p:txBody>
      </p:sp>
    </p:spTree>
    <p:extLst>
      <p:ext uri="{BB962C8B-B14F-4D97-AF65-F5344CB8AC3E}">
        <p14:creationId xmlns:p14="http://schemas.microsoft.com/office/powerpoint/2010/main" val="341594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C2F29B4-E0C2-4D67-B72E-E502B65C38A3}" type="slidenum">
              <a:rPr lang="tr-TR" smtClean="0"/>
              <a:t>37</a:t>
            </a:fld>
            <a:endParaRPr lang="tr-TR"/>
          </a:p>
        </p:txBody>
      </p:sp>
    </p:spTree>
    <p:extLst>
      <p:ext uri="{BB962C8B-B14F-4D97-AF65-F5344CB8AC3E}">
        <p14:creationId xmlns:p14="http://schemas.microsoft.com/office/powerpoint/2010/main" val="3415947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2560E9F4-4777-4A8B-933E-AAA9B11342BC}"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2080675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0F4C22E9-4084-4B31-9192-AC3C0BABA2CF}"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964094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858000" y="228600"/>
            <a:ext cx="2286000" cy="137160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0" y="228600"/>
            <a:ext cx="6705600" cy="13716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E7073E11-E2F6-4853-8DF5-4ACAD23908B7}"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1855205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AE047755-8022-4C03-A43B-A79001CFB4B3}"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3144783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03DBA3D2-F275-493A-AE38-5C6ABE60715B}"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18906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DEDD7B36-9E3C-4E99-97AC-5D956AFE1F66}"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871643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es-E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s-E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ACBB438C-4D16-4252-B95D-332583511245}"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083761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es-ES" altLang="tr-TR">
              <a:solidFill>
                <a:srgbClr val="000000"/>
              </a:solidFill>
            </a:endParaRPr>
          </a:p>
        </p:txBody>
      </p:sp>
      <p:sp>
        <p:nvSpPr>
          <p:cNvPr id="8" name="Altbilgi Yer Tutucusu 7"/>
          <p:cNvSpPr>
            <a:spLocks noGrp="1"/>
          </p:cNvSpPr>
          <p:nvPr>
            <p:ph type="ftr" sz="quarter" idx="11"/>
          </p:nvPr>
        </p:nvSpPr>
        <p:spPr/>
        <p:txBody>
          <a:bodyPr/>
          <a:lstStyle>
            <a:lvl1pPr>
              <a:defRPr/>
            </a:lvl1pPr>
          </a:lstStyle>
          <a:p>
            <a:endParaRPr lang="es-ES" altLang="tr-TR">
              <a:solidFill>
                <a:srgbClr val="000000"/>
              </a:solidFill>
            </a:endParaRPr>
          </a:p>
        </p:txBody>
      </p:sp>
      <p:sp>
        <p:nvSpPr>
          <p:cNvPr id="9" name="Slayt Numarası Yer Tutucusu 8"/>
          <p:cNvSpPr>
            <a:spLocks noGrp="1"/>
          </p:cNvSpPr>
          <p:nvPr>
            <p:ph type="sldNum" sz="quarter" idx="12"/>
          </p:nvPr>
        </p:nvSpPr>
        <p:spPr/>
        <p:txBody>
          <a:bodyPr/>
          <a:lstStyle>
            <a:lvl1pPr>
              <a:defRPr/>
            </a:lvl1pPr>
          </a:lstStyle>
          <a:p>
            <a:fld id="{AAAE5154-51B1-4129-9D49-D31E3B94080C}"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932176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es-ES" altLang="tr-TR">
              <a:solidFill>
                <a:srgbClr val="000000"/>
              </a:solidFill>
            </a:endParaRPr>
          </a:p>
        </p:txBody>
      </p:sp>
      <p:sp>
        <p:nvSpPr>
          <p:cNvPr id="4" name="Altbilgi Yer Tutucusu 3"/>
          <p:cNvSpPr>
            <a:spLocks noGrp="1"/>
          </p:cNvSpPr>
          <p:nvPr>
            <p:ph type="ftr" sz="quarter" idx="11"/>
          </p:nvPr>
        </p:nvSpPr>
        <p:spPr/>
        <p:txBody>
          <a:bodyPr/>
          <a:lstStyle>
            <a:lvl1pPr>
              <a:defRPr/>
            </a:lvl1pPr>
          </a:lstStyle>
          <a:p>
            <a:endParaRPr lang="es-ES" altLang="tr-TR">
              <a:solidFill>
                <a:srgbClr val="000000"/>
              </a:solidFill>
            </a:endParaRPr>
          </a:p>
        </p:txBody>
      </p:sp>
      <p:sp>
        <p:nvSpPr>
          <p:cNvPr id="5" name="Slayt Numarası Yer Tutucusu 4"/>
          <p:cNvSpPr>
            <a:spLocks noGrp="1"/>
          </p:cNvSpPr>
          <p:nvPr>
            <p:ph type="sldNum" sz="quarter" idx="12"/>
          </p:nvPr>
        </p:nvSpPr>
        <p:spPr/>
        <p:txBody>
          <a:bodyPr/>
          <a:lstStyle>
            <a:lvl1pPr>
              <a:defRPr/>
            </a:lvl1pPr>
          </a:lstStyle>
          <a:p>
            <a:fld id="{40A8C7B8-2C67-4A3B-AF5D-4F87276E0598}"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3730222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s-ES" altLang="tr-TR">
              <a:solidFill>
                <a:srgbClr val="000000"/>
              </a:solidFill>
            </a:endParaRPr>
          </a:p>
        </p:txBody>
      </p:sp>
      <p:sp>
        <p:nvSpPr>
          <p:cNvPr id="3" name="Altbilgi Yer Tutucusu 2"/>
          <p:cNvSpPr>
            <a:spLocks noGrp="1"/>
          </p:cNvSpPr>
          <p:nvPr>
            <p:ph type="ftr" sz="quarter" idx="11"/>
          </p:nvPr>
        </p:nvSpPr>
        <p:spPr/>
        <p:txBody>
          <a:bodyPr/>
          <a:lstStyle>
            <a:lvl1pPr>
              <a:defRPr/>
            </a:lvl1pPr>
          </a:lstStyle>
          <a:p>
            <a:endParaRPr lang="es-ES" altLang="tr-TR">
              <a:solidFill>
                <a:srgbClr val="000000"/>
              </a:solidFill>
            </a:endParaRPr>
          </a:p>
        </p:txBody>
      </p:sp>
      <p:sp>
        <p:nvSpPr>
          <p:cNvPr id="4" name="Slayt Numarası Yer Tutucusu 3"/>
          <p:cNvSpPr>
            <a:spLocks noGrp="1"/>
          </p:cNvSpPr>
          <p:nvPr>
            <p:ph type="sldNum" sz="quarter" idx="12"/>
          </p:nvPr>
        </p:nvSpPr>
        <p:spPr/>
        <p:txBody>
          <a:bodyPr/>
          <a:lstStyle>
            <a:lvl1pPr>
              <a:defRPr/>
            </a:lvl1pPr>
          </a:lstStyle>
          <a:p>
            <a:fld id="{24547814-7AF7-4533-B9E3-94D2054ACA94}"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404513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s-E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s-E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054F6108-997E-4AFA-9E79-58CE6E295954}"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66666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37A70577-F1B1-4140-94AB-0884DAA2880F}"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094419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s-ES" altLang="tr-TR">
              <a:solidFill>
                <a:srgbClr val="000000"/>
              </a:solidFill>
            </a:endParaRPr>
          </a:p>
        </p:txBody>
      </p:sp>
      <p:sp>
        <p:nvSpPr>
          <p:cNvPr id="6" name="Altbilgi Yer Tutucusu 5"/>
          <p:cNvSpPr>
            <a:spLocks noGrp="1"/>
          </p:cNvSpPr>
          <p:nvPr>
            <p:ph type="ftr" sz="quarter" idx="11"/>
          </p:nvPr>
        </p:nvSpPr>
        <p:spPr/>
        <p:txBody>
          <a:bodyPr/>
          <a:lstStyle>
            <a:lvl1pPr>
              <a:defRPr/>
            </a:lvl1pPr>
          </a:lstStyle>
          <a:p>
            <a:endParaRPr lang="es-ES" altLang="tr-TR">
              <a:solidFill>
                <a:srgbClr val="000000"/>
              </a:solidFill>
            </a:endParaRPr>
          </a:p>
        </p:txBody>
      </p:sp>
      <p:sp>
        <p:nvSpPr>
          <p:cNvPr id="7" name="Slayt Numarası Yer Tutucusu 6"/>
          <p:cNvSpPr>
            <a:spLocks noGrp="1"/>
          </p:cNvSpPr>
          <p:nvPr>
            <p:ph type="sldNum" sz="quarter" idx="12"/>
          </p:nvPr>
        </p:nvSpPr>
        <p:spPr/>
        <p:txBody>
          <a:bodyPr/>
          <a:lstStyle>
            <a:lvl1pPr>
              <a:defRPr/>
            </a:lvl1pPr>
          </a:lstStyle>
          <a:p>
            <a:fld id="{DFEBDB4A-FCC8-45BC-B311-EEC614C4E8F6}"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3678646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7914E372-15CB-4223-ACD3-23B72A64B2BE}"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232129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s-ES" altLang="tr-TR">
              <a:solidFill>
                <a:srgbClr val="000000"/>
              </a:solidFill>
            </a:endParaRPr>
          </a:p>
        </p:txBody>
      </p:sp>
      <p:sp>
        <p:nvSpPr>
          <p:cNvPr id="5" name="Altbilgi Yer Tutucusu 4"/>
          <p:cNvSpPr>
            <a:spLocks noGrp="1"/>
          </p:cNvSpPr>
          <p:nvPr>
            <p:ph type="ftr" sz="quarter" idx="11"/>
          </p:nvPr>
        </p:nvSpPr>
        <p:spPr/>
        <p:txBody>
          <a:bodyPr/>
          <a:lstStyle>
            <a:lvl1pPr>
              <a:defRPr/>
            </a:lvl1pPr>
          </a:lstStyle>
          <a:p>
            <a:endParaRPr lang="es-ES" altLang="tr-TR">
              <a:solidFill>
                <a:srgbClr val="000000"/>
              </a:solidFill>
            </a:endParaRPr>
          </a:p>
        </p:txBody>
      </p:sp>
      <p:sp>
        <p:nvSpPr>
          <p:cNvPr id="6" name="Slayt Numarası Yer Tutucusu 5"/>
          <p:cNvSpPr>
            <a:spLocks noGrp="1"/>
          </p:cNvSpPr>
          <p:nvPr>
            <p:ph type="sldNum" sz="quarter" idx="12"/>
          </p:nvPr>
        </p:nvSpPr>
        <p:spPr/>
        <p:txBody>
          <a:bodyPr/>
          <a:lstStyle>
            <a:lvl1pPr>
              <a:defRPr/>
            </a:lvl1pPr>
          </a:lstStyle>
          <a:p>
            <a:fld id="{CD8CA153-E649-4E56-BE02-3C789F216DDD}" type="slidenum">
              <a:rPr lang="es-ES" altLang="tr-TR">
                <a:solidFill>
                  <a:srgbClr val="000000"/>
                </a:solidFill>
              </a:rPr>
              <a:pPr/>
              <a:t>‹#›</a:t>
            </a:fld>
            <a:endParaRPr lang="es-ES" altLang="tr-TR">
              <a:solidFill>
                <a:srgbClr val="000000"/>
              </a:solidFill>
            </a:endParaRPr>
          </a:p>
        </p:txBody>
      </p:sp>
    </p:spTree>
    <p:extLst>
      <p:ext uri="{BB962C8B-B14F-4D97-AF65-F5344CB8AC3E}">
        <p14:creationId xmlns:p14="http://schemas.microsoft.com/office/powerpoint/2010/main" val="4059512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AE693078-1240-4C64-8ED5-4AB07DC39013}"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1627381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CCD4D5EA-D351-4AE7-9109-ACDC634B0F8D}"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1814327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7BBE8C76-6B29-4FE4-8AC1-ABDB45174288}"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1160342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990600"/>
            <a:ext cx="40386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990600"/>
            <a:ext cx="40386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en-US" altLang="tr-TR">
              <a:solidFill>
                <a:srgbClr val="FFFFFF"/>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FFFFFF"/>
              </a:solidFill>
            </a:endParaRPr>
          </a:p>
        </p:txBody>
      </p:sp>
      <p:sp>
        <p:nvSpPr>
          <p:cNvPr id="7" name="Slayt Numarası Yer Tutucusu 6"/>
          <p:cNvSpPr>
            <a:spLocks noGrp="1"/>
          </p:cNvSpPr>
          <p:nvPr>
            <p:ph type="sldNum" sz="quarter" idx="12"/>
          </p:nvPr>
        </p:nvSpPr>
        <p:spPr/>
        <p:txBody>
          <a:bodyPr/>
          <a:lstStyle>
            <a:lvl1pPr>
              <a:defRPr/>
            </a:lvl1pPr>
          </a:lstStyle>
          <a:p>
            <a:fld id="{8D1E6E4A-506F-424C-B1C3-BEA5790558C9}"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1850527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en-US" altLang="tr-TR">
              <a:solidFill>
                <a:srgbClr val="FFFFFF"/>
              </a:solidFill>
            </a:endParaRPr>
          </a:p>
        </p:txBody>
      </p:sp>
      <p:sp>
        <p:nvSpPr>
          <p:cNvPr id="8" name="Altbilgi Yer Tutucusu 7"/>
          <p:cNvSpPr>
            <a:spLocks noGrp="1"/>
          </p:cNvSpPr>
          <p:nvPr>
            <p:ph type="ftr" sz="quarter" idx="11"/>
          </p:nvPr>
        </p:nvSpPr>
        <p:spPr/>
        <p:txBody>
          <a:bodyPr/>
          <a:lstStyle>
            <a:lvl1pPr>
              <a:defRPr/>
            </a:lvl1pPr>
          </a:lstStyle>
          <a:p>
            <a:endParaRPr lang="en-US" altLang="tr-TR">
              <a:solidFill>
                <a:srgbClr val="FFFFFF"/>
              </a:solidFill>
            </a:endParaRPr>
          </a:p>
        </p:txBody>
      </p:sp>
      <p:sp>
        <p:nvSpPr>
          <p:cNvPr id="9" name="Slayt Numarası Yer Tutucusu 8"/>
          <p:cNvSpPr>
            <a:spLocks noGrp="1"/>
          </p:cNvSpPr>
          <p:nvPr>
            <p:ph type="sldNum" sz="quarter" idx="12"/>
          </p:nvPr>
        </p:nvSpPr>
        <p:spPr/>
        <p:txBody>
          <a:bodyPr/>
          <a:lstStyle>
            <a:lvl1pPr>
              <a:defRPr/>
            </a:lvl1pPr>
          </a:lstStyle>
          <a:p>
            <a:fld id="{E5FDB658-07A2-4FAE-80D1-CA3CFDCA1D6A}"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2700442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en-US" altLang="tr-TR">
              <a:solidFill>
                <a:srgbClr val="FFFFFF"/>
              </a:solidFill>
            </a:endParaRPr>
          </a:p>
        </p:txBody>
      </p:sp>
      <p:sp>
        <p:nvSpPr>
          <p:cNvPr id="4" name="Altbilgi Yer Tutucusu 3"/>
          <p:cNvSpPr>
            <a:spLocks noGrp="1"/>
          </p:cNvSpPr>
          <p:nvPr>
            <p:ph type="ftr" sz="quarter" idx="11"/>
          </p:nvPr>
        </p:nvSpPr>
        <p:spPr/>
        <p:txBody>
          <a:bodyPr/>
          <a:lstStyle>
            <a:lvl1pPr>
              <a:defRPr/>
            </a:lvl1pPr>
          </a:lstStyle>
          <a:p>
            <a:endParaRPr lang="en-US" altLang="tr-TR">
              <a:solidFill>
                <a:srgbClr val="FFFFFF"/>
              </a:solidFill>
            </a:endParaRPr>
          </a:p>
        </p:txBody>
      </p:sp>
      <p:sp>
        <p:nvSpPr>
          <p:cNvPr id="5" name="Slayt Numarası Yer Tutucusu 4"/>
          <p:cNvSpPr>
            <a:spLocks noGrp="1"/>
          </p:cNvSpPr>
          <p:nvPr>
            <p:ph type="sldNum" sz="quarter" idx="12"/>
          </p:nvPr>
        </p:nvSpPr>
        <p:spPr/>
        <p:txBody>
          <a:bodyPr/>
          <a:lstStyle>
            <a:lvl1pPr>
              <a:defRPr/>
            </a:lvl1pPr>
          </a:lstStyle>
          <a:p>
            <a:fld id="{EB8D3C54-23BF-4A25-84E2-43EDD5804B50}"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274085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solidFill>
                <a:srgbClr val="FFFFFF"/>
              </a:solidFill>
            </a:endParaRPr>
          </a:p>
        </p:txBody>
      </p:sp>
      <p:sp>
        <p:nvSpPr>
          <p:cNvPr id="3" name="Altbilgi Yer Tutucusu 2"/>
          <p:cNvSpPr>
            <a:spLocks noGrp="1"/>
          </p:cNvSpPr>
          <p:nvPr>
            <p:ph type="ftr" sz="quarter" idx="11"/>
          </p:nvPr>
        </p:nvSpPr>
        <p:spPr/>
        <p:txBody>
          <a:bodyPr/>
          <a:lstStyle>
            <a:lvl1pPr>
              <a:defRPr/>
            </a:lvl1pPr>
          </a:lstStyle>
          <a:p>
            <a:endParaRPr lang="en-US" altLang="tr-TR">
              <a:solidFill>
                <a:srgbClr val="FFFFFF"/>
              </a:solidFill>
            </a:endParaRPr>
          </a:p>
        </p:txBody>
      </p:sp>
      <p:sp>
        <p:nvSpPr>
          <p:cNvPr id="4" name="Slayt Numarası Yer Tutucusu 3"/>
          <p:cNvSpPr>
            <a:spLocks noGrp="1"/>
          </p:cNvSpPr>
          <p:nvPr>
            <p:ph type="sldNum" sz="quarter" idx="12"/>
          </p:nvPr>
        </p:nvSpPr>
        <p:spPr/>
        <p:txBody>
          <a:bodyPr/>
          <a:lstStyle>
            <a:lvl1pPr>
              <a:defRPr/>
            </a:lvl1pPr>
          </a:lstStyle>
          <a:p>
            <a:fld id="{21DA470C-A0DE-408D-B244-67B4E8565DFD}"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719862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EB289CC3-FF72-4B65-9B0D-675C8DD449F2}"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966785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FFFFFF"/>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FFFFFF"/>
              </a:solidFill>
            </a:endParaRPr>
          </a:p>
        </p:txBody>
      </p:sp>
      <p:sp>
        <p:nvSpPr>
          <p:cNvPr id="7" name="Slayt Numarası Yer Tutucusu 6"/>
          <p:cNvSpPr>
            <a:spLocks noGrp="1"/>
          </p:cNvSpPr>
          <p:nvPr>
            <p:ph type="sldNum" sz="quarter" idx="12"/>
          </p:nvPr>
        </p:nvSpPr>
        <p:spPr/>
        <p:txBody>
          <a:bodyPr/>
          <a:lstStyle>
            <a:lvl1pPr>
              <a:defRPr/>
            </a:lvl1pPr>
          </a:lstStyle>
          <a:p>
            <a:fld id="{47150B1B-A133-4662-8765-615556F023C4}"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484510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FFFFFF"/>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FFFFFF"/>
              </a:solidFill>
            </a:endParaRPr>
          </a:p>
        </p:txBody>
      </p:sp>
      <p:sp>
        <p:nvSpPr>
          <p:cNvPr id="7" name="Slayt Numarası Yer Tutucusu 6"/>
          <p:cNvSpPr>
            <a:spLocks noGrp="1"/>
          </p:cNvSpPr>
          <p:nvPr>
            <p:ph type="sldNum" sz="quarter" idx="12"/>
          </p:nvPr>
        </p:nvSpPr>
        <p:spPr/>
        <p:txBody>
          <a:bodyPr/>
          <a:lstStyle>
            <a:lvl1pPr>
              <a:defRPr/>
            </a:lvl1pPr>
          </a:lstStyle>
          <a:p>
            <a:fld id="{FB607ED2-E9CE-4D30-AD55-EFEE7BE2027B}"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1663111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948448F3-E5A7-4874-A2E7-6FE1CED02451}"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78156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858000" y="228600"/>
            <a:ext cx="2286000" cy="1371600"/>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0" y="228600"/>
            <a:ext cx="6705600" cy="13716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endParaRPr lang="en-US" altLang="tr-TR">
              <a:solidFill>
                <a:srgbClr val="FFFFFF"/>
              </a:solidFill>
            </a:endParaRPr>
          </a:p>
        </p:txBody>
      </p:sp>
      <p:sp>
        <p:nvSpPr>
          <p:cNvPr id="5" name="Altbilgi Yer Tutucusu 4"/>
          <p:cNvSpPr>
            <a:spLocks noGrp="1"/>
          </p:cNvSpPr>
          <p:nvPr>
            <p:ph type="ftr" sz="quarter" idx="11"/>
          </p:nvPr>
        </p:nvSpPr>
        <p:spPr/>
        <p:txBody>
          <a:bodyPr/>
          <a:lstStyle>
            <a:lvl1pPr>
              <a:defRPr/>
            </a:lvl1pPr>
          </a:lstStyle>
          <a:p>
            <a:endParaRPr lang="en-US" altLang="tr-TR">
              <a:solidFill>
                <a:srgbClr val="FFFFFF"/>
              </a:solidFill>
            </a:endParaRPr>
          </a:p>
        </p:txBody>
      </p:sp>
      <p:sp>
        <p:nvSpPr>
          <p:cNvPr id="6" name="Slayt Numarası Yer Tutucusu 5"/>
          <p:cNvSpPr>
            <a:spLocks noGrp="1"/>
          </p:cNvSpPr>
          <p:nvPr>
            <p:ph type="sldNum" sz="quarter" idx="12"/>
          </p:nvPr>
        </p:nvSpPr>
        <p:spPr/>
        <p:txBody>
          <a:bodyPr/>
          <a:lstStyle>
            <a:lvl1pPr>
              <a:defRPr/>
            </a:lvl1pPr>
          </a:lstStyle>
          <a:p>
            <a:fld id="{4CD18C94-85E6-4ED8-9DC8-46DD7F98376E}"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313214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990600"/>
            <a:ext cx="40386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990600"/>
            <a:ext cx="4038600"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lvl1pPr>
              <a:defRPr/>
            </a:lvl1pPr>
          </a:lstStyle>
          <a:p>
            <a:endParaRPr lang="en-US" altLang="tr-TR">
              <a:solidFill>
                <a:srgbClr val="FFFFFF"/>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FFFFFF"/>
              </a:solidFill>
            </a:endParaRPr>
          </a:p>
        </p:txBody>
      </p:sp>
      <p:sp>
        <p:nvSpPr>
          <p:cNvPr id="7" name="Slayt Numarası Yer Tutucusu 6"/>
          <p:cNvSpPr>
            <a:spLocks noGrp="1"/>
          </p:cNvSpPr>
          <p:nvPr>
            <p:ph type="sldNum" sz="quarter" idx="12"/>
          </p:nvPr>
        </p:nvSpPr>
        <p:spPr/>
        <p:txBody>
          <a:bodyPr/>
          <a:lstStyle>
            <a:lvl1pPr>
              <a:defRPr/>
            </a:lvl1pPr>
          </a:lstStyle>
          <a:p>
            <a:fld id="{D3A9FFCA-1E5F-4D68-AA52-0B1CD7AC205C}"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2010605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lvl1pPr>
              <a:defRPr/>
            </a:lvl1pPr>
          </a:lstStyle>
          <a:p>
            <a:endParaRPr lang="en-US" altLang="tr-TR">
              <a:solidFill>
                <a:srgbClr val="FFFFFF"/>
              </a:solidFill>
            </a:endParaRPr>
          </a:p>
        </p:txBody>
      </p:sp>
      <p:sp>
        <p:nvSpPr>
          <p:cNvPr id="8" name="Altbilgi Yer Tutucusu 7"/>
          <p:cNvSpPr>
            <a:spLocks noGrp="1"/>
          </p:cNvSpPr>
          <p:nvPr>
            <p:ph type="ftr" sz="quarter" idx="11"/>
          </p:nvPr>
        </p:nvSpPr>
        <p:spPr/>
        <p:txBody>
          <a:bodyPr/>
          <a:lstStyle>
            <a:lvl1pPr>
              <a:defRPr/>
            </a:lvl1pPr>
          </a:lstStyle>
          <a:p>
            <a:endParaRPr lang="en-US" altLang="tr-TR">
              <a:solidFill>
                <a:srgbClr val="FFFFFF"/>
              </a:solidFill>
            </a:endParaRPr>
          </a:p>
        </p:txBody>
      </p:sp>
      <p:sp>
        <p:nvSpPr>
          <p:cNvPr id="9" name="Slayt Numarası Yer Tutucusu 8"/>
          <p:cNvSpPr>
            <a:spLocks noGrp="1"/>
          </p:cNvSpPr>
          <p:nvPr>
            <p:ph type="sldNum" sz="quarter" idx="12"/>
          </p:nvPr>
        </p:nvSpPr>
        <p:spPr/>
        <p:txBody>
          <a:bodyPr/>
          <a:lstStyle>
            <a:lvl1pPr>
              <a:defRPr/>
            </a:lvl1pPr>
          </a:lstStyle>
          <a:p>
            <a:fld id="{6942B689-9E9F-4714-A274-F9FF037710F9}"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108268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lvl1pPr>
              <a:defRPr/>
            </a:lvl1pPr>
          </a:lstStyle>
          <a:p>
            <a:endParaRPr lang="en-US" altLang="tr-TR">
              <a:solidFill>
                <a:srgbClr val="FFFFFF"/>
              </a:solidFill>
            </a:endParaRPr>
          </a:p>
        </p:txBody>
      </p:sp>
      <p:sp>
        <p:nvSpPr>
          <p:cNvPr id="4" name="Altbilgi Yer Tutucusu 3"/>
          <p:cNvSpPr>
            <a:spLocks noGrp="1"/>
          </p:cNvSpPr>
          <p:nvPr>
            <p:ph type="ftr" sz="quarter" idx="11"/>
          </p:nvPr>
        </p:nvSpPr>
        <p:spPr/>
        <p:txBody>
          <a:bodyPr/>
          <a:lstStyle>
            <a:lvl1pPr>
              <a:defRPr/>
            </a:lvl1pPr>
          </a:lstStyle>
          <a:p>
            <a:endParaRPr lang="en-US" altLang="tr-TR">
              <a:solidFill>
                <a:srgbClr val="FFFFFF"/>
              </a:solidFill>
            </a:endParaRPr>
          </a:p>
        </p:txBody>
      </p:sp>
      <p:sp>
        <p:nvSpPr>
          <p:cNvPr id="5" name="Slayt Numarası Yer Tutucusu 4"/>
          <p:cNvSpPr>
            <a:spLocks noGrp="1"/>
          </p:cNvSpPr>
          <p:nvPr>
            <p:ph type="sldNum" sz="quarter" idx="12"/>
          </p:nvPr>
        </p:nvSpPr>
        <p:spPr/>
        <p:txBody>
          <a:bodyPr/>
          <a:lstStyle>
            <a:lvl1pPr>
              <a:defRPr/>
            </a:lvl1pPr>
          </a:lstStyle>
          <a:p>
            <a:fld id="{87D31AEF-0A43-44F3-95EC-73FB841FEA15}"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1474016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lvl1pPr>
              <a:defRPr/>
            </a:lvl1pPr>
          </a:lstStyle>
          <a:p>
            <a:endParaRPr lang="en-US" altLang="tr-TR">
              <a:solidFill>
                <a:srgbClr val="FFFFFF"/>
              </a:solidFill>
            </a:endParaRPr>
          </a:p>
        </p:txBody>
      </p:sp>
      <p:sp>
        <p:nvSpPr>
          <p:cNvPr id="3" name="Altbilgi Yer Tutucusu 2"/>
          <p:cNvSpPr>
            <a:spLocks noGrp="1"/>
          </p:cNvSpPr>
          <p:nvPr>
            <p:ph type="ftr" sz="quarter" idx="11"/>
          </p:nvPr>
        </p:nvSpPr>
        <p:spPr/>
        <p:txBody>
          <a:bodyPr/>
          <a:lstStyle>
            <a:lvl1pPr>
              <a:defRPr/>
            </a:lvl1pPr>
          </a:lstStyle>
          <a:p>
            <a:endParaRPr lang="en-US" altLang="tr-TR">
              <a:solidFill>
                <a:srgbClr val="FFFFFF"/>
              </a:solidFill>
            </a:endParaRPr>
          </a:p>
        </p:txBody>
      </p:sp>
      <p:sp>
        <p:nvSpPr>
          <p:cNvPr id="4" name="Slayt Numarası Yer Tutucusu 3"/>
          <p:cNvSpPr>
            <a:spLocks noGrp="1"/>
          </p:cNvSpPr>
          <p:nvPr>
            <p:ph type="sldNum" sz="quarter" idx="12"/>
          </p:nvPr>
        </p:nvSpPr>
        <p:spPr/>
        <p:txBody>
          <a:bodyPr/>
          <a:lstStyle>
            <a:lvl1pPr>
              <a:defRPr/>
            </a:lvl1pPr>
          </a:lstStyle>
          <a:p>
            <a:fld id="{C34113C0-7A67-4B94-BF61-21B6836156AE}"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75791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FFFFFF"/>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FFFFFF"/>
              </a:solidFill>
            </a:endParaRPr>
          </a:p>
        </p:txBody>
      </p:sp>
      <p:sp>
        <p:nvSpPr>
          <p:cNvPr id="7" name="Slayt Numarası Yer Tutucusu 6"/>
          <p:cNvSpPr>
            <a:spLocks noGrp="1"/>
          </p:cNvSpPr>
          <p:nvPr>
            <p:ph type="sldNum" sz="quarter" idx="12"/>
          </p:nvPr>
        </p:nvSpPr>
        <p:spPr/>
        <p:txBody>
          <a:bodyPr/>
          <a:lstStyle>
            <a:lvl1pPr>
              <a:defRPr/>
            </a:lvl1pPr>
          </a:lstStyle>
          <a:p>
            <a:fld id="{B861D3E2-964B-499F-9CA1-96EF9FA5460F}"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2369853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lvl1pPr>
              <a:defRPr/>
            </a:lvl1pPr>
          </a:lstStyle>
          <a:p>
            <a:endParaRPr lang="en-US" altLang="tr-TR">
              <a:solidFill>
                <a:srgbClr val="FFFFFF"/>
              </a:solidFill>
            </a:endParaRPr>
          </a:p>
        </p:txBody>
      </p:sp>
      <p:sp>
        <p:nvSpPr>
          <p:cNvPr id="6" name="Altbilgi Yer Tutucusu 5"/>
          <p:cNvSpPr>
            <a:spLocks noGrp="1"/>
          </p:cNvSpPr>
          <p:nvPr>
            <p:ph type="ftr" sz="quarter" idx="11"/>
          </p:nvPr>
        </p:nvSpPr>
        <p:spPr/>
        <p:txBody>
          <a:bodyPr/>
          <a:lstStyle>
            <a:lvl1pPr>
              <a:defRPr/>
            </a:lvl1pPr>
          </a:lstStyle>
          <a:p>
            <a:endParaRPr lang="en-US" altLang="tr-TR">
              <a:solidFill>
                <a:srgbClr val="FFFFFF"/>
              </a:solidFill>
            </a:endParaRPr>
          </a:p>
        </p:txBody>
      </p:sp>
      <p:sp>
        <p:nvSpPr>
          <p:cNvPr id="7" name="Slayt Numarası Yer Tutucusu 6"/>
          <p:cNvSpPr>
            <a:spLocks noGrp="1"/>
          </p:cNvSpPr>
          <p:nvPr>
            <p:ph type="sldNum" sz="quarter" idx="12"/>
          </p:nvPr>
        </p:nvSpPr>
        <p:spPr/>
        <p:txBody>
          <a:bodyPr/>
          <a:lstStyle>
            <a:lvl1pPr>
              <a:defRPr/>
            </a:lvl1pPr>
          </a:lstStyle>
          <a:p>
            <a:fld id="{CA0A246A-870C-4210-87F3-FA86F279F281}" type="slidenum">
              <a:rPr lang="en-US" altLang="tr-TR">
                <a:solidFill>
                  <a:srgbClr val="FFFFFF"/>
                </a:solidFill>
              </a:rPr>
              <a:pPr/>
              <a:t>‹#›</a:t>
            </a:fld>
            <a:endParaRPr lang="en-US" altLang="tr-TR">
              <a:solidFill>
                <a:srgbClr val="FFFFFF"/>
              </a:solidFill>
            </a:endParaRPr>
          </a:p>
        </p:txBody>
      </p:sp>
    </p:spTree>
    <p:extLst>
      <p:ext uri="{BB962C8B-B14F-4D97-AF65-F5344CB8AC3E}">
        <p14:creationId xmlns:p14="http://schemas.microsoft.com/office/powerpoint/2010/main" val="281385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159" name="Rectangle 39"/>
          <p:cNvSpPr>
            <a:spLocks noGrp="1" noChangeArrowheads="1"/>
          </p:cNvSpPr>
          <p:nvPr>
            <p:ph type="title"/>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tr-TR" altLang="tr-TR"/>
              <a:t>Asıl başlık stili için tıklatın</a:t>
            </a:r>
            <a:endParaRPr lang="en-US" altLang="tr-TR"/>
          </a:p>
        </p:txBody>
      </p:sp>
      <p:sp>
        <p:nvSpPr>
          <p:cNvPr id="5160"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endParaRPr lang="en-US" altLang="tr-TR">
              <a:solidFill>
                <a:srgbClr val="FFFFFF"/>
              </a:solidFill>
            </a:endParaRPr>
          </a:p>
        </p:txBody>
      </p:sp>
      <p:sp>
        <p:nvSpPr>
          <p:cNvPr id="5161"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a:endParaRPr lang="en-US" altLang="tr-TR">
              <a:solidFill>
                <a:srgbClr val="FFFFFF"/>
              </a:solidFill>
            </a:endParaRPr>
          </a:p>
        </p:txBody>
      </p:sp>
      <p:sp>
        <p:nvSpPr>
          <p:cNvPr id="5162"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fld id="{9CC8BE4F-EC4C-417C-B0EC-12E79629D52D}" type="slidenum">
              <a:rPr lang="en-US" altLang="tr-TR" smtClean="0">
                <a:solidFill>
                  <a:srgbClr val="FFFFFF"/>
                </a:solidFill>
              </a:rPr>
              <a:pPr/>
              <a:t>‹#›</a:t>
            </a:fld>
            <a:endParaRPr lang="en-US" altLang="tr-TR">
              <a:solidFill>
                <a:srgbClr val="FFFFFF"/>
              </a:solidFill>
            </a:endParaRPr>
          </a:p>
        </p:txBody>
      </p:sp>
      <p:sp>
        <p:nvSpPr>
          <p:cNvPr id="5163" name="Rectangle 43"/>
          <p:cNvSpPr>
            <a:spLocks noGrp="1" noChangeArrowheads="1"/>
          </p:cNvSpPr>
          <p:nvPr>
            <p:ph type="body" idx="1"/>
          </p:nvPr>
        </p:nvSpPr>
        <p:spPr bwMode="auto">
          <a:xfrm>
            <a:off x="457200" y="990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endParaRPr lang="en-US" altLang="tr-TR"/>
          </a:p>
        </p:txBody>
      </p:sp>
    </p:spTree>
    <p:extLst>
      <p:ext uri="{BB962C8B-B14F-4D97-AF65-F5344CB8AC3E}">
        <p14:creationId xmlns:p14="http://schemas.microsoft.com/office/powerpoint/2010/main" val="256399844"/>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60000"/>
        <a:buFont typeface="Wingdings" pitchFamily="2" charset="2"/>
        <a:buChar char="n"/>
        <a:defRPr sz="16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60000"/>
        <a:buFont typeface="Wingdings" pitchFamily="2" charset="2"/>
        <a:buChar char="n"/>
        <a:defRPr sz="16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2"/>
        </a:buClr>
        <a:buChar char="•"/>
        <a:defRPr sz="16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tr-TR"/>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tr-TR"/>
              <a:t>Haga clic para modificar el estilo de texto del patrón</a:t>
            </a:r>
          </a:p>
          <a:p>
            <a:pPr lvl="1"/>
            <a:r>
              <a:rPr lang="es-ES" altLang="tr-TR"/>
              <a:t>Segundo nivel</a:t>
            </a:r>
          </a:p>
          <a:p>
            <a:pPr lvl="2"/>
            <a:r>
              <a:rPr lang="es-ES" altLang="tr-TR"/>
              <a:t>Tercer nivel</a:t>
            </a:r>
          </a:p>
          <a:p>
            <a:pPr lvl="3"/>
            <a:r>
              <a:rPr lang="es-ES" altLang="tr-TR"/>
              <a:t>Cuarto nivel</a:t>
            </a:r>
          </a:p>
          <a:p>
            <a:pPr lvl="4"/>
            <a:r>
              <a:rPr lang="es-ES" altLang="tr-TR"/>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tr-TR">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tr-TR">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1AB0106-D624-4F24-9ABB-1EA9FF222D90}" type="slidenum">
              <a:rPr lang="es-ES" altLang="tr-TR" smtClean="0">
                <a:solidFill>
                  <a:srgbClr val="000000"/>
                </a:solidFill>
                <a:latin typeface="Arial"/>
              </a:rPr>
              <a:pPr/>
              <a:t>‹#›</a:t>
            </a:fld>
            <a:endParaRPr lang="es-ES" altLang="tr-TR">
              <a:solidFill>
                <a:srgbClr val="000000"/>
              </a:solidFill>
              <a:latin typeface="Arial"/>
            </a:endParaRPr>
          </a:p>
        </p:txBody>
      </p:sp>
    </p:spTree>
    <p:extLst>
      <p:ext uri="{BB962C8B-B14F-4D97-AF65-F5344CB8AC3E}">
        <p14:creationId xmlns:p14="http://schemas.microsoft.com/office/powerpoint/2010/main" val="381628805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5159" name="Rectangle 39"/>
          <p:cNvSpPr>
            <a:spLocks noGrp="1" noChangeArrowheads="1"/>
          </p:cNvSpPr>
          <p:nvPr>
            <p:ph type="title"/>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tr-TR"/>
              <a:t>Click to edit Master title style</a:t>
            </a:r>
          </a:p>
        </p:txBody>
      </p:sp>
      <p:sp>
        <p:nvSpPr>
          <p:cNvPr id="5160" name="Rectangle 40"/>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defRPr>
            </a:lvl1pPr>
          </a:lstStyle>
          <a:p>
            <a:endParaRPr lang="en-US" altLang="tr-TR">
              <a:solidFill>
                <a:srgbClr val="FFFFFF"/>
              </a:solidFill>
            </a:endParaRPr>
          </a:p>
        </p:txBody>
      </p:sp>
      <p:sp>
        <p:nvSpPr>
          <p:cNvPr id="5161"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defRPr>
            </a:lvl1pPr>
          </a:lstStyle>
          <a:p>
            <a:pPr algn="ctr"/>
            <a:endParaRPr lang="en-US" altLang="tr-TR">
              <a:solidFill>
                <a:srgbClr val="FFFFFF"/>
              </a:solidFill>
            </a:endParaRPr>
          </a:p>
        </p:txBody>
      </p:sp>
      <p:sp>
        <p:nvSpPr>
          <p:cNvPr id="5162"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mn-lt"/>
              </a:defRPr>
            </a:lvl1pPr>
          </a:lstStyle>
          <a:p>
            <a:fld id="{C63B7DF8-3608-4F6F-BB1E-4237CF2B388E}" type="slidenum">
              <a:rPr lang="en-US" altLang="tr-TR">
                <a:solidFill>
                  <a:srgbClr val="FFFFFF"/>
                </a:solidFill>
              </a:rPr>
              <a:pPr/>
              <a:t>‹#›</a:t>
            </a:fld>
            <a:endParaRPr lang="en-US" altLang="tr-TR">
              <a:solidFill>
                <a:srgbClr val="FFFFFF"/>
              </a:solidFill>
            </a:endParaRPr>
          </a:p>
        </p:txBody>
      </p:sp>
      <p:sp>
        <p:nvSpPr>
          <p:cNvPr id="5163" name="Rectangle 43"/>
          <p:cNvSpPr>
            <a:spLocks noGrp="1" noChangeArrowheads="1"/>
          </p:cNvSpPr>
          <p:nvPr>
            <p:ph type="body" idx="1"/>
          </p:nvPr>
        </p:nvSpPr>
        <p:spPr bwMode="auto">
          <a:xfrm>
            <a:off x="457200" y="990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tr-TR"/>
              <a:t>Click to edit Master text styles</a:t>
            </a:r>
          </a:p>
          <a:p>
            <a:pPr lvl="1"/>
            <a:r>
              <a:rPr lang="en-US" altLang="tr-TR"/>
              <a:t>Second level</a:t>
            </a:r>
          </a:p>
          <a:p>
            <a:pPr lvl="2"/>
            <a:r>
              <a:rPr lang="en-US" altLang="tr-TR"/>
              <a:t>Third level</a:t>
            </a:r>
          </a:p>
          <a:p>
            <a:pPr lvl="3"/>
            <a:r>
              <a:rPr lang="en-US" altLang="tr-TR"/>
              <a:t>Fourth level</a:t>
            </a:r>
          </a:p>
          <a:p>
            <a:pPr lvl="4"/>
            <a:r>
              <a:rPr lang="en-US" altLang="tr-TR"/>
              <a:t>Fifth level</a:t>
            </a:r>
          </a:p>
        </p:txBody>
      </p:sp>
    </p:spTree>
    <p:extLst>
      <p:ext uri="{BB962C8B-B14F-4D97-AF65-F5344CB8AC3E}">
        <p14:creationId xmlns:p14="http://schemas.microsoft.com/office/powerpoint/2010/main" val="1968792465"/>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fontAlgn="base">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fontAlgn="base">
        <a:spcBef>
          <a:spcPct val="0"/>
        </a:spcBef>
        <a:spcAft>
          <a:spcPct val="0"/>
        </a:spcAft>
        <a:defRPr sz="3600">
          <a:solidFill>
            <a:schemeClr val="tx1"/>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16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60000"/>
        <a:buFont typeface="Wingdings" pitchFamily="2" charset="2"/>
        <a:buChar char="n"/>
        <a:defRPr sz="16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tx2"/>
        </a:buClr>
        <a:buChar char="•"/>
        <a:defRPr sz="16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ddyayinlari.com/"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hyperlink" Target="http://www.dindersi.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55" t="26182" r="3455" b="25818"/>
          <a:stretch/>
        </p:blipFill>
        <p:spPr bwMode="auto">
          <a:xfrm>
            <a:off x="6829874" y="5661248"/>
            <a:ext cx="2278630" cy="1174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8" name="Rectangle 110"/>
          <p:cNvSpPr>
            <a:spLocks noGrp="1" noChangeArrowheads="1"/>
          </p:cNvSpPr>
          <p:nvPr>
            <p:ph type="ctrTitle"/>
          </p:nvPr>
        </p:nvSpPr>
        <p:spPr>
          <a:xfrm>
            <a:off x="539750" y="4653137"/>
            <a:ext cx="4860925" cy="688802"/>
          </a:xfrm>
          <a:noFill/>
          <a:ln/>
        </p:spPr>
        <p:txBody>
          <a:bodyPr/>
          <a:lstStyle/>
          <a:p>
            <a:pPr algn="l"/>
            <a:r>
              <a:rPr lang="tr-TR" altLang="tr-TR" sz="3600" b="1" dirty="0">
                <a:solidFill>
                  <a:schemeClr val="tx1"/>
                </a:solidFill>
              </a:rPr>
              <a:t>Hz. Muhammed’in Hayatı</a:t>
            </a:r>
            <a:endParaRPr lang="es-ES" altLang="tr-TR" sz="3600" b="1" dirty="0">
              <a:solidFill>
                <a:schemeClr val="tx1"/>
              </a:solidFill>
            </a:endParaRPr>
          </a:p>
        </p:txBody>
      </p:sp>
      <p:sp>
        <p:nvSpPr>
          <p:cNvPr id="2170" name="Rectangle 122"/>
          <p:cNvSpPr>
            <a:spLocks noChangeArrowheads="1"/>
          </p:cNvSpPr>
          <p:nvPr/>
        </p:nvSpPr>
        <p:spPr bwMode="auto">
          <a:xfrm>
            <a:off x="6653606" y="6051584"/>
            <a:ext cx="245489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endParaRPr lang="es-ES" altLang="tr-TR" sz="2400" b="1" dirty="0">
              <a:solidFill>
                <a:srgbClr val="000000"/>
              </a:solidFill>
            </a:endParaRPr>
          </a:p>
        </p:txBody>
      </p:sp>
      <p:sp>
        <p:nvSpPr>
          <p:cNvPr id="2" name="Metin kutusu 1"/>
          <p:cNvSpPr txBox="1"/>
          <p:nvPr/>
        </p:nvSpPr>
        <p:spPr>
          <a:xfrm>
            <a:off x="611560" y="5753181"/>
            <a:ext cx="5121915" cy="369332"/>
          </a:xfrm>
          <a:prstGeom prst="rect">
            <a:avLst/>
          </a:prstGeom>
          <a:solidFill>
            <a:srgbClr val="FFC000"/>
          </a:solidFill>
          <a:ln w="76200">
            <a:solidFill>
              <a:srgbClr val="00B050"/>
            </a:solidFill>
          </a:ln>
        </p:spPr>
        <p:txBody>
          <a:bodyPr wrap="none" rtlCol="0">
            <a:spAutoFit/>
          </a:bodyPr>
          <a:lstStyle/>
          <a:p>
            <a:pPr fontAlgn="auto">
              <a:spcBef>
                <a:spcPts val="0"/>
              </a:spcBef>
              <a:spcAft>
                <a:spcPts val="0"/>
              </a:spcAft>
            </a:pPr>
            <a:r>
              <a:rPr lang="tr-TR" dirty="0" smtClean="0">
                <a:solidFill>
                  <a:srgbClr val="000000"/>
                </a:solidFill>
                <a:latin typeface="Arial"/>
              </a:rPr>
              <a:t>Hz</a:t>
            </a:r>
            <a:r>
              <a:rPr lang="tr-TR" dirty="0">
                <a:solidFill>
                  <a:srgbClr val="000000"/>
                </a:solidFill>
                <a:latin typeface="Arial"/>
              </a:rPr>
              <a:t>. Muhammed’in Hayat Hikayesini Hatırlayalım</a:t>
            </a:r>
          </a:p>
        </p:txBody>
      </p:sp>
      <p:sp>
        <p:nvSpPr>
          <p:cNvPr id="4" name="Dikdörtgen 3"/>
          <p:cNvSpPr/>
          <p:nvPr/>
        </p:nvSpPr>
        <p:spPr>
          <a:xfrm>
            <a:off x="179512" y="1484784"/>
            <a:ext cx="8568952" cy="1323439"/>
          </a:xfrm>
          <a:prstGeom prst="rect">
            <a:avLst/>
          </a:prstGeom>
          <a:solidFill>
            <a:srgbClr val="FF0000"/>
          </a:solidFill>
          <a:ln w="38100">
            <a:solidFill>
              <a:srgbClr val="00B050"/>
            </a:solidFill>
          </a:ln>
        </p:spPr>
        <p:txBody>
          <a:bodyPr wrap="square" lIns="91440" tIns="45720" rIns="91440" bIns="45720">
            <a:spAutoFit/>
          </a:bodyPr>
          <a:lstStyle/>
          <a:p>
            <a:pPr algn="ctr"/>
            <a:r>
              <a:rPr lang="tr-TR" sz="40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latin typeface="Arial"/>
              </a:rPr>
              <a:t>Ortaokul ve İmam Hatip </a:t>
            </a:r>
          </a:p>
          <a:p>
            <a:pPr algn="ctr"/>
            <a:r>
              <a:rPr lang="tr-TR" sz="4000" b="1" dirty="0" smtClean="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latin typeface="Arial"/>
              </a:rPr>
              <a:t>Ortaokulu</a:t>
            </a:r>
            <a:endParaRPr lang="tr-TR" sz="4000" b="1" dirty="0">
              <a:ln w="24500" cmpd="dbl">
                <a:solidFill>
                  <a:srgbClr val="333399">
                    <a:shade val="85000"/>
                    <a:satMod val="155000"/>
                  </a:srgbClr>
                </a:solidFill>
                <a:prstDash val="solid"/>
                <a:miter lim="800000"/>
              </a:ln>
              <a:gradFill>
                <a:gsLst>
                  <a:gs pos="10000">
                    <a:srgbClr val="333399">
                      <a:tint val="10000"/>
                      <a:satMod val="155000"/>
                    </a:srgbClr>
                  </a:gs>
                  <a:gs pos="60000">
                    <a:srgbClr val="333399">
                      <a:tint val="30000"/>
                      <a:satMod val="155000"/>
                    </a:srgbClr>
                  </a:gs>
                  <a:gs pos="100000">
                    <a:srgbClr val="333399">
                      <a:tint val="73000"/>
                      <a:satMod val="155000"/>
                    </a:srgbClr>
                  </a:gs>
                </a:gsLst>
                <a:lin ang="5400000"/>
              </a:gradFill>
              <a:effectLst>
                <a:outerShdw blurRad="38100" dist="38100" dir="7020000" algn="tl">
                  <a:srgbClr val="000000">
                    <a:alpha val="35000"/>
                  </a:srgbClr>
                </a:outerShdw>
              </a:effectLst>
              <a:latin typeface="Arial"/>
            </a:endParaRPr>
          </a:p>
        </p:txBody>
      </p:sp>
      <p:sp>
        <p:nvSpPr>
          <p:cNvPr id="3" name="Dikdörtgen 2"/>
          <p:cNvSpPr/>
          <p:nvPr/>
        </p:nvSpPr>
        <p:spPr>
          <a:xfrm>
            <a:off x="6971989" y="6022405"/>
            <a:ext cx="1818132"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tr-TR" sz="2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Arial"/>
              </a:rPr>
              <a:t>Bölüm 3</a:t>
            </a:r>
          </a:p>
        </p:txBody>
      </p:sp>
    </p:spTree>
    <p:extLst>
      <p:ext uri="{BB962C8B-B14F-4D97-AF65-F5344CB8AC3E}">
        <p14:creationId xmlns:p14="http://schemas.microsoft.com/office/powerpoint/2010/main" val="3403344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79512" y="260648"/>
            <a:ext cx="8712968" cy="1440160"/>
          </a:xfrm>
          <a:solidFill>
            <a:schemeClr val="accent6">
              <a:lumMod val="75000"/>
            </a:schemeClr>
          </a:solidFill>
          <a:ln>
            <a:solidFill>
              <a:schemeClr val="accent1"/>
            </a:solidFill>
          </a:ln>
        </p:spPr>
        <p:txBody>
          <a:bodyPr/>
          <a:lstStyle/>
          <a:p>
            <a:pPr eaLnBrk="0" hangingPunct="0"/>
            <a:r>
              <a:rPr lang="tr-TR" dirty="0"/>
              <a:t>622: </a:t>
            </a:r>
            <a:r>
              <a:rPr lang="tr-TR" dirty="0" err="1">
                <a:effectLst/>
                <a:latin typeface="Arial" charset="0"/>
              </a:rPr>
              <a:t>Mescid’i</a:t>
            </a:r>
            <a:r>
              <a:rPr lang="tr-TR" dirty="0">
                <a:effectLst/>
                <a:latin typeface="Arial" charset="0"/>
              </a:rPr>
              <a:t> </a:t>
            </a:r>
            <a:r>
              <a:rPr lang="tr-TR" dirty="0" err="1">
                <a:effectLst/>
                <a:latin typeface="Arial" charset="0"/>
              </a:rPr>
              <a:t>Nebevi’yi</a:t>
            </a:r>
            <a:r>
              <a:rPr lang="tr-TR" dirty="0">
                <a:effectLst/>
                <a:latin typeface="Arial" charset="0"/>
              </a:rPr>
              <a:t> (Peygamber </a:t>
            </a:r>
            <a:br>
              <a:rPr lang="tr-TR" dirty="0">
                <a:effectLst/>
                <a:latin typeface="Arial" charset="0"/>
              </a:rPr>
            </a:br>
            <a:r>
              <a:rPr lang="tr-TR" dirty="0">
                <a:effectLst/>
                <a:latin typeface="Arial" charset="0"/>
              </a:rPr>
              <a:t>Camisini) inşa ettirdi</a:t>
            </a:r>
            <a:endParaRPr lang="tr-TR" dirty="0"/>
          </a:p>
        </p:txBody>
      </p:sp>
      <p:pic>
        <p:nvPicPr>
          <p:cNvPr id="1126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67" t="5754" r="7857" b="12697"/>
          <a:stretch/>
        </p:blipFill>
        <p:spPr bwMode="auto">
          <a:xfrm>
            <a:off x="179512" y="1700808"/>
            <a:ext cx="8712968" cy="4768349"/>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126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254" t="7936" r="8527" b="11566"/>
          <a:stretch/>
        </p:blipFill>
        <p:spPr bwMode="auto">
          <a:xfrm>
            <a:off x="160094" y="1720077"/>
            <a:ext cx="8732386" cy="474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083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03" t="6359" r="8148" b="11896"/>
          <a:stretch/>
        </p:blipFill>
        <p:spPr bwMode="auto">
          <a:xfrm>
            <a:off x="339757" y="1558432"/>
            <a:ext cx="8552723" cy="476178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İçerik Yer Tutucusu 2"/>
          <p:cNvSpPr txBox="1">
            <a:spLocks/>
          </p:cNvSpPr>
          <p:nvPr/>
        </p:nvSpPr>
        <p:spPr bwMode="auto">
          <a:xfrm>
            <a:off x="304800" y="228600"/>
            <a:ext cx="8515672" cy="1040160"/>
          </a:xfrm>
          <a:prstGeom prst="rect">
            <a:avLst/>
          </a:prstGeom>
          <a:solidFill>
            <a:schemeClr val="accent6">
              <a:lumMod val="75000"/>
            </a:schemeClr>
          </a:solidFill>
          <a:ln>
            <a:solidFill>
              <a:schemeClr val="accent5">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pPr eaLnBrk="0" hangingPunct="0"/>
            <a:r>
              <a:rPr lang="tr-TR" sz="2800" dirty="0">
                <a:effectLst/>
                <a:latin typeface="Arial" charset="0"/>
              </a:rPr>
              <a:t>Eski ismi </a:t>
            </a:r>
            <a:r>
              <a:rPr lang="tr-TR" sz="2800" dirty="0" err="1">
                <a:effectLst/>
                <a:latin typeface="Arial" charset="0"/>
              </a:rPr>
              <a:t>Yesrib</a:t>
            </a:r>
            <a:r>
              <a:rPr lang="tr-TR" sz="2800" dirty="0">
                <a:effectLst/>
                <a:latin typeface="Arial" charset="0"/>
              </a:rPr>
              <a:t> olan </a:t>
            </a:r>
            <a:r>
              <a:rPr lang="tr-TR" sz="2800" dirty="0"/>
              <a:t>Şehrin adı</a:t>
            </a:r>
          </a:p>
          <a:p>
            <a:pPr eaLnBrk="0" hangingPunct="0"/>
            <a:r>
              <a:rPr lang="tr-TR" sz="2800" dirty="0">
                <a:effectLst/>
                <a:latin typeface="Arial" charset="0"/>
              </a:rPr>
              <a:t>Medine olarak değişti</a:t>
            </a:r>
          </a:p>
        </p:txBody>
      </p:sp>
    </p:spTree>
    <p:extLst>
      <p:ext uri="{BB962C8B-B14F-4D97-AF65-F5344CB8AC3E}">
        <p14:creationId xmlns:p14="http://schemas.microsoft.com/office/powerpoint/2010/main" val="2960750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14" t="7139" r="8750" b="31546"/>
          <a:stretch/>
        </p:blipFill>
        <p:spPr bwMode="auto">
          <a:xfrm>
            <a:off x="376808" y="1196752"/>
            <a:ext cx="8371656" cy="424805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İçerik Yer Tutucusu 2"/>
          <p:cNvSpPr>
            <a:spLocks noGrp="1"/>
          </p:cNvSpPr>
          <p:nvPr>
            <p:ph type="title"/>
          </p:nvPr>
        </p:nvSpPr>
        <p:spPr>
          <a:xfrm>
            <a:off x="304800" y="228600"/>
            <a:ext cx="8515672" cy="762000"/>
          </a:xfrm>
          <a:solidFill>
            <a:schemeClr val="accent6">
              <a:lumMod val="75000"/>
            </a:schemeClr>
          </a:solidFill>
          <a:ln>
            <a:solidFill>
              <a:schemeClr val="accent5">
                <a:lumMod val="50000"/>
              </a:schemeClr>
            </a:solidFill>
          </a:ln>
        </p:spPr>
        <p:txBody>
          <a:bodyPr/>
          <a:lstStyle/>
          <a:p>
            <a:pPr algn="ctr"/>
            <a:r>
              <a:rPr lang="tr-TR" sz="2800" dirty="0"/>
              <a:t>Bilal-i Habeşi ilk ezanı okudu</a:t>
            </a:r>
          </a:p>
        </p:txBody>
      </p:sp>
    </p:spTree>
    <p:extLst>
      <p:ext uri="{BB962C8B-B14F-4D97-AF65-F5344CB8AC3E}">
        <p14:creationId xmlns:p14="http://schemas.microsoft.com/office/powerpoint/2010/main" val="3183858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02" t="5752" r="7980" b="12833"/>
          <a:stretch/>
        </p:blipFill>
        <p:spPr bwMode="auto">
          <a:xfrm>
            <a:off x="323528" y="1844824"/>
            <a:ext cx="8424936" cy="466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İçerik Yer Tutucusu 2"/>
          <p:cNvSpPr txBox="1">
            <a:spLocks noGrp="1"/>
          </p:cNvSpPr>
          <p:nvPr>
            <p:ph idx="1"/>
          </p:nvPr>
        </p:nvSpPr>
        <p:spPr bwMode="auto">
          <a:xfrm>
            <a:off x="323528" y="260648"/>
            <a:ext cx="8363272" cy="1368152"/>
          </a:xfrm>
          <a:prstGeom prst="rect">
            <a:avLst/>
          </a:prstGeom>
          <a:solidFill>
            <a:schemeClr val="accent6">
              <a:lumMod val="75000"/>
            </a:schemeClr>
          </a:solidFill>
          <a:ln>
            <a:solidFill>
              <a:schemeClr val="accent5">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pPr marL="0" indent="0" eaLnBrk="0" hangingPunct="0">
              <a:buClrTx/>
              <a:buSzTx/>
              <a:buNone/>
            </a:pPr>
            <a:r>
              <a:rPr lang="tr-TR" sz="2800" dirty="0">
                <a:effectLst/>
                <a:latin typeface="Arial" charset="0"/>
              </a:rPr>
              <a:t>Mescidin yanına fakir </a:t>
            </a:r>
            <a:r>
              <a:rPr lang="tr-TR" sz="2800" dirty="0"/>
              <a:t>Müslümanların eğitim</a:t>
            </a:r>
          </a:p>
          <a:p>
            <a:pPr marL="0" indent="0" eaLnBrk="0" hangingPunct="0">
              <a:buClrTx/>
              <a:buSzTx/>
              <a:buNone/>
            </a:pPr>
            <a:r>
              <a:rPr lang="tr-TR" sz="2800" dirty="0">
                <a:effectLst/>
                <a:latin typeface="Arial" charset="0"/>
              </a:rPr>
              <a:t>yeri olan </a:t>
            </a:r>
            <a:r>
              <a:rPr lang="tr-TR" sz="2800" dirty="0" err="1">
                <a:solidFill>
                  <a:srgbClr val="FF0000"/>
                </a:solidFill>
                <a:effectLst>
                  <a:outerShdw blurRad="38100" dist="38100" dir="2700000" algn="tl">
                    <a:srgbClr val="000000">
                      <a:alpha val="43137"/>
                    </a:srgbClr>
                  </a:outerShdw>
                </a:effectLst>
                <a:latin typeface="Arial" charset="0"/>
              </a:rPr>
              <a:t>Suffe</a:t>
            </a:r>
            <a:r>
              <a:rPr lang="tr-TR" sz="2800" dirty="0">
                <a:effectLst/>
                <a:latin typeface="Arial" charset="0"/>
              </a:rPr>
              <a:t> denen yer yapıldı </a:t>
            </a:r>
            <a:r>
              <a:rPr lang="tr-TR" sz="2800" dirty="0" err="1"/>
              <a:t>Suffe’de</a:t>
            </a:r>
            <a:r>
              <a:rPr lang="tr-TR" sz="2800" dirty="0"/>
              <a:t> yetişen  </a:t>
            </a:r>
            <a:r>
              <a:rPr lang="tr-TR" sz="2800" dirty="0" err="1"/>
              <a:t>müslümanlara</a:t>
            </a:r>
            <a:r>
              <a:rPr lang="tr-TR" sz="2800" dirty="0"/>
              <a:t>  </a:t>
            </a:r>
            <a:r>
              <a:rPr lang="tr-TR" sz="2800" dirty="0">
                <a:solidFill>
                  <a:srgbClr val="FF0000"/>
                </a:solidFill>
              </a:rPr>
              <a:t>Ashabı </a:t>
            </a:r>
            <a:r>
              <a:rPr lang="tr-TR" sz="2800" dirty="0" err="1">
                <a:solidFill>
                  <a:srgbClr val="FF0000"/>
                </a:solidFill>
                <a:effectLst>
                  <a:outerShdw blurRad="38100" dist="38100" dir="2700000" algn="tl">
                    <a:srgbClr val="000000">
                      <a:alpha val="43137"/>
                    </a:srgbClr>
                  </a:outerShdw>
                </a:effectLst>
                <a:latin typeface="Arial" charset="0"/>
              </a:rPr>
              <a:t>Suffe</a:t>
            </a:r>
            <a:r>
              <a:rPr lang="tr-TR" sz="2800" dirty="0">
                <a:solidFill>
                  <a:srgbClr val="FF0000"/>
                </a:solidFill>
                <a:effectLst/>
                <a:latin typeface="Arial" charset="0"/>
              </a:rPr>
              <a:t> </a:t>
            </a:r>
            <a:r>
              <a:rPr lang="tr-TR" sz="2800" dirty="0">
                <a:effectLst/>
                <a:latin typeface="Arial" charset="0"/>
              </a:rPr>
              <a:t>dendi.</a:t>
            </a:r>
          </a:p>
        </p:txBody>
      </p:sp>
    </p:spTree>
    <p:extLst>
      <p:ext uri="{BB962C8B-B14F-4D97-AF65-F5344CB8AC3E}">
        <p14:creationId xmlns:p14="http://schemas.microsoft.com/office/powerpoint/2010/main" val="945214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404664"/>
            <a:ext cx="8496944" cy="1080120"/>
          </a:xfrm>
          <a:solidFill>
            <a:schemeClr val="accent6">
              <a:lumMod val="75000"/>
            </a:schemeClr>
          </a:solidFill>
          <a:ln>
            <a:solidFill>
              <a:schemeClr val="accent5">
                <a:lumMod val="50000"/>
              </a:schemeClr>
            </a:solidFill>
          </a:ln>
        </p:spPr>
        <p:txBody>
          <a:bodyPr/>
          <a:lstStyle/>
          <a:p>
            <a:r>
              <a:rPr lang="tr-TR" dirty="0"/>
              <a:t>623: Müslümanlar arasında kardeşlik ilan edildi</a:t>
            </a:r>
          </a:p>
        </p:txBody>
      </p:sp>
      <p:sp>
        <p:nvSpPr>
          <p:cNvPr id="4" name="Yuvarlatılmış Çapraz Köşeli Dikdörtgen 3"/>
          <p:cNvSpPr/>
          <p:nvPr/>
        </p:nvSpPr>
        <p:spPr bwMode="auto">
          <a:xfrm>
            <a:off x="323528" y="1700808"/>
            <a:ext cx="6480720" cy="1080120"/>
          </a:xfrm>
          <a:prstGeom prst="round2Diag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400" b="1" i="0" u="none" strike="noStrike" cap="none" normalizeH="0" baseline="0" dirty="0">
                <a:ln>
                  <a:noFill/>
                </a:ln>
                <a:solidFill>
                  <a:srgbClr val="FF0000"/>
                </a:solidFill>
                <a:effectLst/>
              </a:rPr>
              <a:t>Ensar</a:t>
            </a:r>
            <a:r>
              <a:rPr kumimoji="0" lang="tr-TR" sz="2400" b="0" i="0" u="none" strike="noStrike" cap="none" normalizeH="0" baseline="0" dirty="0">
                <a:ln>
                  <a:noFill/>
                </a:ln>
                <a:solidFill>
                  <a:schemeClr val="tx1"/>
                </a:solidFill>
                <a:effectLst/>
              </a:rPr>
              <a:t>: Hicret edenlere sahip çıkan Medineliler</a:t>
            </a:r>
          </a:p>
          <a:p>
            <a:pPr marL="0" marR="0" indent="0" algn="ctr" defTabSz="914400" rtl="0" eaLnBrk="0" fontAlgn="base" latinLnBrk="0" hangingPunct="0">
              <a:lnSpc>
                <a:spcPct val="100000"/>
              </a:lnSpc>
              <a:spcBef>
                <a:spcPct val="0"/>
              </a:spcBef>
              <a:spcAft>
                <a:spcPct val="0"/>
              </a:spcAft>
              <a:buClrTx/>
              <a:buSzTx/>
              <a:buFontTx/>
              <a:buNone/>
              <a:tabLst/>
            </a:pPr>
            <a:r>
              <a:rPr lang="tr-TR" sz="2400" b="1" dirty="0">
                <a:solidFill>
                  <a:srgbClr val="FF0000"/>
                </a:solidFill>
              </a:rPr>
              <a:t>Muhacir</a:t>
            </a:r>
            <a:r>
              <a:rPr lang="tr-TR" sz="2400" dirty="0"/>
              <a:t>: Medine’ye hicret edenler</a:t>
            </a:r>
            <a:endParaRPr kumimoji="0" lang="tr-TR" sz="2400" b="0" i="0" u="none" strike="noStrike" cap="none" normalizeH="0" baseline="0" dirty="0">
              <a:ln>
                <a:noFill/>
              </a:ln>
              <a:solidFill>
                <a:schemeClr val="tx1"/>
              </a:solidFill>
              <a:effectLst/>
            </a:endParaRPr>
          </a:p>
        </p:txBody>
      </p:sp>
      <p:sp>
        <p:nvSpPr>
          <p:cNvPr id="5" name="Yuvarlatılmış Çapraz Köşeli Dikdörtgen 4"/>
          <p:cNvSpPr/>
          <p:nvPr/>
        </p:nvSpPr>
        <p:spPr bwMode="auto">
          <a:xfrm>
            <a:off x="7092280" y="1880828"/>
            <a:ext cx="1800200" cy="4752528"/>
          </a:xfrm>
          <a:prstGeom prst="round2Diag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err="1">
                <a:ln>
                  <a:noFill/>
                </a:ln>
                <a:solidFill>
                  <a:schemeClr val="tx1"/>
                </a:solidFill>
                <a:effectLst/>
              </a:rPr>
              <a:t>Evs</a:t>
            </a:r>
            <a:r>
              <a:rPr kumimoji="0" lang="tr-TR" sz="2800" b="0" i="0" u="none" strike="noStrike" cap="none" normalizeH="0" baseline="0" dirty="0">
                <a:ln>
                  <a:noFill/>
                </a:ln>
                <a:solidFill>
                  <a:schemeClr val="tx1"/>
                </a:solidFill>
                <a:effectLst/>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rPr>
              <a:t>ve </a:t>
            </a:r>
            <a:r>
              <a:rPr kumimoji="0" lang="tr-TR" sz="2800" b="0" i="0" u="none" strike="noStrike" cap="none" normalizeH="0" baseline="0" dirty="0" err="1">
                <a:ln>
                  <a:noFill/>
                </a:ln>
                <a:solidFill>
                  <a:schemeClr val="tx1"/>
                </a:solidFill>
                <a:effectLst/>
              </a:rPr>
              <a:t>Hazreç</a:t>
            </a:r>
            <a:r>
              <a:rPr kumimoji="0" lang="tr-TR" sz="2800" b="0" i="0" u="none" strike="noStrike" cap="none" normalizeH="0" baseline="0" dirty="0">
                <a:ln>
                  <a:noFill/>
                </a:ln>
                <a:solidFill>
                  <a:schemeClr val="tx1"/>
                </a:solidFill>
                <a:effectLst/>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rPr>
              <a:t>kabilesi </a:t>
            </a:r>
          </a:p>
          <a:p>
            <a:pPr marL="0" marR="0" indent="0" algn="ctr" defTabSz="914400" rtl="0" eaLnBrk="0" fontAlgn="base" latinLnBrk="0" hangingPunct="0">
              <a:lnSpc>
                <a:spcPct val="100000"/>
              </a:lnSpc>
              <a:spcBef>
                <a:spcPct val="0"/>
              </a:spcBef>
              <a:spcAft>
                <a:spcPct val="0"/>
              </a:spcAft>
              <a:buClrTx/>
              <a:buSzTx/>
              <a:buFontTx/>
              <a:buNone/>
              <a:tabLst/>
            </a:pPr>
            <a:r>
              <a:rPr lang="tr-TR" sz="2800" dirty="0"/>
              <a:t>arasındaki</a:t>
            </a:r>
          </a:p>
          <a:p>
            <a:pPr marL="0" marR="0" indent="0" algn="ctr" defTabSz="914400" rtl="0" eaLnBrk="0" fontAlgn="base" latinLnBrk="0" hangingPunct="0">
              <a:lnSpc>
                <a:spcPct val="100000"/>
              </a:lnSpc>
              <a:spcBef>
                <a:spcPct val="0"/>
              </a:spcBef>
              <a:spcAft>
                <a:spcPct val="0"/>
              </a:spcAft>
              <a:buClrTx/>
              <a:buSzTx/>
              <a:buFontTx/>
              <a:buNone/>
              <a:tabLst/>
            </a:pPr>
            <a:r>
              <a:rPr lang="tr-TR" sz="2800" dirty="0"/>
              <a:t> düşmanlık</a:t>
            </a:r>
          </a:p>
          <a:p>
            <a:pPr marL="0" marR="0" indent="0" algn="ctr" defTabSz="914400" rtl="0" eaLnBrk="0" fontAlgn="base" latinLnBrk="0" hangingPunct="0">
              <a:lnSpc>
                <a:spcPct val="100000"/>
              </a:lnSpc>
              <a:spcBef>
                <a:spcPct val="0"/>
              </a:spcBef>
              <a:spcAft>
                <a:spcPct val="0"/>
              </a:spcAft>
              <a:buClrTx/>
              <a:buSzTx/>
              <a:buFontTx/>
              <a:buNone/>
              <a:tabLst/>
            </a:pPr>
            <a:r>
              <a:rPr lang="tr-TR" sz="2800" dirty="0"/>
              <a:t> sona</a:t>
            </a:r>
          </a:p>
          <a:p>
            <a:pPr marL="0" marR="0" indent="0" algn="ctr" defTabSz="914400" rtl="0" eaLnBrk="0" fontAlgn="base" latinLnBrk="0" hangingPunct="0">
              <a:lnSpc>
                <a:spcPct val="100000"/>
              </a:lnSpc>
              <a:spcBef>
                <a:spcPct val="0"/>
              </a:spcBef>
              <a:spcAft>
                <a:spcPct val="0"/>
              </a:spcAft>
              <a:buClrTx/>
              <a:buSzTx/>
              <a:buFontTx/>
              <a:buNone/>
              <a:tabLst/>
            </a:pPr>
            <a:r>
              <a:rPr lang="tr-TR" sz="2800" dirty="0"/>
              <a:t> erdi</a:t>
            </a:r>
            <a:endParaRPr kumimoji="0" lang="tr-TR" sz="2800" b="0" i="0" u="none" strike="noStrike" cap="none" normalizeH="0" baseline="0" dirty="0">
              <a:ln>
                <a:noFill/>
              </a:ln>
              <a:solidFill>
                <a:schemeClr val="tx1"/>
              </a:solidFill>
              <a:effectLst/>
            </a:endParaRPr>
          </a:p>
        </p:txBody>
      </p:sp>
      <p:pic>
        <p:nvPicPr>
          <p:cNvPr id="1259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82" t="5555" r="8973" b="12103"/>
          <a:stretch/>
        </p:blipFill>
        <p:spPr bwMode="auto">
          <a:xfrm>
            <a:off x="107504" y="2852936"/>
            <a:ext cx="6912768" cy="3924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encrypted-tbn1.gstatic.com/images?q=tbn:ANd9GcSDt9r66oyTCZxBKe2w7OwaMD5P7jalhRFr8yKcXl0qHrzQI--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4359" y="5920172"/>
            <a:ext cx="996041" cy="70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05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83568" y="188640"/>
            <a:ext cx="8136904" cy="1116124"/>
          </a:xfrm>
          <a:solidFill>
            <a:schemeClr val="accent6">
              <a:lumMod val="75000"/>
            </a:schemeClr>
          </a:solidFill>
          <a:ln>
            <a:solidFill>
              <a:schemeClr val="accent5">
                <a:lumMod val="50000"/>
              </a:schemeClr>
            </a:solidFill>
          </a:ln>
        </p:spPr>
        <p:txBody>
          <a:bodyPr/>
          <a:lstStyle/>
          <a:p>
            <a:r>
              <a:rPr lang="tr-TR" dirty="0"/>
              <a:t>623: Yahudilerle Medine Sözleşmesi imzalandı</a:t>
            </a:r>
          </a:p>
        </p:txBody>
      </p:sp>
      <p:sp>
        <p:nvSpPr>
          <p:cNvPr id="3" name="İçerik Yer Tutucusu 2"/>
          <p:cNvSpPr>
            <a:spLocks noGrp="1"/>
          </p:cNvSpPr>
          <p:nvPr>
            <p:ph idx="1"/>
          </p:nvPr>
        </p:nvSpPr>
        <p:spPr/>
        <p:txBody>
          <a:bodyPr/>
          <a:lstStyle/>
          <a:p>
            <a:r>
              <a:rPr lang="tr-TR" dirty="0"/>
              <a:t> </a:t>
            </a:r>
          </a:p>
        </p:txBody>
      </p:sp>
      <p:sp>
        <p:nvSpPr>
          <p:cNvPr id="4" name="Aynı Yanın Köşesi Yuvarlatılmış Dikdörtgen 3"/>
          <p:cNvSpPr/>
          <p:nvPr/>
        </p:nvSpPr>
        <p:spPr bwMode="auto">
          <a:xfrm>
            <a:off x="755576" y="1470182"/>
            <a:ext cx="3621608" cy="2246850"/>
          </a:xfrm>
          <a:prstGeom prst="round2Same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a:ln>
                  <a:noFill/>
                </a:ln>
                <a:solidFill>
                  <a:schemeClr val="tx1"/>
                </a:solidFill>
                <a:effectLst/>
                <a:latin typeface="Arial" charset="0"/>
              </a:rPr>
              <a:t>Dünyada ilk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a:ln>
                  <a:noFill/>
                </a:ln>
                <a:solidFill>
                  <a:schemeClr val="tx1"/>
                </a:solidFill>
                <a:effectLst/>
                <a:latin typeface="Arial" charset="0"/>
              </a:rPr>
              <a:t>yazılı sözleşme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a:ln>
                  <a:noFill/>
                </a:ln>
                <a:solidFill>
                  <a:schemeClr val="tx1"/>
                </a:solidFill>
                <a:effectLst/>
                <a:latin typeface="Arial" charset="0"/>
              </a:rPr>
              <a:t>ve ilk yazılı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a:ln>
                  <a:noFill/>
                </a:ln>
                <a:solidFill>
                  <a:schemeClr val="tx1"/>
                </a:solidFill>
                <a:effectLst/>
                <a:latin typeface="Arial" charset="0"/>
              </a:rPr>
              <a:t>anayasa</a:t>
            </a:r>
          </a:p>
        </p:txBody>
      </p:sp>
      <p:sp>
        <p:nvSpPr>
          <p:cNvPr id="5" name="Aynı Yanın Köşesi Yuvarlatılmış Dikdörtgen 4"/>
          <p:cNvSpPr/>
          <p:nvPr/>
        </p:nvSpPr>
        <p:spPr bwMode="auto">
          <a:xfrm>
            <a:off x="755576" y="4033400"/>
            <a:ext cx="3621608" cy="1404156"/>
          </a:xfrm>
          <a:prstGeom prst="round2Same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a:ln>
                  <a:noFill/>
                </a:ln>
                <a:solidFill>
                  <a:schemeClr val="tx1"/>
                </a:solidFill>
                <a:effectLst/>
              </a:rPr>
              <a:t>Toplumsal barışı</a:t>
            </a:r>
          </a:p>
          <a:p>
            <a:pPr marL="0" marR="0" indent="0" algn="ctr" defTabSz="914400" rtl="0" eaLnBrk="0" fontAlgn="base" latinLnBrk="0" hangingPunct="0">
              <a:lnSpc>
                <a:spcPct val="100000"/>
              </a:lnSpc>
              <a:spcBef>
                <a:spcPct val="0"/>
              </a:spcBef>
              <a:spcAft>
                <a:spcPct val="0"/>
              </a:spcAft>
              <a:buClrTx/>
              <a:buSzTx/>
              <a:buFontTx/>
              <a:buNone/>
              <a:tabLst/>
            </a:pPr>
            <a:r>
              <a:rPr lang="tr-TR" sz="3200" dirty="0"/>
              <a:t>tesis etmiştir</a:t>
            </a:r>
            <a:endParaRPr kumimoji="0" lang="tr-TR" sz="3200" b="0" i="0" u="none" strike="noStrike" cap="none" normalizeH="0" baseline="0" dirty="0">
              <a:ln>
                <a:noFill/>
              </a:ln>
              <a:solidFill>
                <a:schemeClr val="tx1"/>
              </a:solidFill>
              <a:effectLst/>
            </a:endParaRPr>
          </a:p>
        </p:txBody>
      </p:sp>
      <p:pic>
        <p:nvPicPr>
          <p:cNvPr id="126978" name="Picture 2" descr="http://www.dinibil.com/images/resimler/Peygamberimizin-mektuplari1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150" y="1484784"/>
            <a:ext cx="4392488" cy="438568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82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228600"/>
            <a:ext cx="7992888" cy="762000"/>
          </a:xfrm>
          <a:solidFill>
            <a:schemeClr val="accent6">
              <a:lumMod val="75000"/>
            </a:schemeClr>
          </a:solidFill>
          <a:ln>
            <a:solidFill>
              <a:schemeClr val="accent1"/>
            </a:solidFill>
          </a:ln>
        </p:spPr>
        <p:txBody>
          <a:bodyPr/>
          <a:lstStyle/>
          <a:p>
            <a:r>
              <a:rPr lang="tr-TR" dirty="0"/>
              <a:t>624: Bedir savaşı yapıldı</a:t>
            </a:r>
          </a:p>
        </p:txBody>
      </p:sp>
      <p:sp>
        <p:nvSpPr>
          <p:cNvPr id="4" name="Yuvarlatılmış Çapraz Köşeli Dikdörtgen 3"/>
          <p:cNvSpPr/>
          <p:nvPr/>
        </p:nvSpPr>
        <p:spPr bwMode="auto">
          <a:xfrm>
            <a:off x="804753" y="1138514"/>
            <a:ext cx="3384376" cy="1440160"/>
          </a:xfrm>
          <a:prstGeom prst="round2DiagRect">
            <a:avLst/>
          </a:prstGeom>
          <a:solidFill>
            <a:schemeClr val="accent1">
              <a:lumMod val="50000"/>
            </a:schemeClr>
          </a:solidFill>
          <a:ln w="952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a:ln>
                  <a:noFill/>
                </a:ln>
                <a:solidFill>
                  <a:schemeClr val="tx1"/>
                </a:solidFill>
                <a:effectLst/>
                <a:latin typeface="Arial" charset="0"/>
              </a:rPr>
              <a:t>Müslümanlar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a:ln>
                  <a:noFill/>
                </a:ln>
                <a:solidFill>
                  <a:schemeClr val="tx1"/>
                </a:solidFill>
                <a:effectLst/>
                <a:latin typeface="Arial" charset="0"/>
              </a:rPr>
              <a:t>zafer kazandı</a:t>
            </a:r>
          </a:p>
        </p:txBody>
      </p:sp>
      <p:sp>
        <p:nvSpPr>
          <p:cNvPr id="5" name="Yuvarlatılmış Çapraz Köşeli Dikdörtgen 4"/>
          <p:cNvSpPr/>
          <p:nvPr/>
        </p:nvSpPr>
        <p:spPr bwMode="auto">
          <a:xfrm>
            <a:off x="4620478" y="1138333"/>
            <a:ext cx="3565579" cy="1440160"/>
          </a:xfrm>
          <a:prstGeom prst="round2Diag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Müşriklerden 90 kişi öldü</a:t>
            </a:r>
          </a:p>
          <a:p>
            <a:pPr marL="0" marR="0" indent="0" algn="ctr" defTabSz="914400" rtl="0" eaLnBrk="0" fontAlgn="base" latinLnBrk="0" hangingPunct="0">
              <a:lnSpc>
                <a:spcPct val="100000"/>
              </a:lnSpc>
              <a:spcBef>
                <a:spcPct val="0"/>
              </a:spcBef>
              <a:spcAft>
                <a:spcPct val="0"/>
              </a:spcAft>
              <a:buClrTx/>
              <a:buSzTx/>
              <a:buFontTx/>
              <a:buNone/>
              <a:tabLst/>
            </a:pPr>
            <a:r>
              <a:rPr lang="tr-TR" sz="2400" dirty="0"/>
              <a:t>Müslümanlardan 14 kişi </a:t>
            </a:r>
          </a:p>
          <a:p>
            <a:pPr marL="0" marR="0" indent="0" algn="ctr" defTabSz="914400" rtl="0" eaLnBrk="0" fontAlgn="base" latinLnBrk="0" hangingPunct="0">
              <a:lnSpc>
                <a:spcPct val="100000"/>
              </a:lnSpc>
              <a:spcBef>
                <a:spcPct val="0"/>
              </a:spcBef>
              <a:spcAft>
                <a:spcPct val="0"/>
              </a:spcAft>
              <a:buClrTx/>
              <a:buSzTx/>
              <a:buFontTx/>
              <a:buNone/>
              <a:tabLst/>
            </a:pPr>
            <a:r>
              <a:rPr lang="tr-TR" sz="2400" dirty="0"/>
              <a:t>şehit oldu</a:t>
            </a:r>
            <a:endParaRPr kumimoji="0" lang="tr-TR" sz="1800" b="0" i="0" u="none" strike="noStrike" cap="none" normalizeH="0" baseline="0" dirty="0">
              <a:ln>
                <a:noFill/>
              </a:ln>
              <a:solidFill>
                <a:schemeClr val="tx1"/>
              </a:solidFill>
              <a:effectLst/>
              <a:latin typeface="Arial" charset="0"/>
            </a:endParaRPr>
          </a:p>
        </p:txBody>
      </p:sp>
      <p:pic>
        <p:nvPicPr>
          <p:cNvPr id="1136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01" t="7675" r="8809" b="11913"/>
          <a:stretch/>
        </p:blipFill>
        <p:spPr bwMode="auto">
          <a:xfrm>
            <a:off x="827584" y="2578674"/>
            <a:ext cx="7358474" cy="4023091"/>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3" name="Metin kutusu 2"/>
          <p:cNvSpPr txBox="1"/>
          <p:nvPr/>
        </p:nvSpPr>
        <p:spPr>
          <a:xfrm rot="20866090">
            <a:off x="384161" y="4848313"/>
            <a:ext cx="2803973" cy="1569660"/>
          </a:xfrm>
          <a:prstGeom prst="rect">
            <a:avLst/>
          </a:prstGeom>
          <a:solidFill>
            <a:schemeClr val="accent1">
              <a:lumMod val="50000"/>
            </a:schemeClr>
          </a:solidFill>
          <a:ln>
            <a:solidFill>
              <a:srgbClr val="FF0000"/>
            </a:solidFill>
          </a:ln>
        </p:spPr>
        <p:txBody>
          <a:bodyPr wrap="none" rtlCol="0">
            <a:spAutoFit/>
          </a:bodyPr>
          <a:lstStyle/>
          <a:p>
            <a:r>
              <a:rPr lang="tr-TR" sz="2400" dirty="0"/>
              <a:t>Hz. Muhammed’in</a:t>
            </a:r>
          </a:p>
          <a:p>
            <a:r>
              <a:rPr lang="tr-TR" sz="2400" dirty="0"/>
              <a:t> yaptığı </a:t>
            </a:r>
          </a:p>
          <a:p>
            <a:r>
              <a:rPr lang="tr-TR" sz="2400" dirty="0"/>
              <a:t>Savaşlar savunma </a:t>
            </a:r>
          </a:p>
          <a:p>
            <a:r>
              <a:rPr lang="tr-TR" sz="2400" dirty="0"/>
              <a:t>savaşı olmuştur</a:t>
            </a:r>
          </a:p>
        </p:txBody>
      </p:sp>
      <p:pic>
        <p:nvPicPr>
          <p:cNvPr id="2051" name="Picture 3" descr="C:\Users\emın\AppData\Local\Microsoft\Windows\INetCache\IE\OLJSBY6B\MC90034964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66090">
            <a:off x="364018" y="3298825"/>
            <a:ext cx="4572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20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1051520"/>
          </a:xfrm>
          <a:solidFill>
            <a:schemeClr val="accent6">
              <a:lumMod val="75000"/>
            </a:schemeClr>
          </a:solidFill>
          <a:ln>
            <a:solidFill>
              <a:schemeClr val="accent1"/>
            </a:solidFill>
          </a:ln>
        </p:spPr>
        <p:txBody>
          <a:bodyPr/>
          <a:lstStyle/>
          <a:p>
            <a:pPr algn="ctr"/>
            <a:r>
              <a:rPr lang="tr-TR" sz="2800" dirty="0"/>
              <a:t>Bedir savaşında müşriklerin komutanı </a:t>
            </a:r>
          </a:p>
          <a:p>
            <a:pPr marL="0" indent="0" algn="ctr">
              <a:buNone/>
            </a:pPr>
            <a:r>
              <a:rPr lang="tr-TR" sz="2800" dirty="0"/>
              <a:t>Ebu Cehil öldürüldü</a:t>
            </a:r>
          </a:p>
        </p:txBody>
      </p:sp>
      <p:pic>
        <p:nvPicPr>
          <p:cNvPr id="1146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813" t="5555" r="8192" b="12698"/>
          <a:stretch/>
        </p:blipFill>
        <p:spPr bwMode="auto">
          <a:xfrm>
            <a:off x="611560" y="1916832"/>
            <a:ext cx="8075015" cy="4471649"/>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73477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9" name="Rectangle 7"/>
          <p:cNvSpPr>
            <a:spLocks noChangeArrowheads="1"/>
          </p:cNvSpPr>
          <p:nvPr/>
        </p:nvSpPr>
        <p:spPr bwMode="auto">
          <a:xfrm>
            <a:off x="0" y="22860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lvl1pPr>
              <a:defRPr sz="3600">
                <a:solidFill>
                  <a:schemeClr val="tx1"/>
                </a:solidFill>
                <a:effectLst>
                  <a:outerShdw blurRad="38100" dist="38100" dir="2700000" algn="tl">
                    <a:srgbClr val="C0C0C0"/>
                  </a:outerShdw>
                </a:effectLst>
                <a:latin typeface="Arial" charset="0"/>
              </a:defRPr>
            </a:lvl1pPr>
            <a:lvl2pPr>
              <a:defRPr sz="3600">
                <a:solidFill>
                  <a:schemeClr val="tx1"/>
                </a:solidFill>
                <a:effectLst>
                  <a:outerShdw blurRad="38100" dist="38100" dir="2700000" algn="tl">
                    <a:srgbClr val="C0C0C0"/>
                  </a:outerShdw>
                </a:effectLst>
                <a:latin typeface="Arial" charset="0"/>
              </a:defRPr>
            </a:lvl2pPr>
            <a:lvl3pPr>
              <a:defRPr sz="3600">
                <a:solidFill>
                  <a:schemeClr val="tx1"/>
                </a:solidFill>
                <a:effectLst>
                  <a:outerShdw blurRad="38100" dist="38100" dir="2700000" algn="tl">
                    <a:srgbClr val="C0C0C0"/>
                  </a:outerShdw>
                </a:effectLst>
                <a:latin typeface="Arial" charset="0"/>
              </a:defRPr>
            </a:lvl3pPr>
            <a:lvl4pPr>
              <a:defRPr sz="3600">
                <a:solidFill>
                  <a:schemeClr val="tx1"/>
                </a:solidFill>
                <a:effectLst>
                  <a:outerShdw blurRad="38100" dist="38100" dir="2700000" algn="tl">
                    <a:srgbClr val="C0C0C0"/>
                  </a:outerShdw>
                </a:effectLst>
                <a:latin typeface="Arial" charset="0"/>
              </a:defRPr>
            </a:lvl4pPr>
            <a:lvl5pPr>
              <a:defRPr sz="3600">
                <a:solidFill>
                  <a:schemeClr val="tx1"/>
                </a:solidFill>
                <a:effectLst>
                  <a:outerShdw blurRad="38100" dist="38100" dir="2700000" algn="tl">
                    <a:srgbClr val="C0C0C0"/>
                  </a:outerShdw>
                </a:effectLst>
                <a:latin typeface="Arial" charset="0"/>
              </a:defRPr>
            </a:lvl5pPr>
            <a:lvl6pPr marL="457200" algn="ctr" fontAlgn="base">
              <a:spcBef>
                <a:spcPct val="0"/>
              </a:spcBef>
              <a:spcAft>
                <a:spcPct val="0"/>
              </a:spcAft>
              <a:defRPr sz="3600">
                <a:solidFill>
                  <a:schemeClr val="tx1"/>
                </a:solidFill>
                <a:effectLst>
                  <a:outerShdw blurRad="38100" dist="38100" dir="2700000" algn="tl">
                    <a:srgbClr val="C0C0C0"/>
                  </a:outerShdw>
                </a:effectLst>
                <a:latin typeface="Arial" charset="0"/>
              </a:defRPr>
            </a:lvl6pPr>
            <a:lvl7pPr marL="914400" algn="ctr" fontAlgn="base">
              <a:spcBef>
                <a:spcPct val="0"/>
              </a:spcBef>
              <a:spcAft>
                <a:spcPct val="0"/>
              </a:spcAft>
              <a:defRPr sz="3600">
                <a:solidFill>
                  <a:schemeClr val="tx1"/>
                </a:solidFill>
                <a:effectLst>
                  <a:outerShdw blurRad="38100" dist="38100" dir="2700000" algn="tl">
                    <a:srgbClr val="C0C0C0"/>
                  </a:outerShdw>
                </a:effectLst>
                <a:latin typeface="Arial" charset="0"/>
              </a:defRPr>
            </a:lvl7pPr>
            <a:lvl8pPr marL="1371600" algn="ctr" fontAlgn="base">
              <a:spcBef>
                <a:spcPct val="0"/>
              </a:spcBef>
              <a:spcAft>
                <a:spcPct val="0"/>
              </a:spcAft>
              <a:defRPr sz="3600">
                <a:solidFill>
                  <a:schemeClr val="tx1"/>
                </a:solidFill>
                <a:effectLst>
                  <a:outerShdw blurRad="38100" dist="38100" dir="2700000" algn="tl">
                    <a:srgbClr val="C0C0C0"/>
                  </a:outerShdw>
                </a:effectLst>
                <a:latin typeface="Arial" charset="0"/>
              </a:defRPr>
            </a:lvl8pPr>
            <a:lvl9pPr marL="1828800" algn="ctr" fontAlgn="base">
              <a:spcBef>
                <a:spcPct val="0"/>
              </a:spcBef>
              <a:spcAft>
                <a:spcPct val="0"/>
              </a:spcAft>
              <a:defRPr sz="3600">
                <a:solidFill>
                  <a:schemeClr val="tx1"/>
                </a:solidFill>
                <a:effectLst>
                  <a:outerShdw blurRad="38100" dist="38100" dir="2700000" algn="tl">
                    <a:srgbClr val="C0C0C0"/>
                  </a:outerShdw>
                </a:effectLst>
                <a:latin typeface="Arial" charset="0"/>
              </a:defRPr>
            </a:lvl9pPr>
          </a:lstStyle>
          <a:p>
            <a:pPr algn="ctr"/>
            <a:r>
              <a:rPr lang="tr-TR" altLang="tr-TR" b="1" dirty="0">
                <a:solidFill>
                  <a:schemeClr val="accent4">
                    <a:lumMod val="10000"/>
                  </a:schemeClr>
                </a:solidFill>
              </a:rPr>
              <a:t>624</a:t>
            </a:r>
            <a:endParaRPr lang="en-US" altLang="tr-TR" sz="1600" b="1" dirty="0">
              <a:solidFill>
                <a:schemeClr val="accent4">
                  <a:lumMod val="10000"/>
                </a:schemeClr>
              </a:solidFill>
            </a:endParaRPr>
          </a:p>
        </p:txBody>
      </p:sp>
      <p:grpSp>
        <p:nvGrpSpPr>
          <p:cNvPr id="305372" name="Group 220"/>
          <p:cNvGrpSpPr>
            <a:grpSpLocks/>
          </p:cNvGrpSpPr>
          <p:nvPr/>
        </p:nvGrpSpPr>
        <p:grpSpPr bwMode="auto">
          <a:xfrm>
            <a:off x="251520" y="1559701"/>
            <a:ext cx="8892480" cy="685800"/>
            <a:chOff x="1440" y="1200"/>
            <a:chExt cx="3103" cy="432"/>
          </a:xfrm>
        </p:grpSpPr>
        <p:sp>
          <p:nvSpPr>
            <p:cNvPr id="305210" name="AutoShape 58"/>
            <p:cNvSpPr>
              <a:spLocks noChangeArrowheads="1"/>
            </p:cNvSpPr>
            <p:nvPr/>
          </p:nvSpPr>
          <p:spPr bwMode="auto">
            <a:xfrm>
              <a:off x="1654" y="122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212" name="Oval 60"/>
            <p:cNvSpPr>
              <a:spLocks noChangeArrowheads="1"/>
            </p:cNvSpPr>
            <p:nvPr/>
          </p:nvSpPr>
          <p:spPr bwMode="auto">
            <a:xfrm rot="1758052">
              <a:off x="1454" y="121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13" name="Oval 61"/>
            <p:cNvSpPr>
              <a:spLocks noChangeArrowheads="1"/>
            </p:cNvSpPr>
            <p:nvPr/>
          </p:nvSpPr>
          <p:spPr bwMode="auto">
            <a:xfrm rot="1758052">
              <a:off x="1440" y="120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14" name="Oval 62"/>
            <p:cNvSpPr>
              <a:spLocks noChangeArrowheads="1"/>
            </p:cNvSpPr>
            <p:nvPr/>
          </p:nvSpPr>
          <p:spPr bwMode="auto">
            <a:xfrm>
              <a:off x="1491" y="1226"/>
              <a:ext cx="231" cy="235"/>
            </a:xfrm>
            <a:prstGeom prst="ellipse">
              <a:avLst/>
            </a:prstGeom>
            <a:gradFill rotWithShape="1">
              <a:gsLst>
                <a:gs pos="0">
                  <a:srgbClr val="FFFFFF">
                    <a:alpha val="50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15" name="Text Box 63"/>
            <p:cNvSpPr txBox="1">
              <a:spLocks noChangeArrowheads="1"/>
            </p:cNvSpPr>
            <p:nvPr/>
          </p:nvSpPr>
          <p:spPr bwMode="auto">
            <a:xfrm>
              <a:off x="1920" y="124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tr-TR" sz="2400" b="1">
                  <a:solidFill>
                    <a:schemeClr val="accent4">
                      <a:lumMod val="10000"/>
                    </a:schemeClr>
                  </a:solidFill>
                </a:rPr>
                <a:t>Click to add Title</a:t>
              </a:r>
            </a:p>
          </p:txBody>
        </p:sp>
        <p:sp>
          <p:nvSpPr>
            <p:cNvPr id="305216" name="Text Box 64"/>
            <p:cNvSpPr txBox="1">
              <a:spLocks noChangeArrowheads="1"/>
            </p:cNvSpPr>
            <p:nvPr/>
          </p:nvSpPr>
          <p:spPr bwMode="auto">
            <a:xfrm>
              <a:off x="1610" y="121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a:solidFill>
                    <a:schemeClr val="accent4">
                      <a:lumMod val="10000"/>
                    </a:schemeClr>
                  </a:solidFill>
                </a:rPr>
                <a:t>1</a:t>
              </a:r>
            </a:p>
          </p:txBody>
        </p:sp>
        <p:sp>
          <p:nvSpPr>
            <p:cNvPr id="305247" name="AutoShape 95"/>
            <p:cNvSpPr>
              <a:spLocks noChangeArrowheads="1"/>
            </p:cNvSpPr>
            <p:nvPr/>
          </p:nvSpPr>
          <p:spPr bwMode="gray">
            <a:xfrm>
              <a:off x="1654" y="1229"/>
              <a:ext cx="2714" cy="345"/>
            </a:xfrm>
            <a:prstGeom prst="roundRect">
              <a:avLst>
                <a:gd name="adj" fmla="val 50000"/>
              </a:avLst>
            </a:prstGeom>
            <a:gradFill rotWithShape="1">
              <a:gsLst>
                <a:gs pos="0">
                  <a:srgbClr val="B1E6FB">
                    <a:gamma/>
                    <a:tint val="24314"/>
                    <a:invGamma/>
                  </a:srgbClr>
                </a:gs>
                <a:gs pos="100000">
                  <a:srgbClr val="B1E6FB"/>
                </a:gs>
              </a:gsLst>
              <a:lin ang="0" scaled="1"/>
            </a:gradFill>
            <a:ln w="38100" algn="ctr">
              <a:solidFill>
                <a:srgbClr val="4CCA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249" name="Oval 97"/>
            <p:cNvSpPr>
              <a:spLocks noChangeArrowheads="1"/>
            </p:cNvSpPr>
            <p:nvPr/>
          </p:nvSpPr>
          <p:spPr bwMode="gray">
            <a:xfrm rot="1758052">
              <a:off x="1454" y="1215"/>
              <a:ext cx="514" cy="417"/>
            </a:xfrm>
            <a:prstGeom prst="ellipse">
              <a:avLst/>
            </a:prstGeom>
            <a:solidFill>
              <a:srgbClr val="3A609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50" name="Oval 98"/>
            <p:cNvSpPr>
              <a:spLocks noChangeArrowheads="1"/>
            </p:cNvSpPr>
            <p:nvPr/>
          </p:nvSpPr>
          <p:spPr bwMode="gray">
            <a:xfrm rot="1758052">
              <a:off x="1440" y="1200"/>
              <a:ext cx="514" cy="417"/>
            </a:xfrm>
            <a:prstGeom prst="ellipse">
              <a:avLst/>
            </a:prstGeom>
            <a:gradFill rotWithShape="1">
              <a:gsLst>
                <a:gs pos="0">
                  <a:srgbClr val="4CCAE8"/>
                </a:gs>
                <a:gs pos="100000">
                  <a:srgbClr val="4CCAE8">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52" name="Text Box 100"/>
            <p:cNvSpPr txBox="1">
              <a:spLocks noChangeArrowheads="1"/>
            </p:cNvSpPr>
            <p:nvPr/>
          </p:nvSpPr>
          <p:spPr bwMode="gray">
            <a:xfrm>
              <a:off x="1983" y="1278"/>
              <a:ext cx="25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tr-TR" sz="2400" b="1" dirty="0">
                  <a:solidFill>
                    <a:schemeClr val="accent4">
                      <a:lumMod val="10000"/>
                    </a:schemeClr>
                  </a:solidFill>
                </a:rPr>
                <a:t>İlk kez bayram namazı kılındı</a:t>
              </a:r>
            </a:p>
          </p:txBody>
        </p:sp>
        <p:pic>
          <p:nvPicPr>
            <p:cNvPr id="305367" name="Picture 2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227"/>
              <a:ext cx="239" cy="243"/>
            </a:xfrm>
            <a:prstGeom prst="rect">
              <a:avLst/>
            </a:prstGeom>
            <a:noFill/>
            <a:extLst>
              <a:ext uri="{909E8E84-426E-40DD-AFC4-6F175D3DCCD1}">
                <a14:hiddenFill xmlns:a14="http://schemas.microsoft.com/office/drawing/2010/main">
                  <a:solidFill>
                    <a:srgbClr val="FFFFFF"/>
                  </a:solidFill>
                </a14:hiddenFill>
              </a:ext>
            </a:extLst>
          </p:spPr>
        </p:pic>
        <p:sp>
          <p:nvSpPr>
            <p:cNvPr id="305253" name="Text Box 101"/>
            <p:cNvSpPr txBox="1">
              <a:spLocks noChangeArrowheads="1"/>
            </p:cNvSpPr>
            <p:nvPr/>
          </p:nvSpPr>
          <p:spPr bwMode="gray">
            <a:xfrm>
              <a:off x="1634" y="121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dirty="0">
                  <a:solidFill>
                    <a:schemeClr val="accent4">
                      <a:lumMod val="10000"/>
                    </a:schemeClr>
                  </a:solidFill>
                </a:rPr>
                <a:t>1</a:t>
              </a:r>
            </a:p>
          </p:txBody>
        </p:sp>
      </p:grpSp>
      <p:grpSp>
        <p:nvGrpSpPr>
          <p:cNvPr id="305373" name="Group 221"/>
          <p:cNvGrpSpPr>
            <a:grpSpLocks/>
          </p:cNvGrpSpPr>
          <p:nvPr/>
        </p:nvGrpSpPr>
        <p:grpSpPr bwMode="auto">
          <a:xfrm>
            <a:off x="251521" y="2321701"/>
            <a:ext cx="8390969" cy="685800"/>
            <a:chOff x="1440" y="1680"/>
            <a:chExt cx="2928" cy="432"/>
          </a:xfrm>
        </p:grpSpPr>
        <p:sp>
          <p:nvSpPr>
            <p:cNvPr id="305218" name="AutoShape 66"/>
            <p:cNvSpPr>
              <a:spLocks noChangeArrowheads="1"/>
            </p:cNvSpPr>
            <p:nvPr/>
          </p:nvSpPr>
          <p:spPr bwMode="auto">
            <a:xfrm>
              <a:off x="1654" y="170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219" name="Oval 67"/>
            <p:cNvSpPr>
              <a:spLocks noChangeArrowheads="1"/>
            </p:cNvSpPr>
            <p:nvPr/>
          </p:nvSpPr>
          <p:spPr bwMode="auto">
            <a:xfrm rot="1758052">
              <a:off x="1454" y="1695"/>
              <a:ext cx="514"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20" name="Oval 68"/>
            <p:cNvSpPr>
              <a:spLocks noChangeArrowheads="1"/>
            </p:cNvSpPr>
            <p:nvPr/>
          </p:nvSpPr>
          <p:spPr bwMode="auto">
            <a:xfrm rot="1758052">
              <a:off x="1440" y="1680"/>
              <a:ext cx="514"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21" name="Oval 69"/>
            <p:cNvSpPr>
              <a:spLocks noChangeArrowheads="1"/>
            </p:cNvSpPr>
            <p:nvPr/>
          </p:nvSpPr>
          <p:spPr bwMode="auto">
            <a:xfrm>
              <a:off x="1491" y="1706"/>
              <a:ext cx="231" cy="235"/>
            </a:xfrm>
            <a:prstGeom prst="ellipse">
              <a:avLst/>
            </a:prstGeom>
            <a:gradFill rotWithShape="1">
              <a:gsLst>
                <a:gs pos="0">
                  <a:srgbClr val="FFFFFF">
                    <a:alpha val="50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22" name="Text Box 70"/>
            <p:cNvSpPr txBox="1">
              <a:spLocks noChangeArrowheads="1"/>
            </p:cNvSpPr>
            <p:nvPr/>
          </p:nvSpPr>
          <p:spPr bwMode="auto">
            <a:xfrm>
              <a:off x="1920" y="172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tr-TR" sz="2400" b="1">
                  <a:solidFill>
                    <a:schemeClr val="accent4">
                      <a:lumMod val="10000"/>
                    </a:schemeClr>
                  </a:solidFill>
                </a:rPr>
                <a:t>Click to add Title</a:t>
              </a:r>
            </a:p>
          </p:txBody>
        </p:sp>
        <p:sp>
          <p:nvSpPr>
            <p:cNvPr id="305223" name="Text Box 71"/>
            <p:cNvSpPr txBox="1">
              <a:spLocks noChangeArrowheads="1"/>
            </p:cNvSpPr>
            <p:nvPr/>
          </p:nvSpPr>
          <p:spPr bwMode="auto">
            <a:xfrm>
              <a:off x="1610" y="169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a:solidFill>
                    <a:schemeClr val="accent4">
                      <a:lumMod val="10000"/>
                    </a:schemeClr>
                  </a:solidFill>
                </a:rPr>
                <a:t>2</a:t>
              </a:r>
            </a:p>
          </p:txBody>
        </p:sp>
        <p:sp>
          <p:nvSpPr>
            <p:cNvPr id="305255" name="AutoShape 103"/>
            <p:cNvSpPr>
              <a:spLocks noChangeArrowheads="1"/>
            </p:cNvSpPr>
            <p:nvPr/>
          </p:nvSpPr>
          <p:spPr bwMode="gray">
            <a:xfrm>
              <a:off x="1654" y="1709"/>
              <a:ext cx="2714" cy="345"/>
            </a:xfrm>
            <a:prstGeom prst="roundRect">
              <a:avLst>
                <a:gd name="adj" fmla="val 50000"/>
              </a:avLst>
            </a:prstGeom>
            <a:gradFill rotWithShape="1">
              <a:gsLst>
                <a:gs pos="0">
                  <a:srgbClr val="D5D8FF">
                    <a:gamma/>
                    <a:tint val="0"/>
                    <a:invGamma/>
                  </a:srgbClr>
                </a:gs>
                <a:gs pos="100000">
                  <a:srgbClr val="D5D8FF"/>
                </a:gs>
              </a:gsLst>
              <a:lin ang="0" scaled="1"/>
            </a:gradFill>
            <a:ln w="38100" algn="ctr">
              <a:solidFill>
                <a:srgbClr val="6D85E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256" name="Oval 104"/>
            <p:cNvSpPr>
              <a:spLocks noChangeArrowheads="1"/>
            </p:cNvSpPr>
            <p:nvPr/>
          </p:nvSpPr>
          <p:spPr bwMode="gray">
            <a:xfrm rot="1758052">
              <a:off x="1454" y="1695"/>
              <a:ext cx="514" cy="417"/>
            </a:xfrm>
            <a:prstGeom prst="ellipse">
              <a:avLst/>
            </a:prstGeom>
            <a:solidFill>
              <a:srgbClr val="55497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57" name="Oval 105"/>
            <p:cNvSpPr>
              <a:spLocks noChangeArrowheads="1"/>
            </p:cNvSpPr>
            <p:nvPr/>
          </p:nvSpPr>
          <p:spPr bwMode="gray">
            <a:xfrm rot="1758052">
              <a:off x="1440" y="1680"/>
              <a:ext cx="514" cy="417"/>
            </a:xfrm>
            <a:prstGeom prst="ellipse">
              <a:avLst/>
            </a:prstGeom>
            <a:gradFill rotWithShape="1">
              <a:gsLst>
                <a:gs pos="0">
                  <a:srgbClr val="95A8FB"/>
                </a:gs>
                <a:gs pos="100000">
                  <a:srgbClr val="95A8FB">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259" name="Text Box 107"/>
            <p:cNvSpPr txBox="1">
              <a:spLocks noChangeArrowheads="1"/>
            </p:cNvSpPr>
            <p:nvPr/>
          </p:nvSpPr>
          <p:spPr bwMode="gray">
            <a:xfrm>
              <a:off x="1989" y="1728"/>
              <a:ext cx="208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tr-TR" sz="2400" b="1" dirty="0">
                  <a:solidFill>
                    <a:schemeClr val="accent4">
                      <a:lumMod val="10000"/>
                    </a:schemeClr>
                  </a:solidFill>
                </a:rPr>
                <a:t>İlk kez kurban bayramı kutlandı</a:t>
              </a:r>
              <a:endParaRPr lang="en-US" altLang="tr-TR" sz="2400" b="1" dirty="0">
                <a:solidFill>
                  <a:schemeClr val="accent4">
                    <a:lumMod val="10000"/>
                  </a:schemeClr>
                </a:solidFill>
              </a:endParaRPr>
            </a:p>
          </p:txBody>
        </p:sp>
        <p:pic>
          <p:nvPicPr>
            <p:cNvPr id="305368" name="Picture 216"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1704"/>
              <a:ext cx="239" cy="243"/>
            </a:xfrm>
            <a:prstGeom prst="rect">
              <a:avLst/>
            </a:prstGeom>
            <a:noFill/>
            <a:extLst>
              <a:ext uri="{909E8E84-426E-40DD-AFC4-6F175D3DCCD1}">
                <a14:hiddenFill xmlns:a14="http://schemas.microsoft.com/office/drawing/2010/main">
                  <a:solidFill>
                    <a:srgbClr val="FFFFFF"/>
                  </a:solidFill>
                </a14:hiddenFill>
              </a:ext>
            </a:extLst>
          </p:spPr>
        </p:pic>
        <p:sp>
          <p:nvSpPr>
            <p:cNvPr id="305260" name="Text Box 108"/>
            <p:cNvSpPr txBox="1">
              <a:spLocks noChangeArrowheads="1"/>
            </p:cNvSpPr>
            <p:nvPr/>
          </p:nvSpPr>
          <p:spPr bwMode="gray">
            <a:xfrm>
              <a:off x="1634" y="169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a:solidFill>
                    <a:schemeClr val="accent4">
                      <a:lumMod val="10000"/>
                    </a:schemeClr>
                  </a:solidFill>
                </a:rPr>
                <a:t>2</a:t>
              </a:r>
            </a:p>
          </p:txBody>
        </p:sp>
      </p:grpSp>
      <p:grpSp>
        <p:nvGrpSpPr>
          <p:cNvPr id="305374" name="Group 222"/>
          <p:cNvGrpSpPr>
            <a:grpSpLocks/>
          </p:cNvGrpSpPr>
          <p:nvPr/>
        </p:nvGrpSpPr>
        <p:grpSpPr bwMode="auto">
          <a:xfrm>
            <a:off x="251521" y="3083701"/>
            <a:ext cx="8352927" cy="685800"/>
            <a:chOff x="1440" y="2160"/>
            <a:chExt cx="2928" cy="432"/>
          </a:xfrm>
        </p:grpSpPr>
        <p:sp>
          <p:nvSpPr>
            <p:cNvPr id="305308" name="AutoShape 156"/>
            <p:cNvSpPr>
              <a:spLocks noChangeArrowheads="1"/>
            </p:cNvSpPr>
            <p:nvPr/>
          </p:nvSpPr>
          <p:spPr bwMode="auto">
            <a:xfrm>
              <a:off x="1654" y="218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310" name="Oval 158"/>
            <p:cNvSpPr>
              <a:spLocks noChangeArrowheads="1"/>
            </p:cNvSpPr>
            <p:nvPr/>
          </p:nvSpPr>
          <p:spPr bwMode="auto">
            <a:xfrm rot="1758052">
              <a:off x="1454" y="217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11" name="Oval 159"/>
            <p:cNvSpPr>
              <a:spLocks noChangeArrowheads="1"/>
            </p:cNvSpPr>
            <p:nvPr/>
          </p:nvSpPr>
          <p:spPr bwMode="auto">
            <a:xfrm rot="1758052">
              <a:off x="1440" y="216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12" name="Oval 160"/>
            <p:cNvSpPr>
              <a:spLocks noChangeArrowheads="1"/>
            </p:cNvSpPr>
            <p:nvPr/>
          </p:nvSpPr>
          <p:spPr bwMode="auto">
            <a:xfrm>
              <a:off x="1491" y="2186"/>
              <a:ext cx="231" cy="235"/>
            </a:xfrm>
            <a:prstGeom prst="ellipse">
              <a:avLst/>
            </a:prstGeom>
            <a:gradFill rotWithShape="1">
              <a:gsLst>
                <a:gs pos="0">
                  <a:srgbClr val="FFFFFF">
                    <a:alpha val="50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13" name="Text Box 161"/>
            <p:cNvSpPr txBox="1">
              <a:spLocks noChangeArrowheads="1"/>
            </p:cNvSpPr>
            <p:nvPr/>
          </p:nvSpPr>
          <p:spPr bwMode="auto">
            <a:xfrm>
              <a:off x="1920" y="220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tr-TR" sz="2400" b="1">
                  <a:solidFill>
                    <a:schemeClr val="accent4">
                      <a:lumMod val="10000"/>
                    </a:schemeClr>
                  </a:solidFill>
                </a:rPr>
                <a:t>Click to add Title</a:t>
              </a:r>
            </a:p>
          </p:txBody>
        </p:sp>
        <p:sp>
          <p:nvSpPr>
            <p:cNvPr id="305314" name="Text Box 162"/>
            <p:cNvSpPr txBox="1">
              <a:spLocks noChangeArrowheads="1"/>
            </p:cNvSpPr>
            <p:nvPr/>
          </p:nvSpPr>
          <p:spPr bwMode="auto">
            <a:xfrm>
              <a:off x="1610" y="217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a:solidFill>
                    <a:schemeClr val="accent4">
                      <a:lumMod val="10000"/>
                    </a:schemeClr>
                  </a:solidFill>
                </a:rPr>
                <a:t>1</a:t>
              </a:r>
            </a:p>
          </p:txBody>
        </p:sp>
        <p:sp>
          <p:nvSpPr>
            <p:cNvPr id="305323" name="AutoShape 171"/>
            <p:cNvSpPr>
              <a:spLocks noChangeArrowheads="1"/>
            </p:cNvSpPr>
            <p:nvPr/>
          </p:nvSpPr>
          <p:spPr bwMode="gray">
            <a:xfrm>
              <a:off x="1654" y="2189"/>
              <a:ext cx="2714" cy="345"/>
            </a:xfrm>
            <a:prstGeom prst="roundRect">
              <a:avLst>
                <a:gd name="adj" fmla="val 50000"/>
              </a:avLst>
            </a:prstGeom>
            <a:gradFill rotWithShape="1">
              <a:gsLst>
                <a:gs pos="0">
                  <a:srgbClr val="B1E6FB">
                    <a:gamma/>
                    <a:tint val="24314"/>
                    <a:invGamma/>
                  </a:srgbClr>
                </a:gs>
                <a:gs pos="100000">
                  <a:srgbClr val="B1E6FB"/>
                </a:gs>
              </a:gsLst>
              <a:lin ang="0" scaled="1"/>
            </a:gradFill>
            <a:ln w="38100" algn="ctr">
              <a:solidFill>
                <a:srgbClr val="4CCA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325" name="Oval 173"/>
            <p:cNvSpPr>
              <a:spLocks noChangeArrowheads="1"/>
            </p:cNvSpPr>
            <p:nvPr/>
          </p:nvSpPr>
          <p:spPr bwMode="gray">
            <a:xfrm rot="1758052">
              <a:off x="1454" y="2175"/>
              <a:ext cx="514" cy="417"/>
            </a:xfrm>
            <a:prstGeom prst="ellipse">
              <a:avLst/>
            </a:prstGeom>
            <a:solidFill>
              <a:srgbClr val="3A609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26" name="Oval 174"/>
            <p:cNvSpPr>
              <a:spLocks noChangeArrowheads="1"/>
            </p:cNvSpPr>
            <p:nvPr/>
          </p:nvSpPr>
          <p:spPr bwMode="gray">
            <a:xfrm rot="1758052">
              <a:off x="1440" y="2160"/>
              <a:ext cx="514" cy="417"/>
            </a:xfrm>
            <a:prstGeom prst="ellipse">
              <a:avLst/>
            </a:prstGeom>
            <a:gradFill rotWithShape="1">
              <a:gsLst>
                <a:gs pos="0">
                  <a:srgbClr val="4CCAE8"/>
                </a:gs>
                <a:gs pos="100000">
                  <a:srgbClr val="4CCAE8">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28" name="Text Box 176"/>
            <p:cNvSpPr txBox="1">
              <a:spLocks noChangeArrowheads="1"/>
            </p:cNvSpPr>
            <p:nvPr/>
          </p:nvSpPr>
          <p:spPr bwMode="gray">
            <a:xfrm>
              <a:off x="1997" y="2208"/>
              <a:ext cx="208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tr-TR" sz="2400" b="1" dirty="0">
                  <a:solidFill>
                    <a:schemeClr val="accent4">
                      <a:lumMod val="10000"/>
                    </a:schemeClr>
                  </a:solidFill>
                </a:rPr>
                <a:t>Peygamberimiz Hz. Ayşe ile evlendi</a:t>
              </a:r>
              <a:endParaRPr lang="en-US" altLang="tr-TR" sz="2400" b="1" dirty="0">
                <a:solidFill>
                  <a:schemeClr val="accent4">
                    <a:lumMod val="10000"/>
                  </a:schemeClr>
                </a:solidFill>
              </a:endParaRPr>
            </a:p>
          </p:txBody>
        </p:sp>
        <p:pic>
          <p:nvPicPr>
            <p:cNvPr id="305369" name="Picture 217"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2181"/>
              <a:ext cx="239" cy="243"/>
            </a:xfrm>
            <a:prstGeom prst="rect">
              <a:avLst/>
            </a:prstGeom>
            <a:noFill/>
            <a:extLst>
              <a:ext uri="{909E8E84-426E-40DD-AFC4-6F175D3DCCD1}">
                <a14:hiddenFill xmlns:a14="http://schemas.microsoft.com/office/drawing/2010/main">
                  <a:solidFill>
                    <a:srgbClr val="FFFFFF"/>
                  </a:solidFill>
                </a14:hiddenFill>
              </a:ext>
            </a:extLst>
          </p:spPr>
        </p:pic>
        <p:sp>
          <p:nvSpPr>
            <p:cNvPr id="305329" name="Text Box 177"/>
            <p:cNvSpPr txBox="1">
              <a:spLocks noChangeArrowheads="1"/>
            </p:cNvSpPr>
            <p:nvPr/>
          </p:nvSpPr>
          <p:spPr bwMode="gray">
            <a:xfrm>
              <a:off x="1634" y="217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a:solidFill>
                    <a:schemeClr val="accent4">
                      <a:lumMod val="10000"/>
                    </a:schemeClr>
                  </a:solidFill>
                </a:rPr>
                <a:t>3</a:t>
              </a:r>
            </a:p>
          </p:txBody>
        </p:sp>
      </p:grpSp>
      <p:grpSp>
        <p:nvGrpSpPr>
          <p:cNvPr id="305375" name="Group 223"/>
          <p:cNvGrpSpPr>
            <a:grpSpLocks/>
          </p:cNvGrpSpPr>
          <p:nvPr/>
        </p:nvGrpSpPr>
        <p:grpSpPr bwMode="auto">
          <a:xfrm>
            <a:off x="251521" y="3845703"/>
            <a:ext cx="8352927" cy="906463"/>
            <a:chOff x="1440" y="2640"/>
            <a:chExt cx="2928" cy="571"/>
          </a:xfrm>
        </p:grpSpPr>
        <p:sp>
          <p:nvSpPr>
            <p:cNvPr id="305316" name="AutoShape 164"/>
            <p:cNvSpPr>
              <a:spLocks noChangeArrowheads="1"/>
            </p:cNvSpPr>
            <p:nvPr/>
          </p:nvSpPr>
          <p:spPr bwMode="auto">
            <a:xfrm>
              <a:off x="1654" y="266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74A73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317" name="Oval 165"/>
            <p:cNvSpPr>
              <a:spLocks noChangeArrowheads="1"/>
            </p:cNvSpPr>
            <p:nvPr/>
          </p:nvSpPr>
          <p:spPr bwMode="auto">
            <a:xfrm rot="1758052">
              <a:off x="1454" y="2655"/>
              <a:ext cx="514" cy="417"/>
            </a:xfrm>
            <a:prstGeom prst="ellipse">
              <a:avLst/>
            </a:prstGeom>
            <a:gradFill rotWithShape="1">
              <a:gsLst>
                <a:gs pos="0">
                  <a:srgbClr val="006600"/>
                </a:gs>
                <a:gs pos="100000">
                  <a:srgbClr val="006600">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18" name="Oval 166"/>
            <p:cNvSpPr>
              <a:spLocks noChangeArrowheads="1"/>
            </p:cNvSpPr>
            <p:nvPr/>
          </p:nvSpPr>
          <p:spPr bwMode="auto">
            <a:xfrm rot="1758052">
              <a:off x="1440" y="2640"/>
              <a:ext cx="514" cy="417"/>
            </a:xfrm>
            <a:prstGeom prst="ellipse">
              <a:avLst/>
            </a:prstGeom>
            <a:gradFill rotWithShape="1">
              <a:gsLst>
                <a:gs pos="0">
                  <a:srgbClr val="74A731"/>
                </a:gs>
                <a:gs pos="100000">
                  <a:srgbClr val="74A731">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19" name="Oval 167"/>
            <p:cNvSpPr>
              <a:spLocks noChangeArrowheads="1"/>
            </p:cNvSpPr>
            <p:nvPr/>
          </p:nvSpPr>
          <p:spPr bwMode="auto">
            <a:xfrm>
              <a:off x="1491" y="2666"/>
              <a:ext cx="231" cy="235"/>
            </a:xfrm>
            <a:prstGeom prst="ellipse">
              <a:avLst/>
            </a:prstGeom>
            <a:gradFill rotWithShape="1">
              <a:gsLst>
                <a:gs pos="0">
                  <a:srgbClr val="FFFFFF">
                    <a:alpha val="50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20" name="Text Box 168"/>
            <p:cNvSpPr txBox="1">
              <a:spLocks noChangeArrowheads="1"/>
            </p:cNvSpPr>
            <p:nvPr/>
          </p:nvSpPr>
          <p:spPr bwMode="auto">
            <a:xfrm>
              <a:off x="1920" y="268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tr-TR" sz="2400" b="1">
                  <a:solidFill>
                    <a:schemeClr val="accent4">
                      <a:lumMod val="10000"/>
                    </a:schemeClr>
                  </a:solidFill>
                </a:rPr>
                <a:t>Click to add Title</a:t>
              </a:r>
            </a:p>
          </p:txBody>
        </p:sp>
        <p:sp>
          <p:nvSpPr>
            <p:cNvPr id="305321" name="Text Box 169"/>
            <p:cNvSpPr txBox="1">
              <a:spLocks noChangeArrowheads="1"/>
            </p:cNvSpPr>
            <p:nvPr/>
          </p:nvSpPr>
          <p:spPr bwMode="auto">
            <a:xfrm>
              <a:off x="1610" y="265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a:solidFill>
                    <a:schemeClr val="accent4">
                      <a:lumMod val="10000"/>
                    </a:schemeClr>
                  </a:solidFill>
                </a:rPr>
                <a:t>2</a:t>
              </a:r>
            </a:p>
          </p:txBody>
        </p:sp>
        <p:sp>
          <p:nvSpPr>
            <p:cNvPr id="305331" name="AutoShape 179"/>
            <p:cNvSpPr>
              <a:spLocks noChangeArrowheads="1"/>
            </p:cNvSpPr>
            <p:nvPr/>
          </p:nvSpPr>
          <p:spPr bwMode="gray">
            <a:xfrm>
              <a:off x="1654" y="2669"/>
              <a:ext cx="2714" cy="345"/>
            </a:xfrm>
            <a:prstGeom prst="roundRect">
              <a:avLst>
                <a:gd name="adj" fmla="val 50000"/>
              </a:avLst>
            </a:prstGeom>
            <a:gradFill rotWithShape="1">
              <a:gsLst>
                <a:gs pos="0">
                  <a:srgbClr val="D5D8FF">
                    <a:gamma/>
                    <a:tint val="0"/>
                    <a:invGamma/>
                  </a:srgbClr>
                </a:gs>
                <a:gs pos="100000">
                  <a:srgbClr val="D5D8FF"/>
                </a:gs>
              </a:gsLst>
              <a:lin ang="0" scaled="1"/>
            </a:gradFill>
            <a:ln w="38100" algn="ctr">
              <a:solidFill>
                <a:srgbClr val="6D85E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332" name="Oval 180"/>
            <p:cNvSpPr>
              <a:spLocks noChangeArrowheads="1"/>
            </p:cNvSpPr>
            <p:nvPr/>
          </p:nvSpPr>
          <p:spPr bwMode="gray">
            <a:xfrm rot="1758052">
              <a:off x="1454" y="2655"/>
              <a:ext cx="514" cy="417"/>
            </a:xfrm>
            <a:prstGeom prst="ellipse">
              <a:avLst/>
            </a:prstGeom>
            <a:solidFill>
              <a:srgbClr val="55497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33" name="Oval 181"/>
            <p:cNvSpPr>
              <a:spLocks noChangeArrowheads="1"/>
            </p:cNvSpPr>
            <p:nvPr/>
          </p:nvSpPr>
          <p:spPr bwMode="gray">
            <a:xfrm rot="1758052">
              <a:off x="1440" y="2640"/>
              <a:ext cx="514" cy="417"/>
            </a:xfrm>
            <a:prstGeom prst="ellipse">
              <a:avLst/>
            </a:prstGeom>
            <a:gradFill rotWithShape="1">
              <a:gsLst>
                <a:gs pos="0">
                  <a:srgbClr val="95A8FB"/>
                </a:gs>
                <a:gs pos="100000">
                  <a:srgbClr val="95A8FB">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35" name="Text Box 183"/>
            <p:cNvSpPr txBox="1">
              <a:spLocks noChangeArrowheads="1"/>
            </p:cNvSpPr>
            <p:nvPr/>
          </p:nvSpPr>
          <p:spPr bwMode="gray">
            <a:xfrm>
              <a:off x="2026" y="2688"/>
              <a:ext cx="216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tr-TR" sz="2400" b="1" dirty="0">
                  <a:solidFill>
                    <a:schemeClr val="accent4">
                      <a:lumMod val="10000"/>
                    </a:schemeClr>
                  </a:solidFill>
                </a:rPr>
                <a:t>Hz. Ali de Hz. Fatma ile evlendi</a:t>
              </a:r>
            </a:p>
            <a:p>
              <a:pPr eaLnBrk="0" hangingPunct="0"/>
              <a:endParaRPr lang="en-US" altLang="tr-TR" sz="2400" b="1" dirty="0">
                <a:solidFill>
                  <a:schemeClr val="accent4">
                    <a:lumMod val="10000"/>
                  </a:schemeClr>
                </a:solidFill>
              </a:endParaRPr>
            </a:p>
          </p:txBody>
        </p:sp>
        <p:pic>
          <p:nvPicPr>
            <p:cNvPr id="305370" name="Picture 218"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2661"/>
              <a:ext cx="239" cy="243"/>
            </a:xfrm>
            <a:prstGeom prst="rect">
              <a:avLst/>
            </a:prstGeom>
            <a:noFill/>
            <a:extLst>
              <a:ext uri="{909E8E84-426E-40DD-AFC4-6F175D3DCCD1}">
                <a14:hiddenFill xmlns:a14="http://schemas.microsoft.com/office/drawing/2010/main">
                  <a:solidFill>
                    <a:srgbClr val="FFFFFF"/>
                  </a:solidFill>
                </a14:hiddenFill>
              </a:ext>
            </a:extLst>
          </p:spPr>
        </p:pic>
        <p:sp>
          <p:nvSpPr>
            <p:cNvPr id="305336" name="Text Box 184"/>
            <p:cNvSpPr txBox="1">
              <a:spLocks noChangeArrowheads="1"/>
            </p:cNvSpPr>
            <p:nvPr/>
          </p:nvSpPr>
          <p:spPr bwMode="gray">
            <a:xfrm>
              <a:off x="1634" y="265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a:solidFill>
                    <a:schemeClr val="accent4">
                      <a:lumMod val="10000"/>
                    </a:schemeClr>
                  </a:solidFill>
                </a:rPr>
                <a:t>4</a:t>
              </a:r>
            </a:p>
          </p:txBody>
        </p:sp>
      </p:grpSp>
      <p:grpSp>
        <p:nvGrpSpPr>
          <p:cNvPr id="305376" name="Group 224"/>
          <p:cNvGrpSpPr>
            <a:grpSpLocks/>
          </p:cNvGrpSpPr>
          <p:nvPr/>
        </p:nvGrpSpPr>
        <p:grpSpPr bwMode="auto">
          <a:xfrm>
            <a:off x="251521" y="4607703"/>
            <a:ext cx="8352927" cy="906463"/>
            <a:chOff x="1440" y="3120"/>
            <a:chExt cx="2928" cy="571"/>
          </a:xfrm>
        </p:grpSpPr>
        <p:sp>
          <p:nvSpPr>
            <p:cNvPr id="305338" name="AutoShape 186"/>
            <p:cNvSpPr>
              <a:spLocks noChangeArrowheads="1"/>
            </p:cNvSpPr>
            <p:nvPr/>
          </p:nvSpPr>
          <p:spPr bwMode="auto">
            <a:xfrm>
              <a:off x="1654" y="314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340" name="Oval 188"/>
            <p:cNvSpPr>
              <a:spLocks noChangeArrowheads="1"/>
            </p:cNvSpPr>
            <p:nvPr/>
          </p:nvSpPr>
          <p:spPr bwMode="auto">
            <a:xfrm rot="1758052">
              <a:off x="1454" y="313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41" name="Oval 189"/>
            <p:cNvSpPr>
              <a:spLocks noChangeArrowheads="1"/>
            </p:cNvSpPr>
            <p:nvPr/>
          </p:nvSpPr>
          <p:spPr bwMode="auto">
            <a:xfrm rot="1758052">
              <a:off x="1440" y="312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42" name="Oval 190"/>
            <p:cNvSpPr>
              <a:spLocks noChangeArrowheads="1"/>
            </p:cNvSpPr>
            <p:nvPr/>
          </p:nvSpPr>
          <p:spPr bwMode="auto">
            <a:xfrm>
              <a:off x="1491" y="3146"/>
              <a:ext cx="231" cy="235"/>
            </a:xfrm>
            <a:prstGeom prst="ellipse">
              <a:avLst/>
            </a:prstGeom>
            <a:gradFill rotWithShape="1">
              <a:gsLst>
                <a:gs pos="0">
                  <a:srgbClr val="FFFFFF">
                    <a:alpha val="50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43" name="Text Box 191"/>
            <p:cNvSpPr txBox="1">
              <a:spLocks noChangeArrowheads="1"/>
            </p:cNvSpPr>
            <p:nvPr/>
          </p:nvSpPr>
          <p:spPr bwMode="auto">
            <a:xfrm>
              <a:off x="1920" y="316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tr-TR" sz="2400" b="1">
                  <a:solidFill>
                    <a:schemeClr val="accent4">
                      <a:lumMod val="10000"/>
                    </a:schemeClr>
                  </a:solidFill>
                </a:rPr>
                <a:t>Click to add Title</a:t>
              </a:r>
            </a:p>
          </p:txBody>
        </p:sp>
        <p:sp>
          <p:nvSpPr>
            <p:cNvPr id="305344" name="Text Box 192"/>
            <p:cNvSpPr txBox="1">
              <a:spLocks noChangeArrowheads="1"/>
            </p:cNvSpPr>
            <p:nvPr/>
          </p:nvSpPr>
          <p:spPr bwMode="auto">
            <a:xfrm>
              <a:off x="1610" y="313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a:solidFill>
                    <a:schemeClr val="accent4">
                      <a:lumMod val="10000"/>
                    </a:schemeClr>
                  </a:solidFill>
                </a:rPr>
                <a:t>1</a:t>
              </a:r>
            </a:p>
          </p:txBody>
        </p:sp>
        <p:sp>
          <p:nvSpPr>
            <p:cNvPr id="305353" name="AutoShape 201"/>
            <p:cNvSpPr>
              <a:spLocks noChangeArrowheads="1"/>
            </p:cNvSpPr>
            <p:nvPr/>
          </p:nvSpPr>
          <p:spPr bwMode="gray">
            <a:xfrm>
              <a:off x="1654" y="3149"/>
              <a:ext cx="2714" cy="345"/>
            </a:xfrm>
            <a:prstGeom prst="roundRect">
              <a:avLst>
                <a:gd name="adj" fmla="val 50000"/>
              </a:avLst>
            </a:prstGeom>
            <a:gradFill rotWithShape="1">
              <a:gsLst>
                <a:gs pos="0">
                  <a:srgbClr val="B1E6FB">
                    <a:gamma/>
                    <a:tint val="24314"/>
                    <a:invGamma/>
                  </a:srgbClr>
                </a:gs>
                <a:gs pos="100000">
                  <a:srgbClr val="B1E6FB"/>
                </a:gs>
              </a:gsLst>
              <a:lin ang="0" scaled="1"/>
            </a:gradFill>
            <a:ln w="38100" algn="ctr">
              <a:solidFill>
                <a:srgbClr val="4CCA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eaLnBrk="0" hangingPunct="0"/>
              <a:endParaRPr lang="tr-TR" b="1">
                <a:solidFill>
                  <a:schemeClr val="accent4">
                    <a:lumMod val="10000"/>
                  </a:schemeClr>
                </a:solidFill>
              </a:endParaRPr>
            </a:p>
          </p:txBody>
        </p:sp>
        <p:sp>
          <p:nvSpPr>
            <p:cNvPr id="305355" name="Oval 203"/>
            <p:cNvSpPr>
              <a:spLocks noChangeArrowheads="1"/>
            </p:cNvSpPr>
            <p:nvPr/>
          </p:nvSpPr>
          <p:spPr bwMode="gray">
            <a:xfrm rot="1758052">
              <a:off x="1454" y="3135"/>
              <a:ext cx="514" cy="417"/>
            </a:xfrm>
            <a:prstGeom prst="ellipse">
              <a:avLst/>
            </a:prstGeom>
            <a:solidFill>
              <a:srgbClr val="3A609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56" name="Oval 204"/>
            <p:cNvSpPr>
              <a:spLocks noChangeArrowheads="1"/>
            </p:cNvSpPr>
            <p:nvPr/>
          </p:nvSpPr>
          <p:spPr bwMode="gray">
            <a:xfrm rot="1758052">
              <a:off x="1440" y="3120"/>
              <a:ext cx="514" cy="417"/>
            </a:xfrm>
            <a:prstGeom prst="ellipse">
              <a:avLst/>
            </a:prstGeom>
            <a:gradFill rotWithShape="1">
              <a:gsLst>
                <a:gs pos="0">
                  <a:srgbClr val="4CCAE8"/>
                </a:gs>
                <a:gs pos="100000">
                  <a:srgbClr val="4CCAE8">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b="1">
                <a:solidFill>
                  <a:schemeClr val="accent4">
                    <a:lumMod val="10000"/>
                  </a:schemeClr>
                </a:solidFill>
              </a:endParaRPr>
            </a:p>
          </p:txBody>
        </p:sp>
        <p:sp>
          <p:nvSpPr>
            <p:cNvPr id="305358" name="Text Box 206"/>
            <p:cNvSpPr txBox="1">
              <a:spLocks noChangeArrowheads="1"/>
            </p:cNvSpPr>
            <p:nvPr/>
          </p:nvSpPr>
          <p:spPr bwMode="gray">
            <a:xfrm>
              <a:off x="2026" y="3168"/>
              <a:ext cx="216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tr-TR" sz="2400" b="1" dirty="0">
                  <a:solidFill>
                    <a:schemeClr val="accent4">
                      <a:lumMod val="10000"/>
                    </a:schemeClr>
                  </a:solidFill>
                </a:rPr>
                <a:t>Peygamberimizin kızı Hz. Rukiye vefat etti.</a:t>
              </a:r>
              <a:endParaRPr lang="en-US" altLang="tr-TR" sz="2400" b="1" dirty="0">
                <a:solidFill>
                  <a:schemeClr val="accent4">
                    <a:lumMod val="10000"/>
                  </a:schemeClr>
                </a:solidFill>
              </a:endParaRPr>
            </a:p>
          </p:txBody>
        </p:sp>
        <p:pic>
          <p:nvPicPr>
            <p:cNvPr id="305371" name="Picture 219"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3141"/>
              <a:ext cx="239" cy="243"/>
            </a:xfrm>
            <a:prstGeom prst="rect">
              <a:avLst/>
            </a:prstGeom>
            <a:noFill/>
            <a:extLst>
              <a:ext uri="{909E8E84-426E-40DD-AFC4-6F175D3DCCD1}">
                <a14:hiddenFill xmlns:a14="http://schemas.microsoft.com/office/drawing/2010/main">
                  <a:solidFill>
                    <a:srgbClr val="FFFFFF"/>
                  </a:solidFill>
                </a14:hiddenFill>
              </a:ext>
            </a:extLst>
          </p:spPr>
        </p:pic>
        <p:sp>
          <p:nvSpPr>
            <p:cNvPr id="305359" name="Text Box 207"/>
            <p:cNvSpPr txBox="1">
              <a:spLocks noChangeArrowheads="1"/>
            </p:cNvSpPr>
            <p:nvPr/>
          </p:nvSpPr>
          <p:spPr bwMode="gray">
            <a:xfrm>
              <a:off x="1634" y="313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tr-TR" sz="3200" b="1">
                  <a:solidFill>
                    <a:schemeClr val="accent4">
                      <a:lumMod val="10000"/>
                    </a:schemeClr>
                  </a:solidFill>
                </a:rPr>
                <a:t>5</a:t>
              </a:r>
            </a:p>
          </p:txBody>
        </p:sp>
      </p:grpSp>
      <p:grpSp>
        <p:nvGrpSpPr>
          <p:cNvPr id="68" name="Group 224"/>
          <p:cNvGrpSpPr>
            <a:grpSpLocks/>
          </p:cNvGrpSpPr>
          <p:nvPr/>
        </p:nvGrpSpPr>
        <p:grpSpPr bwMode="auto">
          <a:xfrm>
            <a:off x="350377" y="5384644"/>
            <a:ext cx="8292113" cy="906463"/>
            <a:chOff x="1440" y="3120"/>
            <a:chExt cx="2928" cy="571"/>
          </a:xfrm>
        </p:grpSpPr>
        <p:sp>
          <p:nvSpPr>
            <p:cNvPr id="69" name="AutoShape 186"/>
            <p:cNvSpPr>
              <a:spLocks noChangeArrowheads="1"/>
            </p:cNvSpPr>
            <p:nvPr/>
          </p:nvSpPr>
          <p:spPr bwMode="auto">
            <a:xfrm>
              <a:off x="1654" y="3149"/>
              <a:ext cx="2714" cy="345"/>
            </a:xfrm>
            <a:prstGeom prst="roundRect">
              <a:avLst>
                <a:gd name="adj" fmla="val 50000"/>
              </a:avLst>
            </a:prstGeom>
            <a:gradFill rotWithShape="1">
              <a:gsLst>
                <a:gs pos="0">
                  <a:srgbClr val="F5EEB7">
                    <a:gamma/>
                    <a:tint val="57647"/>
                    <a:invGamma/>
                  </a:srgbClr>
                </a:gs>
                <a:gs pos="100000">
                  <a:srgbClr val="F5EEB7"/>
                </a:gs>
              </a:gsLst>
              <a:lin ang="0" scaled="1"/>
            </a:gradFill>
            <a:ln w="38100" algn="ctr">
              <a:solidFill>
                <a:srgbClr val="C5A66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hangingPunct="0"/>
              <a:endParaRPr lang="tr-TR" b="1">
                <a:solidFill>
                  <a:schemeClr val="accent4">
                    <a:lumMod val="10000"/>
                  </a:schemeClr>
                </a:solidFill>
              </a:endParaRPr>
            </a:p>
          </p:txBody>
        </p:sp>
        <p:sp>
          <p:nvSpPr>
            <p:cNvPr id="70" name="Oval 188"/>
            <p:cNvSpPr>
              <a:spLocks noChangeArrowheads="1"/>
            </p:cNvSpPr>
            <p:nvPr/>
          </p:nvSpPr>
          <p:spPr bwMode="auto">
            <a:xfrm rot="1758052">
              <a:off x="1454" y="3135"/>
              <a:ext cx="514" cy="417"/>
            </a:xfrm>
            <a:prstGeom prst="ellipse">
              <a:avLst/>
            </a:pr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tr-TR" b="1">
                <a:solidFill>
                  <a:schemeClr val="accent4">
                    <a:lumMod val="10000"/>
                  </a:schemeClr>
                </a:solidFill>
              </a:endParaRPr>
            </a:p>
          </p:txBody>
        </p:sp>
        <p:sp>
          <p:nvSpPr>
            <p:cNvPr id="71" name="Oval 189"/>
            <p:cNvSpPr>
              <a:spLocks noChangeArrowheads="1"/>
            </p:cNvSpPr>
            <p:nvPr/>
          </p:nvSpPr>
          <p:spPr bwMode="auto">
            <a:xfrm rot="1758052">
              <a:off x="1440" y="3120"/>
              <a:ext cx="514" cy="417"/>
            </a:xfrm>
            <a:prstGeom prst="ellipse">
              <a:avLst/>
            </a:prstGeom>
            <a:gradFill rotWithShape="1">
              <a:gsLst>
                <a:gs pos="0">
                  <a:srgbClr val="A67A32"/>
                </a:gs>
                <a:gs pos="100000">
                  <a:srgbClr val="A67A3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tr-TR" b="1">
                <a:solidFill>
                  <a:schemeClr val="accent4">
                    <a:lumMod val="10000"/>
                  </a:schemeClr>
                </a:solidFill>
              </a:endParaRPr>
            </a:p>
          </p:txBody>
        </p:sp>
        <p:sp>
          <p:nvSpPr>
            <p:cNvPr id="72" name="Oval 190"/>
            <p:cNvSpPr>
              <a:spLocks noChangeArrowheads="1"/>
            </p:cNvSpPr>
            <p:nvPr/>
          </p:nvSpPr>
          <p:spPr bwMode="auto">
            <a:xfrm>
              <a:off x="1491" y="3146"/>
              <a:ext cx="231" cy="235"/>
            </a:xfrm>
            <a:prstGeom prst="ellipse">
              <a:avLst/>
            </a:prstGeom>
            <a:gradFill rotWithShape="1">
              <a:gsLst>
                <a:gs pos="0">
                  <a:srgbClr val="FFFFFF">
                    <a:alpha val="50000"/>
                  </a:srgbClr>
                </a:gs>
                <a:gs pos="100000">
                  <a:srgbClr val="FFFFFF">
                    <a:gamma/>
                    <a:shade val="46275"/>
                    <a:invGamma/>
                    <a:alpha val="0"/>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tr-TR" b="1">
                <a:solidFill>
                  <a:schemeClr val="accent4">
                    <a:lumMod val="10000"/>
                  </a:schemeClr>
                </a:solidFill>
              </a:endParaRPr>
            </a:p>
          </p:txBody>
        </p:sp>
        <p:sp>
          <p:nvSpPr>
            <p:cNvPr id="73" name="Text Box 191"/>
            <p:cNvSpPr txBox="1">
              <a:spLocks noChangeArrowheads="1"/>
            </p:cNvSpPr>
            <p:nvPr/>
          </p:nvSpPr>
          <p:spPr bwMode="auto">
            <a:xfrm>
              <a:off x="1920" y="3168"/>
              <a:ext cx="21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tr-TR" sz="2400" b="1">
                  <a:solidFill>
                    <a:schemeClr val="accent4">
                      <a:lumMod val="10000"/>
                    </a:schemeClr>
                  </a:solidFill>
                </a:rPr>
                <a:t>Click to add Title</a:t>
              </a:r>
            </a:p>
          </p:txBody>
        </p:sp>
        <p:sp>
          <p:nvSpPr>
            <p:cNvPr id="74" name="Text Box 192"/>
            <p:cNvSpPr txBox="1">
              <a:spLocks noChangeArrowheads="1"/>
            </p:cNvSpPr>
            <p:nvPr/>
          </p:nvSpPr>
          <p:spPr bwMode="auto">
            <a:xfrm>
              <a:off x="1560" y="313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tr-TR" sz="3200" b="1">
                  <a:solidFill>
                    <a:schemeClr val="accent4">
                      <a:lumMod val="10000"/>
                    </a:schemeClr>
                  </a:solidFill>
                </a:rPr>
                <a:t>1</a:t>
              </a:r>
            </a:p>
          </p:txBody>
        </p:sp>
        <p:sp>
          <p:nvSpPr>
            <p:cNvPr id="75" name="AutoShape 201"/>
            <p:cNvSpPr>
              <a:spLocks noChangeArrowheads="1"/>
            </p:cNvSpPr>
            <p:nvPr/>
          </p:nvSpPr>
          <p:spPr bwMode="gray">
            <a:xfrm>
              <a:off x="1654" y="3149"/>
              <a:ext cx="2714" cy="345"/>
            </a:xfrm>
            <a:prstGeom prst="roundRect">
              <a:avLst>
                <a:gd name="adj" fmla="val 50000"/>
              </a:avLst>
            </a:prstGeom>
            <a:gradFill rotWithShape="1">
              <a:gsLst>
                <a:gs pos="0">
                  <a:srgbClr val="B1E6FB">
                    <a:gamma/>
                    <a:tint val="24314"/>
                    <a:invGamma/>
                  </a:srgbClr>
                </a:gs>
                <a:gs pos="100000">
                  <a:srgbClr val="B1E6FB"/>
                </a:gs>
              </a:gsLst>
              <a:lin ang="0" scaled="1"/>
            </a:gradFill>
            <a:ln w="38100" algn="ctr">
              <a:solidFill>
                <a:srgbClr val="4CCAE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0" hangingPunct="0"/>
              <a:endParaRPr lang="tr-TR" b="1">
                <a:solidFill>
                  <a:schemeClr val="accent4">
                    <a:lumMod val="10000"/>
                  </a:schemeClr>
                </a:solidFill>
              </a:endParaRPr>
            </a:p>
          </p:txBody>
        </p:sp>
        <p:sp>
          <p:nvSpPr>
            <p:cNvPr id="76" name="Oval 203"/>
            <p:cNvSpPr>
              <a:spLocks noChangeArrowheads="1"/>
            </p:cNvSpPr>
            <p:nvPr/>
          </p:nvSpPr>
          <p:spPr bwMode="gray">
            <a:xfrm rot="1758052">
              <a:off x="1454" y="3135"/>
              <a:ext cx="514" cy="417"/>
            </a:xfrm>
            <a:prstGeom prst="ellipse">
              <a:avLst/>
            </a:prstGeom>
            <a:solidFill>
              <a:srgbClr val="3A609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tr-TR" b="1">
                <a:solidFill>
                  <a:schemeClr val="accent4">
                    <a:lumMod val="10000"/>
                  </a:schemeClr>
                </a:solidFill>
              </a:endParaRPr>
            </a:p>
          </p:txBody>
        </p:sp>
        <p:sp>
          <p:nvSpPr>
            <p:cNvPr id="77" name="Oval 204"/>
            <p:cNvSpPr>
              <a:spLocks noChangeArrowheads="1"/>
            </p:cNvSpPr>
            <p:nvPr/>
          </p:nvSpPr>
          <p:spPr bwMode="gray">
            <a:xfrm rot="1758052">
              <a:off x="1440" y="3120"/>
              <a:ext cx="514" cy="417"/>
            </a:xfrm>
            <a:prstGeom prst="ellipse">
              <a:avLst/>
            </a:prstGeom>
            <a:gradFill rotWithShape="1">
              <a:gsLst>
                <a:gs pos="0">
                  <a:srgbClr val="4CCAE8"/>
                </a:gs>
                <a:gs pos="100000">
                  <a:srgbClr val="4CCAE8">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tr-TR" b="1">
                <a:solidFill>
                  <a:schemeClr val="accent4">
                    <a:lumMod val="10000"/>
                  </a:schemeClr>
                </a:solidFill>
              </a:endParaRPr>
            </a:p>
          </p:txBody>
        </p:sp>
        <p:sp>
          <p:nvSpPr>
            <p:cNvPr id="78" name="Text Box 206"/>
            <p:cNvSpPr txBox="1">
              <a:spLocks noChangeArrowheads="1"/>
            </p:cNvSpPr>
            <p:nvPr/>
          </p:nvSpPr>
          <p:spPr bwMode="gray">
            <a:xfrm>
              <a:off x="2016" y="3168"/>
              <a:ext cx="221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tr-TR" sz="2400" b="1" dirty="0">
                  <a:solidFill>
                    <a:schemeClr val="accent4">
                      <a:lumMod val="10000"/>
                    </a:schemeClr>
                  </a:solidFill>
                </a:rPr>
                <a:t>Yahudi kabilesi Beni </a:t>
              </a:r>
              <a:r>
                <a:rPr lang="tr-TR" sz="2400" b="1" dirty="0" err="1">
                  <a:solidFill>
                    <a:schemeClr val="accent4">
                      <a:lumMod val="10000"/>
                    </a:schemeClr>
                  </a:solidFill>
                </a:rPr>
                <a:t>Kaynuka</a:t>
              </a:r>
              <a:r>
                <a:rPr lang="tr-TR" sz="2400" b="1" dirty="0">
                  <a:solidFill>
                    <a:schemeClr val="accent4">
                      <a:lumMod val="10000"/>
                    </a:schemeClr>
                  </a:solidFill>
                </a:rPr>
                <a:t> antlaşmaya uymadığı için Medine’den çıkartıldı</a:t>
              </a:r>
            </a:p>
          </p:txBody>
        </p:sp>
        <p:pic>
          <p:nvPicPr>
            <p:cNvPr id="79" name="Picture 219"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8" y="3141"/>
              <a:ext cx="239" cy="243"/>
            </a:xfrm>
            <a:prstGeom prst="rect">
              <a:avLst/>
            </a:prstGeom>
            <a:noFill/>
            <a:extLst>
              <a:ext uri="{909E8E84-426E-40DD-AFC4-6F175D3DCCD1}">
                <a14:hiddenFill xmlns:a14="http://schemas.microsoft.com/office/drawing/2010/main">
                  <a:solidFill>
                    <a:srgbClr val="FFFFFF"/>
                  </a:solidFill>
                </a14:hiddenFill>
              </a:ext>
            </a:extLst>
          </p:spPr>
        </p:pic>
        <p:sp>
          <p:nvSpPr>
            <p:cNvPr id="80" name="Text Box 207"/>
            <p:cNvSpPr txBox="1">
              <a:spLocks noChangeArrowheads="1"/>
            </p:cNvSpPr>
            <p:nvPr/>
          </p:nvSpPr>
          <p:spPr bwMode="gray">
            <a:xfrm>
              <a:off x="1584" y="3138"/>
              <a:ext cx="15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tr-TR" altLang="tr-TR" sz="3200" b="1" dirty="0">
                  <a:solidFill>
                    <a:schemeClr val="accent4">
                      <a:lumMod val="10000"/>
                    </a:schemeClr>
                  </a:solidFill>
                </a:rPr>
                <a:t>6</a:t>
              </a:r>
              <a:endParaRPr lang="en-US" altLang="tr-TR" sz="3200" b="1" dirty="0">
                <a:solidFill>
                  <a:schemeClr val="accent4">
                    <a:lumMod val="10000"/>
                  </a:schemeClr>
                </a:solidFill>
              </a:endParaRPr>
            </a:p>
          </p:txBody>
        </p:sp>
      </p:grpSp>
      <p:pic>
        <p:nvPicPr>
          <p:cNvPr id="96258" name="Picture 2" descr="http://www.kanal23.com/dosya/kelebek-motifleri-31-7-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729" y="85068"/>
            <a:ext cx="1775719" cy="133447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 descr="http://www.kanal23.com/dosya/kelebek-motifleri-31-7-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16" y="115816"/>
            <a:ext cx="1775719" cy="133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89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12" t="6547" r="8639" b="11707"/>
          <a:stretch/>
        </p:blipFill>
        <p:spPr bwMode="auto">
          <a:xfrm>
            <a:off x="66508" y="1052736"/>
            <a:ext cx="8969988" cy="499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7"/>
          <p:cNvSpPr txBox="1">
            <a:spLocks/>
          </p:cNvSpPr>
          <p:nvPr/>
        </p:nvSpPr>
        <p:spPr bwMode="auto">
          <a:xfrm>
            <a:off x="231022" y="217623"/>
            <a:ext cx="8640960" cy="762000"/>
          </a:xfrm>
          <a:prstGeom prst="rect">
            <a:avLst/>
          </a:prstGeom>
          <a:solidFill>
            <a:schemeClr val="accent6">
              <a:lumMod val="75000"/>
            </a:schemeClr>
          </a:solidFill>
          <a:ln>
            <a:solidFill>
              <a:schemeClr val="accent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kern="0" dirty="0"/>
              <a:t>625: </a:t>
            </a:r>
            <a:r>
              <a:rPr lang="tr-TR" kern="0" dirty="0" err="1"/>
              <a:t>Uhut</a:t>
            </a:r>
            <a:r>
              <a:rPr lang="tr-TR" kern="0" dirty="0"/>
              <a:t> Savaşı</a:t>
            </a:r>
          </a:p>
        </p:txBody>
      </p:sp>
      <p:sp>
        <p:nvSpPr>
          <p:cNvPr id="6" name="Başlık 7"/>
          <p:cNvSpPr txBox="1">
            <a:spLocks/>
          </p:cNvSpPr>
          <p:nvPr/>
        </p:nvSpPr>
        <p:spPr bwMode="auto">
          <a:xfrm>
            <a:off x="251520" y="6051376"/>
            <a:ext cx="8640960" cy="762000"/>
          </a:xfrm>
          <a:prstGeom prst="rect">
            <a:avLst/>
          </a:prstGeom>
          <a:solidFill>
            <a:schemeClr val="accent6">
              <a:lumMod val="75000"/>
            </a:schemeClr>
          </a:solidFill>
          <a:ln>
            <a:solidFill>
              <a:schemeClr val="accent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kern="0" dirty="0"/>
              <a:t>Savaş şiddetli çarpışmayla başladı</a:t>
            </a:r>
          </a:p>
        </p:txBody>
      </p:sp>
    </p:spTree>
    <p:extLst>
      <p:ext uri="{BB962C8B-B14F-4D97-AF65-F5344CB8AC3E}">
        <p14:creationId xmlns:p14="http://schemas.microsoft.com/office/powerpoint/2010/main" val="4035383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tr-TR" altLang="tr-TR" dirty="0"/>
              <a:t>3. Bölüm</a:t>
            </a:r>
            <a:endParaRPr lang="en-US" altLang="tr-TR" dirty="0"/>
          </a:p>
        </p:txBody>
      </p:sp>
      <p:grpSp>
        <p:nvGrpSpPr>
          <p:cNvPr id="141485" name="Group 173"/>
          <p:cNvGrpSpPr>
            <a:grpSpLocks/>
          </p:cNvGrpSpPr>
          <p:nvPr/>
        </p:nvGrpSpPr>
        <p:grpSpPr bwMode="auto">
          <a:xfrm>
            <a:off x="330693" y="2549084"/>
            <a:ext cx="8443986" cy="981075"/>
            <a:chOff x="1248" y="1350"/>
            <a:chExt cx="3060" cy="348"/>
          </a:xfrm>
        </p:grpSpPr>
        <p:sp>
          <p:nvSpPr>
            <p:cNvPr id="141407" name="AutoShape 95"/>
            <p:cNvSpPr>
              <a:spLocks noChangeArrowheads="1"/>
            </p:cNvSpPr>
            <p:nvPr/>
          </p:nvSpPr>
          <p:spPr bwMode="gray">
            <a:xfrm>
              <a:off x="1248" y="1350"/>
              <a:ext cx="3060" cy="348"/>
            </a:xfrm>
            <a:prstGeom prst="roundRect">
              <a:avLst>
                <a:gd name="adj" fmla="val 50000"/>
              </a:avLst>
            </a:prstGeom>
            <a:gradFill rotWithShape="1">
              <a:gsLst>
                <a:gs pos="0">
                  <a:srgbClr val="2268B4"/>
                </a:gs>
                <a:gs pos="100000">
                  <a:srgbClr val="99CCFF"/>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a:solidFill>
                  <a:srgbClr val="FFFFFF"/>
                </a:solidFill>
              </a:endParaRPr>
            </a:p>
          </p:txBody>
        </p:sp>
        <p:sp>
          <p:nvSpPr>
            <p:cNvPr id="141406" name="AutoShape 94"/>
            <p:cNvSpPr>
              <a:spLocks noChangeArrowheads="1"/>
            </p:cNvSpPr>
            <p:nvPr/>
          </p:nvSpPr>
          <p:spPr bwMode="gray">
            <a:xfrm>
              <a:off x="1303" y="1380"/>
              <a:ext cx="2969" cy="288"/>
            </a:xfrm>
            <a:prstGeom prst="roundRect">
              <a:avLst>
                <a:gd name="adj" fmla="val 50000"/>
              </a:avLst>
            </a:prstGeom>
            <a:gradFill rotWithShape="1">
              <a:gsLst>
                <a:gs pos="0">
                  <a:srgbClr val="51B9F3">
                    <a:alpha val="50000"/>
                  </a:srgbClr>
                </a:gs>
                <a:gs pos="100000">
                  <a:srgbClr val="1E52B0"/>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tr-TR">
                <a:solidFill>
                  <a:srgbClr val="FFFFFF"/>
                </a:solidFill>
              </a:endParaRPr>
            </a:p>
          </p:txBody>
        </p:sp>
        <p:sp>
          <p:nvSpPr>
            <p:cNvPr id="141354" name="Text Box 42"/>
            <p:cNvSpPr txBox="1">
              <a:spLocks noChangeArrowheads="1"/>
            </p:cNvSpPr>
            <p:nvPr/>
          </p:nvSpPr>
          <p:spPr bwMode="gray">
            <a:xfrm>
              <a:off x="1392" y="1442"/>
              <a:ext cx="2640" cy="164"/>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lgn="ctr"/>
              <a:r>
                <a:rPr lang="tr-TR" sz="2400" dirty="0">
                  <a:solidFill>
                    <a:srgbClr val="FFFFFF"/>
                  </a:solidFill>
                </a:rPr>
                <a:t>4. Hz. Muhammed’in Medine Dönemi ve Vefatı 	</a:t>
              </a:r>
            </a:p>
          </p:txBody>
        </p:sp>
      </p:grpSp>
    </p:spTree>
    <p:extLst>
      <p:ext uri="{BB962C8B-B14F-4D97-AF65-F5344CB8AC3E}">
        <p14:creationId xmlns:p14="http://schemas.microsoft.com/office/powerpoint/2010/main" val="43865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25" t="6547" r="8192" b="12500"/>
          <a:stretch/>
        </p:blipFill>
        <p:spPr bwMode="auto">
          <a:xfrm>
            <a:off x="251520" y="999438"/>
            <a:ext cx="8604448" cy="4724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7"/>
          <p:cNvSpPr txBox="1">
            <a:spLocks/>
          </p:cNvSpPr>
          <p:nvPr/>
        </p:nvSpPr>
        <p:spPr bwMode="auto">
          <a:xfrm>
            <a:off x="231022" y="217623"/>
            <a:ext cx="8640960" cy="762000"/>
          </a:xfrm>
          <a:prstGeom prst="rect">
            <a:avLst/>
          </a:prstGeom>
          <a:solidFill>
            <a:schemeClr val="accent6">
              <a:lumMod val="75000"/>
            </a:schemeClr>
          </a:solidFill>
          <a:ln>
            <a:solidFill>
              <a:schemeClr val="accent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kern="0" dirty="0"/>
              <a:t>625: </a:t>
            </a:r>
            <a:r>
              <a:rPr lang="tr-TR" kern="0" dirty="0" err="1"/>
              <a:t>Uhut</a:t>
            </a:r>
            <a:r>
              <a:rPr lang="tr-TR" kern="0" dirty="0"/>
              <a:t> Savaşı</a:t>
            </a:r>
          </a:p>
        </p:txBody>
      </p:sp>
      <p:sp>
        <p:nvSpPr>
          <p:cNvPr id="6" name="Başlık 7"/>
          <p:cNvSpPr txBox="1">
            <a:spLocks/>
          </p:cNvSpPr>
          <p:nvPr/>
        </p:nvSpPr>
        <p:spPr bwMode="auto">
          <a:xfrm>
            <a:off x="231022" y="5724358"/>
            <a:ext cx="8640960" cy="986922"/>
          </a:xfrm>
          <a:prstGeom prst="rect">
            <a:avLst/>
          </a:prstGeom>
          <a:solidFill>
            <a:schemeClr val="accent6">
              <a:lumMod val="75000"/>
            </a:schemeClr>
          </a:solidFill>
          <a:ln>
            <a:solidFill>
              <a:schemeClr val="accent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sz="3200" kern="0" dirty="0"/>
              <a:t>Başlangıçta bozguna uğrayan müşrikler kaçmaya başladılar</a:t>
            </a:r>
          </a:p>
        </p:txBody>
      </p:sp>
    </p:spTree>
    <p:extLst>
      <p:ext uri="{BB962C8B-B14F-4D97-AF65-F5344CB8AC3E}">
        <p14:creationId xmlns:p14="http://schemas.microsoft.com/office/powerpoint/2010/main" val="1796378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24" t="6151" r="8304" b="12301"/>
          <a:stretch/>
        </p:blipFill>
        <p:spPr bwMode="auto">
          <a:xfrm>
            <a:off x="251520" y="980728"/>
            <a:ext cx="8739449" cy="4840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7"/>
          <p:cNvSpPr>
            <a:spLocks noGrp="1"/>
          </p:cNvSpPr>
          <p:nvPr>
            <p:ph type="title"/>
          </p:nvPr>
        </p:nvSpPr>
        <p:spPr>
          <a:xfrm>
            <a:off x="251520" y="228600"/>
            <a:ext cx="8640960" cy="762000"/>
          </a:xfrm>
          <a:solidFill>
            <a:schemeClr val="accent6">
              <a:lumMod val="75000"/>
            </a:schemeClr>
          </a:solidFill>
          <a:ln>
            <a:solidFill>
              <a:schemeClr val="accent1"/>
            </a:solidFill>
          </a:ln>
        </p:spPr>
        <p:txBody>
          <a:bodyPr/>
          <a:lstStyle/>
          <a:p>
            <a:r>
              <a:rPr lang="tr-TR" dirty="0"/>
              <a:t>625: </a:t>
            </a:r>
            <a:r>
              <a:rPr lang="tr-TR" dirty="0" err="1"/>
              <a:t>Uhut</a:t>
            </a:r>
            <a:r>
              <a:rPr lang="tr-TR" dirty="0"/>
              <a:t> Savaşı</a:t>
            </a:r>
          </a:p>
        </p:txBody>
      </p:sp>
      <p:sp>
        <p:nvSpPr>
          <p:cNvPr id="6" name="Başlık 7"/>
          <p:cNvSpPr txBox="1">
            <a:spLocks/>
          </p:cNvSpPr>
          <p:nvPr/>
        </p:nvSpPr>
        <p:spPr bwMode="auto">
          <a:xfrm>
            <a:off x="231022" y="5661248"/>
            <a:ext cx="8640960" cy="1133642"/>
          </a:xfrm>
          <a:prstGeom prst="rect">
            <a:avLst/>
          </a:prstGeom>
          <a:solidFill>
            <a:schemeClr val="accent6">
              <a:lumMod val="75000"/>
            </a:schemeClr>
          </a:solidFill>
          <a:ln>
            <a:solidFill>
              <a:schemeClr val="accent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sz="2400" kern="0" dirty="0"/>
              <a:t>Ancak peygamberimizin asla yerini terk etmemelerini tembihlediği tepedeki okçular kaçanların mallarını yağma yapmak için peşlerinden koşarak yerlerini terk ettiler.</a:t>
            </a:r>
          </a:p>
        </p:txBody>
      </p:sp>
    </p:spTree>
    <p:extLst>
      <p:ext uri="{BB962C8B-B14F-4D97-AF65-F5344CB8AC3E}">
        <p14:creationId xmlns:p14="http://schemas.microsoft.com/office/powerpoint/2010/main" val="925109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51" t="3571" r="4176" b="7144"/>
          <a:stretch/>
        </p:blipFill>
        <p:spPr bwMode="auto">
          <a:xfrm>
            <a:off x="251520" y="1052736"/>
            <a:ext cx="8640960" cy="461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7"/>
          <p:cNvSpPr>
            <a:spLocks noGrp="1"/>
          </p:cNvSpPr>
          <p:nvPr>
            <p:ph type="title"/>
          </p:nvPr>
        </p:nvSpPr>
        <p:spPr>
          <a:xfrm>
            <a:off x="251520" y="228600"/>
            <a:ext cx="8640960" cy="762000"/>
          </a:xfrm>
          <a:solidFill>
            <a:schemeClr val="accent6">
              <a:lumMod val="75000"/>
            </a:schemeClr>
          </a:solidFill>
          <a:ln>
            <a:solidFill>
              <a:schemeClr val="accent1"/>
            </a:solidFill>
          </a:ln>
        </p:spPr>
        <p:txBody>
          <a:bodyPr/>
          <a:lstStyle/>
          <a:p>
            <a:r>
              <a:rPr lang="tr-TR" dirty="0"/>
              <a:t>625: </a:t>
            </a:r>
            <a:r>
              <a:rPr lang="tr-TR" dirty="0" err="1"/>
              <a:t>Uhut</a:t>
            </a:r>
            <a:r>
              <a:rPr lang="tr-TR" dirty="0"/>
              <a:t> Savaşı</a:t>
            </a:r>
          </a:p>
        </p:txBody>
      </p:sp>
      <p:sp>
        <p:nvSpPr>
          <p:cNvPr id="6" name="Başlık 7"/>
          <p:cNvSpPr txBox="1">
            <a:spLocks/>
          </p:cNvSpPr>
          <p:nvPr/>
        </p:nvSpPr>
        <p:spPr bwMode="auto">
          <a:xfrm>
            <a:off x="231022" y="5661248"/>
            <a:ext cx="8640960" cy="1133642"/>
          </a:xfrm>
          <a:prstGeom prst="rect">
            <a:avLst/>
          </a:prstGeom>
          <a:solidFill>
            <a:schemeClr val="accent6">
              <a:lumMod val="75000"/>
            </a:schemeClr>
          </a:solidFill>
          <a:ln>
            <a:solidFill>
              <a:schemeClr val="accent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sz="2400" kern="0" dirty="0"/>
              <a:t>Bunu fırsat bilen müşrik ordusu tepenin arkasından dolaşarak Müslümanlara beklemedikleri yerden saldırarak yenilgiye uğrattılar</a:t>
            </a:r>
          </a:p>
        </p:txBody>
      </p:sp>
    </p:spTree>
    <p:extLst>
      <p:ext uri="{BB962C8B-B14F-4D97-AF65-F5344CB8AC3E}">
        <p14:creationId xmlns:p14="http://schemas.microsoft.com/office/powerpoint/2010/main" val="3602992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625: </a:t>
            </a:r>
            <a:r>
              <a:rPr lang="tr-TR" dirty="0" err="1"/>
              <a:t>Uhut</a:t>
            </a:r>
            <a:r>
              <a:rPr lang="tr-TR" dirty="0"/>
              <a:t> Savaşı</a:t>
            </a:r>
          </a:p>
        </p:txBody>
      </p:sp>
      <p:sp>
        <p:nvSpPr>
          <p:cNvPr id="9" name="Aynı Yanın Köşesi Yuvarlatılmış Dikdörtgen 8"/>
          <p:cNvSpPr/>
          <p:nvPr/>
        </p:nvSpPr>
        <p:spPr bwMode="auto">
          <a:xfrm>
            <a:off x="4355976" y="1412776"/>
            <a:ext cx="4464496" cy="1296144"/>
          </a:xfrm>
          <a:prstGeom prst="round2SameRect">
            <a:avLst/>
          </a:prstGeom>
          <a:solidFill>
            <a:schemeClr val="accent1">
              <a:lumMod val="50000"/>
            </a:schemeClr>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r>
              <a:rPr lang="tr-TR" sz="3200" dirty="0">
                <a:solidFill>
                  <a:srgbClr val="FFFFFF"/>
                </a:solidFill>
              </a:rPr>
              <a:t>Hz. Hamza, Vahşi </a:t>
            </a:r>
          </a:p>
          <a:p>
            <a:pPr algn="ctr" eaLnBrk="0" hangingPunct="0"/>
            <a:r>
              <a:rPr lang="tr-TR" sz="3200" dirty="0">
                <a:solidFill>
                  <a:srgbClr val="FFFFFF"/>
                </a:solidFill>
              </a:rPr>
              <a:t>Tarafından şehit edildi</a:t>
            </a:r>
          </a:p>
        </p:txBody>
      </p:sp>
      <p:sp>
        <p:nvSpPr>
          <p:cNvPr id="10" name="Aynı Yanın Köşesi Yuvarlatılmış Dikdörtgen 9"/>
          <p:cNvSpPr/>
          <p:nvPr/>
        </p:nvSpPr>
        <p:spPr bwMode="auto">
          <a:xfrm>
            <a:off x="268018" y="1412776"/>
            <a:ext cx="3943942" cy="1296144"/>
          </a:xfrm>
          <a:prstGeom prst="round2SameRect">
            <a:avLst/>
          </a:prstGeom>
          <a:solidFill>
            <a:schemeClr val="accent1">
              <a:lumMod val="50000"/>
            </a:schemeClr>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rPr>
              <a:t>Savaşta Peygamberimiz </a:t>
            </a:r>
          </a:p>
          <a:p>
            <a:pPr marL="0" marR="0" indent="0" algn="ctr" defTabSz="914400" rtl="0" eaLnBrk="0" fontAlgn="base" latinLnBrk="0" hangingPunct="0">
              <a:lnSpc>
                <a:spcPct val="100000"/>
              </a:lnSpc>
              <a:spcBef>
                <a:spcPct val="0"/>
              </a:spcBef>
              <a:spcAft>
                <a:spcPct val="0"/>
              </a:spcAft>
              <a:buClrTx/>
              <a:buSzTx/>
              <a:buFontTx/>
              <a:buNone/>
              <a:tabLst/>
            </a:pPr>
            <a:r>
              <a:rPr lang="tr-TR" sz="2800" dirty="0"/>
              <a:t>yaralandı</a:t>
            </a:r>
            <a:endParaRPr kumimoji="0" lang="tr-TR" sz="2800" b="0" i="0" u="none" strike="noStrike" cap="none" normalizeH="0" baseline="0" dirty="0">
              <a:ln>
                <a:noFill/>
              </a:ln>
              <a:solidFill>
                <a:schemeClr val="tx1"/>
              </a:solidFill>
              <a:effectLst/>
            </a:endParaRPr>
          </a:p>
        </p:txBody>
      </p:sp>
      <p:sp>
        <p:nvSpPr>
          <p:cNvPr id="11" name="Başlık 7"/>
          <p:cNvSpPr txBox="1">
            <a:spLocks/>
          </p:cNvSpPr>
          <p:nvPr/>
        </p:nvSpPr>
        <p:spPr bwMode="auto">
          <a:xfrm>
            <a:off x="251520" y="228600"/>
            <a:ext cx="8640960" cy="762000"/>
          </a:xfrm>
          <a:prstGeom prst="rect">
            <a:avLst/>
          </a:prstGeom>
          <a:solidFill>
            <a:schemeClr val="accent6">
              <a:lumMod val="75000"/>
            </a:schemeClr>
          </a:solidFill>
          <a:ln>
            <a:solidFill>
              <a:schemeClr val="accent1"/>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kern="0"/>
              <a:t>625: Uhut Savaşı</a:t>
            </a:r>
            <a:endParaRPr lang="tr-TR" kern="0" dirty="0"/>
          </a:p>
        </p:txBody>
      </p:sp>
      <p:pic>
        <p:nvPicPr>
          <p:cNvPr id="1167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01" t="11706" r="25148" b="12302"/>
          <a:stretch/>
        </p:blipFill>
        <p:spPr bwMode="auto">
          <a:xfrm>
            <a:off x="268018" y="3356461"/>
            <a:ext cx="4736030" cy="3058853"/>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1167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718" t="6250" r="9060" b="11558"/>
          <a:stretch/>
        </p:blipFill>
        <p:spPr bwMode="auto">
          <a:xfrm>
            <a:off x="5098899" y="3356461"/>
            <a:ext cx="3721573" cy="3058853"/>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53625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ynı Yanın Köşesi Yuvarlatılmış Dikdörtgen 4"/>
          <p:cNvSpPr/>
          <p:nvPr/>
        </p:nvSpPr>
        <p:spPr bwMode="auto">
          <a:xfrm>
            <a:off x="395536" y="1196752"/>
            <a:ext cx="4680520" cy="1224136"/>
          </a:xfrm>
          <a:prstGeom prst="round2SameRect">
            <a:avLst/>
          </a:prstGeom>
          <a:solidFill>
            <a:schemeClr val="accent1">
              <a:lumMod val="50000"/>
            </a:schemeClr>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3600" b="0" i="0" u="none" strike="noStrike" cap="none" normalizeH="0" baseline="0" dirty="0">
                <a:ln>
                  <a:noFill/>
                </a:ln>
                <a:solidFill>
                  <a:schemeClr val="tx1"/>
                </a:solidFill>
                <a:effectLst/>
                <a:latin typeface="Arial" charset="0"/>
              </a:rPr>
              <a:t>Savaş Müslümanların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3600" b="0" i="0" u="none" strike="noStrike" cap="none" normalizeH="0" baseline="0" dirty="0">
                <a:ln>
                  <a:noFill/>
                </a:ln>
                <a:solidFill>
                  <a:schemeClr val="tx1"/>
                </a:solidFill>
                <a:effectLst/>
                <a:latin typeface="Arial" charset="0"/>
              </a:rPr>
              <a:t>yenilgisi ile sona erdi</a:t>
            </a:r>
          </a:p>
        </p:txBody>
      </p:sp>
      <p:sp>
        <p:nvSpPr>
          <p:cNvPr id="6" name="Aynı Yanın Köşesi Yuvarlatılmış Dikdörtgen 5"/>
          <p:cNvSpPr/>
          <p:nvPr/>
        </p:nvSpPr>
        <p:spPr bwMode="auto">
          <a:xfrm>
            <a:off x="5220072" y="1196752"/>
            <a:ext cx="3672408" cy="1224136"/>
          </a:xfrm>
          <a:prstGeom prst="round2SameRect">
            <a:avLst/>
          </a:prstGeom>
          <a:solidFill>
            <a:schemeClr val="accent1">
              <a:lumMod val="50000"/>
            </a:schemeClr>
          </a:solid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3200" b="0" i="0" u="none" strike="noStrike" cap="none" normalizeH="0" baseline="0" dirty="0">
                <a:ln>
                  <a:noFill/>
                </a:ln>
                <a:solidFill>
                  <a:schemeClr val="tx1"/>
                </a:solidFill>
                <a:effectLst/>
              </a:rPr>
              <a:t>Savaşta 70 sahabe </a:t>
            </a:r>
          </a:p>
          <a:p>
            <a:pPr marL="0" marR="0" indent="0" algn="ctr" defTabSz="914400" rtl="0" eaLnBrk="0" fontAlgn="base" latinLnBrk="0" hangingPunct="0">
              <a:lnSpc>
                <a:spcPct val="100000"/>
              </a:lnSpc>
              <a:spcBef>
                <a:spcPct val="0"/>
              </a:spcBef>
              <a:spcAft>
                <a:spcPct val="0"/>
              </a:spcAft>
              <a:buClrTx/>
              <a:buSzTx/>
              <a:buFontTx/>
              <a:buNone/>
              <a:tabLst/>
            </a:pPr>
            <a:r>
              <a:rPr lang="tr-TR" sz="3200" dirty="0"/>
              <a:t>Şehit oldu</a:t>
            </a:r>
            <a:endParaRPr kumimoji="0" lang="tr-TR" sz="3200" b="0" i="0" u="none" strike="noStrike" cap="none" normalizeH="0" baseline="0" dirty="0">
              <a:ln>
                <a:noFill/>
              </a:ln>
              <a:solidFill>
                <a:schemeClr val="tx1"/>
              </a:solidFill>
              <a:effectLst/>
            </a:endParaRPr>
          </a:p>
        </p:txBody>
      </p:sp>
      <p:sp>
        <p:nvSpPr>
          <p:cNvPr id="8" name="Başlık 7"/>
          <p:cNvSpPr>
            <a:spLocks noGrp="1"/>
          </p:cNvSpPr>
          <p:nvPr>
            <p:ph type="title"/>
          </p:nvPr>
        </p:nvSpPr>
        <p:spPr>
          <a:xfrm>
            <a:off x="251520" y="228600"/>
            <a:ext cx="8640960" cy="762000"/>
          </a:xfrm>
          <a:solidFill>
            <a:schemeClr val="accent6">
              <a:lumMod val="75000"/>
            </a:schemeClr>
          </a:solidFill>
          <a:ln>
            <a:solidFill>
              <a:schemeClr val="accent1"/>
            </a:solidFill>
          </a:ln>
        </p:spPr>
        <p:txBody>
          <a:bodyPr/>
          <a:lstStyle/>
          <a:p>
            <a:r>
              <a:rPr lang="tr-TR" dirty="0"/>
              <a:t>625: </a:t>
            </a:r>
            <a:r>
              <a:rPr lang="tr-TR" dirty="0" err="1"/>
              <a:t>Uhut</a:t>
            </a:r>
            <a:r>
              <a:rPr lang="tr-TR" dirty="0"/>
              <a:t> Savaşı</a:t>
            </a:r>
          </a:p>
        </p:txBody>
      </p:sp>
      <p:pic>
        <p:nvPicPr>
          <p:cNvPr id="1157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75" t="5754" r="8080" b="11309"/>
          <a:stretch/>
        </p:blipFill>
        <p:spPr bwMode="auto">
          <a:xfrm>
            <a:off x="899592" y="2511310"/>
            <a:ext cx="7560840" cy="423005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4147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228600"/>
            <a:ext cx="8352928" cy="762000"/>
          </a:xfrm>
          <a:solidFill>
            <a:schemeClr val="accent6">
              <a:lumMod val="75000"/>
            </a:schemeClr>
          </a:solidFill>
          <a:ln>
            <a:solidFill>
              <a:schemeClr val="accent5">
                <a:lumMod val="50000"/>
              </a:schemeClr>
            </a:solidFill>
          </a:ln>
        </p:spPr>
        <p:txBody>
          <a:bodyPr/>
          <a:lstStyle/>
          <a:p>
            <a:r>
              <a:rPr lang="tr-TR" dirty="0"/>
              <a:t>625: Raci ve </a:t>
            </a:r>
            <a:r>
              <a:rPr lang="tr-TR" dirty="0" err="1"/>
              <a:t>Bi’ri</a:t>
            </a:r>
            <a:r>
              <a:rPr lang="tr-TR" dirty="0"/>
              <a:t> </a:t>
            </a:r>
            <a:r>
              <a:rPr lang="tr-TR" dirty="0" err="1"/>
              <a:t>Maune</a:t>
            </a:r>
            <a:r>
              <a:rPr lang="tr-TR" dirty="0"/>
              <a:t> olayları oldu</a:t>
            </a:r>
          </a:p>
        </p:txBody>
      </p:sp>
      <p:sp>
        <p:nvSpPr>
          <p:cNvPr id="3" name="İçerik Yer Tutucusu 2"/>
          <p:cNvSpPr>
            <a:spLocks noGrp="1"/>
          </p:cNvSpPr>
          <p:nvPr>
            <p:ph idx="1"/>
          </p:nvPr>
        </p:nvSpPr>
        <p:spPr>
          <a:xfrm>
            <a:off x="539552" y="990600"/>
            <a:ext cx="8352928" cy="2294384"/>
          </a:xfrm>
          <a:solidFill>
            <a:schemeClr val="accent5">
              <a:lumMod val="50000"/>
            </a:schemeClr>
          </a:solidFill>
          <a:ln>
            <a:solidFill>
              <a:srgbClr val="00B050"/>
            </a:solidFill>
          </a:ln>
        </p:spPr>
        <p:txBody>
          <a:bodyPr/>
          <a:lstStyle/>
          <a:p>
            <a:r>
              <a:rPr lang="tr-TR" sz="2400" b="1" dirty="0">
                <a:solidFill>
                  <a:srgbClr val="C00000"/>
                </a:solidFill>
              </a:rPr>
              <a:t>RACİ FACİASI</a:t>
            </a:r>
            <a:r>
              <a:rPr lang="tr-TR" sz="2400" dirty="0"/>
              <a:t>: Peygamberimizin (</a:t>
            </a:r>
            <a:r>
              <a:rPr lang="tr-TR" sz="2400" dirty="0" err="1"/>
              <a:t>s.a.v</a:t>
            </a:r>
            <a:r>
              <a:rPr lang="tr-TR" sz="2400" dirty="0"/>
              <a:t>.) </a:t>
            </a:r>
            <a:r>
              <a:rPr lang="tr-TR" sz="2400" dirty="0" err="1"/>
              <a:t>Adal</a:t>
            </a:r>
            <a:r>
              <a:rPr lang="tr-TR" sz="2400" dirty="0"/>
              <a:t> ve Kare kabilelerine gönderdiği on sahabeden sekizi Raci kuyusu yakınlarında tuzağa düşürülerek şehit edildi. Sağ kalan ikisi de Mekkelilere para karşılığı teslim edildi. Onlar da bu sahabeleri de şehit ettiler. Bu olaya “Raci Faciası” denir.</a:t>
            </a:r>
          </a:p>
          <a:p>
            <a:endParaRPr lang="tr-TR" dirty="0"/>
          </a:p>
          <a:p>
            <a:endParaRPr lang="tr-TR" dirty="0"/>
          </a:p>
          <a:p>
            <a:endParaRPr lang="tr-TR" dirty="0"/>
          </a:p>
        </p:txBody>
      </p:sp>
      <p:sp>
        <p:nvSpPr>
          <p:cNvPr id="4" name="İçerik Yer Tutucusu 2"/>
          <p:cNvSpPr txBox="1">
            <a:spLocks/>
          </p:cNvSpPr>
          <p:nvPr/>
        </p:nvSpPr>
        <p:spPr bwMode="auto">
          <a:xfrm>
            <a:off x="539552" y="4797152"/>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SzPct val="60000"/>
              <a:buFont typeface="Wingdings" pitchFamily="2" charset="2"/>
              <a:buChar char="n"/>
              <a:defRPr sz="16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16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60000"/>
              <a:buFont typeface="Wingdings" pitchFamily="2" charset="2"/>
              <a:buChar char="n"/>
              <a:defRPr sz="16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2"/>
              </a:buClr>
              <a:buChar char="•"/>
              <a:defRPr sz="16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60000"/>
              <a:buFont typeface="Wingdings" pitchFamily="2" charset="2"/>
              <a:buChar char="n"/>
              <a:defRPr sz="1600">
                <a:solidFill>
                  <a:schemeClr val="tx1"/>
                </a:solidFill>
                <a:effectLst>
                  <a:outerShdw blurRad="38100" dist="38100" dir="2700000" algn="tl">
                    <a:srgbClr val="000000"/>
                  </a:outerShdw>
                </a:effectLst>
                <a:latin typeface="+mn-lt"/>
              </a:defRPr>
            </a:lvl9pPr>
          </a:lstStyle>
          <a:p>
            <a:endParaRPr lang="tr-TR" kern="0" dirty="0"/>
          </a:p>
        </p:txBody>
      </p:sp>
      <p:pic>
        <p:nvPicPr>
          <p:cNvPr id="1280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36" t="5754" r="9754" b="12697"/>
          <a:stretch/>
        </p:blipFill>
        <p:spPr bwMode="auto">
          <a:xfrm>
            <a:off x="1720010" y="3395028"/>
            <a:ext cx="5660302" cy="3195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emın\Desktop\ufak resi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68" y="5870473"/>
            <a:ext cx="942032" cy="1014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916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5537" y="404664"/>
            <a:ext cx="8630255" cy="2677656"/>
          </a:xfrm>
          <a:prstGeom prst="rect">
            <a:avLst/>
          </a:prstGeom>
          <a:solidFill>
            <a:schemeClr val="accent6">
              <a:lumMod val="75000"/>
            </a:schemeClr>
          </a:solidFill>
          <a:ln>
            <a:solidFill>
              <a:schemeClr val="accent5">
                <a:lumMod val="50000"/>
              </a:schemeClr>
            </a:solidFill>
          </a:ln>
        </p:spPr>
        <p:txBody>
          <a:bodyPr wrap="square">
            <a:spAutoFit/>
          </a:bodyPr>
          <a:lstStyle/>
          <a:p>
            <a:r>
              <a:rPr lang="tr-TR" sz="2400" b="1" kern="0" dirty="0"/>
              <a:t>625: </a:t>
            </a:r>
            <a:r>
              <a:rPr lang="tr-TR" sz="2400" b="1" kern="0" dirty="0">
                <a:solidFill>
                  <a:srgbClr val="C00000"/>
                </a:solidFill>
              </a:rPr>
              <a:t>Bİ’Rİ MAUNE FACİASI</a:t>
            </a:r>
            <a:r>
              <a:rPr lang="tr-TR" sz="2400" kern="0" dirty="0"/>
              <a:t>: </a:t>
            </a:r>
            <a:r>
              <a:rPr lang="tr-TR" sz="2400" dirty="0"/>
              <a:t>Peygamber Efendimiz (</a:t>
            </a:r>
            <a:r>
              <a:rPr lang="tr-TR" sz="2400" dirty="0" err="1"/>
              <a:t>s.a.v</a:t>
            </a:r>
            <a:r>
              <a:rPr lang="tr-TR" sz="2400" dirty="0"/>
              <a:t>.) </a:t>
            </a:r>
            <a:r>
              <a:rPr lang="tr-TR" sz="2400" dirty="0" err="1"/>
              <a:t>Necidlilerin</a:t>
            </a:r>
            <a:r>
              <a:rPr lang="tr-TR" sz="2400" dirty="0"/>
              <a:t> isteği üzerine onlara İslam’ı anlatmak için </a:t>
            </a:r>
            <a:r>
              <a:rPr lang="tr-TR" sz="2400" dirty="0" err="1"/>
              <a:t>Ashab</a:t>
            </a:r>
            <a:r>
              <a:rPr lang="tr-TR" sz="2400" dirty="0"/>
              <a:t>-ı </a:t>
            </a:r>
            <a:r>
              <a:rPr lang="tr-TR" sz="2400" dirty="0" err="1"/>
              <a:t>Suffe’den</a:t>
            </a:r>
            <a:r>
              <a:rPr lang="tr-TR" sz="2400" dirty="0"/>
              <a:t> yetmiş kişilik bir heyet gönderdi. </a:t>
            </a:r>
            <a:r>
              <a:rPr lang="tr-TR" sz="2400" dirty="0" err="1"/>
              <a:t>Bi’ri</a:t>
            </a:r>
            <a:r>
              <a:rPr lang="tr-TR" sz="2400" dirty="0"/>
              <a:t> </a:t>
            </a:r>
            <a:r>
              <a:rPr lang="tr-TR" sz="2400" dirty="0" err="1"/>
              <a:t>Maûne</a:t>
            </a:r>
            <a:r>
              <a:rPr lang="tr-TR" sz="2400" dirty="0"/>
              <a:t> kuyusu civarında saldırıya uğrayan yetmiş sahabeden sadece </a:t>
            </a:r>
            <a:r>
              <a:rPr lang="tr-TR" sz="2400" dirty="0" err="1"/>
              <a:t>Ka’b</a:t>
            </a:r>
            <a:r>
              <a:rPr lang="tr-TR" sz="2400" dirty="0"/>
              <a:t> b. </a:t>
            </a:r>
            <a:r>
              <a:rPr lang="tr-TR" sz="2400" dirty="0" err="1"/>
              <a:t>Zeyd</a:t>
            </a:r>
            <a:r>
              <a:rPr lang="tr-TR" sz="2400" dirty="0"/>
              <a:t> yaralı olarak kurtuldu. Peygamberimizi (</a:t>
            </a:r>
            <a:r>
              <a:rPr lang="tr-TR" sz="2400" dirty="0" err="1"/>
              <a:t>s.a.v</a:t>
            </a:r>
            <a:r>
              <a:rPr lang="tr-TR" sz="2400" dirty="0"/>
              <a:t>.) çok derinden üzen bu olaya da İslam tarihinde “</a:t>
            </a:r>
            <a:r>
              <a:rPr lang="tr-TR" sz="2400" dirty="0" err="1"/>
              <a:t>Bi’ri</a:t>
            </a:r>
            <a:r>
              <a:rPr lang="tr-TR" sz="2400" dirty="0"/>
              <a:t> </a:t>
            </a:r>
            <a:r>
              <a:rPr lang="tr-TR" sz="2400" dirty="0" err="1"/>
              <a:t>Maûne</a:t>
            </a:r>
            <a:r>
              <a:rPr lang="tr-TR" sz="2400" dirty="0"/>
              <a:t> Faciası” denir.</a:t>
            </a:r>
            <a:endParaRPr lang="tr-TR" sz="2400" kern="0" dirty="0"/>
          </a:p>
        </p:txBody>
      </p:sp>
      <p:sp>
        <p:nvSpPr>
          <p:cNvPr id="5" name="Aynı Yanın Köşesi Yuvarlatılmış Dikdörtgen 4"/>
          <p:cNvSpPr/>
          <p:nvPr/>
        </p:nvSpPr>
        <p:spPr bwMode="auto">
          <a:xfrm>
            <a:off x="7269563" y="3212976"/>
            <a:ext cx="1756229" cy="3456384"/>
          </a:xfrm>
          <a:prstGeom prst="round2SameRect">
            <a:avLst/>
          </a:prstGeom>
          <a:solidFill>
            <a:schemeClr val="accent1">
              <a:lumMod val="50000"/>
            </a:schemeClr>
          </a:solidFill>
          <a:ln w="9525" cap="flat" cmpd="sng" algn="ctr">
            <a:solidFill>
              <a:schemeClr val="accent5">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625: Yahudi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olan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Beni </a:t>
            </a:r>
            <a:r>
              <a:rPr kumimoji="0" lang="tr-TR" sz="2400" b="0" i="0" u="none" strike="noStrike" cap="none" normalizeH="0" baseline="0" dirty="0" err="1">
                <a:ln>
                  <a:noFill/>
                </a:ln>
                <a:solidFill>
                  <a:schemeClr val="tx1"/>
                </a:solidFill>
                <a:effectLst/>
              </a:rPr>
              <a:t>Nadr</a:t>
            </a:r>
            <a:r>
              <a:rPr kumimoji="0" lang="tr-TR" sz="2400" b="0" i="0" u="none" strike="noStrike" cap="none" normalizeH="0" baseline="0" dirty="0">
                <a:ln>
                  <a:noFill/>
                </a:ln>
                <a:solidFill>
                  <a:schemeClr val="tx1"/>
                </a:solidFill>
                <a:effectLst/>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kabilesi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antlaşmaya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uymadığı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için </a:t>
            </a:r>
          </a:p>
          <a:p>
            <a:pPr marL="0" marR="0" indent="0" algn="ctr" defTabSz="914400" rtl="0" eaLnBrk="0" fontAlgn="base" latinLnBrk="0" hangingPunct="0">
              <a:lnSpc>
                <a:spcPct val="100000"/>
              </a:lnSpc>
              <a:spcBef>
                <a:spcPct val="0"/>
              </a:spcBef>
              <a:spcAft>
                <a:spcPct val="0"/>
              </a:spcAft>
              <a:buClrTx/>
              <a:buSzTx/>
              <a:buFontTx/>
              <a:buNone/>
              <a:tabLst/>
            </a:pPr>
            <a:r>
              <a:rPr lang="tr-TR" sz="2400" dirty="0"/>
              <a:t>sürgün </a:t>
            </a:r>
          </a:p>
          <a:p>
            <a:pPr marL="0" marR="0" indent="0" algn="ctr" defTabSz="914400" rtl="0" eaLnBrk="0" fontAlgn="base" latinLnBrk="0" hangingPunct="0">
              <a:lnSpc>
                <a:spcPct val="100000"/>
              </a:lnSpc>
              <a:spcBef>
                <a:spcPct val="0"/>
              </a:spcBef>
              <a:spcAft>
                <a:spcPct val="0"/>
              </a:spcAft>
              <a:buClrTx/>
              <a:buSzTx/>
              <a:buFontTx/>
              <a:buNone/>
              <a:tabLst/>
            </a:pPr>
            <a:r>
              <a:rPr lang="tr-TR" sz="2400" dirty="0"/>
              <a:t>edildi</a:t>
            </a:r>
            <a:endParaRPr kumimoji="0" lang="tr-TR" sz="2400" b="0" i="0" u="none" strike="noStrike" cap="none" normalizeH="0" baseline="0" dirty="0">
              <a:ln>
                <a:noFill/>
              </a:ln>
              <a:solidFill>
                <a:schemeClr val="tx1"/>
              </a:solidFill>
              <a:effectLst/>
            </a:endParaRPr>
          </a:p>
        </p:txBody>
      </p:sp>
      <p:pic>
        <p:nvPicPr>
          <p:cNvPr id="129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32" t="5532" r="9866" b="14088"/>
          <a:stretch/>
        </p:blipFill>
        <p:spPr bwMode="auto">
          <a:xfrm>
            <a:off x="395537" y="3092611"/>
            <a:ext cx="6840760" cy="3648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254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188640"/>
            <a:ext cx="8568952" cy="1656184"/>
          </a:xfrm>
          <a:solidFill>
            <a:schemeClr val="accent6">
              <a:lumMod val="75000"/>
            </a:schemeClr>
          </a:solidFill>
          <a:ln>
            <a:solidFill>
              <a:schemeClr val="accent5">
                <a:lumMod val="50000"/>
              </a:schemeClr>
            </a:solidFill>
          </a:ln>
        </p:spPr>
        <p:txBody>
          <a:bodyPr/>
          <a:lstStyle/>
          <a:p>
            <a:r>
              <a:rPr lang="tr-TR" dirty="0"/>
              <a:t> 627: Medine’ye baskın yapmaya hazırlanan </a:t>
            </a:r>
            <a:r>
              <a:rPr lang="tr-TR" dirty="0" err="1"/>
              <a:t>Mustalikoğullarına</a:t>
            </a:r>
            <a:r>
              <a:rPr lang="tr-TR" dirty="0"/>
              <a:t> karşı sefer düzenlendi.</a:t>
            </a:r>
          </a:p>
        </p:txBody>
      </p:sp>
      <p:pic>
        <p:nvPicPr>
          <p:cNvPr id="130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27" t="5507" r="8323" b="12334"/>
          <a:stretch/>
        </p:blipFill>
        <p:spPr bwMode="auto">
          <a:xfrm>
            <a:off x="323528" y="1916832"/>
            <a:ext cx="8424936" cy="478310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2616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endek Sava&amp;scedil;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8799800" cy="4214218"/>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1"/>
          <p:cNvSpPr>
            <a:spLocks noGrp="1"/>
          </p:cNvSpPr>
          <p:nvPr>
            <p:ph type="title"/>
          </p:nvPr>
        </p:nvSpPr>
        <p:spPr>
          <a:xfrm>
            <a:off x="179512" y="5373216"/>
            <a:ext cx="8799800" cy="1224136"/>
          </a:xfrm>
          <a:solidFill>
            <a:schemeClr val="accent6">
              <a:lumMod val="75000"/>
            </a:schemeClr>
          </a:solidFill>
          <a:ln>
            <a:solidFill>
              <a:schemeClr val="accent5">
                <a:lumMod val="50000"/>
              </a:schemeClr>
            </a:solidFill>
          </a:ln>
        </p:spPr>
        <p:txBody>
          <a:bodyPr/>
          <a:lstStyle/>
          <a:p>
            <a:r>
              <a:rPr lang="tr-TR" sz="2800" dirty="0"/>
              <a:t>Mekkeli müşriklerin saldıracağını haber alan Peygamberimiz savunma amacıyla Medine’nin çevresine hendek kazdırdı</a:t>
            </a:r>
          </a:p>
        </p:txBody>
      </p:sp>
      <p:sp>
        <p:nvSpPr>
          <p:cNvPr id="6" name="Başlık 1"/>
          <p:cNvSpPr txBox="1">
            <a:spLocks/>
          </p:cNvSpPr>
          <p:nvPr/>
        </p:nvSpPr>
        <p:spPr bwMode="auto">
          <a:xfrm>
            <a:off x="179512" y="228600"/>
            <a:ext cx="8799800" cy="762000"/>
          </a:xfrm>
          <a:prstGeom prst="rect">
            <a:avLst/>
          </a:prstGeom>
          <a:solidFill>
            <a:schemeClr val="accent6">
              <a:lumMod val="75000"/>
            </a:schemeClr>
          </a:solidFill>
          <a:ln>
            <a:solidFill>
              <a:schemeClr val="accent5">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kern="0" dirty="0"/>
              <a:t>627: Hendek Savaşı  </a:t>
            </a:r>
          </a:p>
        </p:txBody>
      </p:sp>
    </p:spTree>
    <p:extLst>
      <p:ext uri="{BB962C8B-B14F-4D97-AF65-F5344CB8AC3E}">
        <p14:creationId xmlns:p14="http://schemas.microsoft.com/office/powerpoint/2010/main" val="1306911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mages.beyazgazete.com/haber/2010/1/13/20100113_hendek-teki-siyasi-hile_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89795"/>
            <a:ext cx="7560840" cy="5751573"/>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1"/>
          <p:cNvSpPr>
            <a:spLocks noGrp="1"/>
          </p:cNvSpPr>
          <p:nvPr>
            <p:ph type="title"/>
          </p:nvPr>
        </p:nvSpPr>
        <p:spPr>
          <a:xfrm>
            <a:off x="611560" y="228600"/>
            <a:ext cx="7992888" cy="762000"/>
          </a:xfrm>
          <a:solidFill>
            <a:schemeClr val="accent6">
              <a:lumMod val="75000"/>
            </a:schemeClr>
          </a:solidFill>
          <a:ln>
            <a:solidFill>
              <a:schemeClr val="accent5">
                <a:lumMod val="50000"/>
              </a:schemeClr>
            </a:solidFill>
          </a:ln>
        </p:spPr>
        <p:txBody>
          <a:bodyPr/>
          <a:lstStyle/>
          <a:p>
            <a:r>
              <a:rPr lang="tr-TR" dirty="0"/>
              <a:t>627: Hendek Savaşı </a:t>
            </a:r>
          </a:p>
        </p:txBody>
      </p:sp>
    </p:spTree>
    <p:extLst>
      <p:ext uri="{BB962C8B-B14F-4D97-AF65-F5344CB8AC3E}">
        <p14:creationId xmlns:p14="http://schemas.microsoft.com/office/powerpoint/2010/main" val="3774373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88139" y="188640"/>
            <a:ext cx="8352928" cy="1440160"/>
          </a:xfrm>
          <a:solidFill>
            <a:schemeClr val="accent2">
              <a:lumMod val="75000"/>
            </a:schemeClr>
          </a:solidFill>
          <a:ln>
            <a:solidFill>
              <a:schemeClr val="accent1"/>
            </a:solidFill>
          </a:ln>
        </p:spPr>
        <p:txBody>
          <a:bodyPr/>
          <a:lstStyle/>
          <a:p>
            <a:r>
              <a:rPr lang="tr-TR" sz="3200" dirty="0"/>
              <a:t>Müşrikler </a:t>
            </a:r>
            <a:r>
              <a:rPr lang="tr-TR" sz="3200" dirty="0" err="1"/>
              <a:t>Daru’n</a:t>
            </a:r>
            <a:r>
              <a:rPr lang="tr-TR" sz="3200" dirty="0"/>
              <a:t> </a:t>
            </a:r>
            <a:r>
              <a:rPr lang="tr-TR" sz="3200" dirty="0" err="1"/>
              <a:t>Nedve’de</a:t>
            </a:r>
            <a:r>
              <a:rPr lang="tr-TR" sz="3200" dirty="0"/>
              <a:t> toplanıp Hz. Peygambere suikast kararı aldı. Bunu duyan Peygamberimiz hicreti başlattı</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78" t="6350" r="8639" b="12500"/>
          <a:stretch/>
        </p:blipFill>
        <p:spPr bwMode="auto">
          <a:xfrm>
            <a:off x="236726" y="1772816"/>
            <a:ext cx="8655754" cy="476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43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encrypted-tbn0.gstatic.com/images?q=tbn:ANd9GcS0SzfQanqd-1vuJx3GtlAVmWP7uyeq_9GEpCp0NBXaftSksrD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80728"/>
            <a:ext cx="8352928" cy="5222166"/>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1"/>
          <p:cNvSpPr>
            <a:spLocks noGrp="1"/>
          </p:cNvSpPr>
          <p:nvPr>
            <p:ph type="title"/>
          </p:nvPr>
        </p:nvSpPr>
        <p:spPr>
          <a:xfrm>
            <a:off x="323528" y="228600"/>
            <a:ext cx="8280920" cy="762000"/>
          </a:xfrm>
          <a:solidFill>
            <a:schemeClr val="accent6">
              <a:lumMod val="75000"/>
            </a:schemeClr>
          </a:solidFill>
          <a:ln>
            <a:solidFill>
              <a:schemeClr val="accent5">
                <a:lumMod val="50000"/>
              </a:schemeClr>
            </a:solidFill>
          </a:ln>
        </p:spPr>
        <p:txBody>
          <a:bodyPr/>
          <a:lstStyle/>
          <a:p>
            <a:r>
              <a:rPr lang="tr-TR" dirty="0"/>
              <a:t>627: Hendek Savaşı </a:t>
            </a:r>
          </a:p>
        </p:txBody>
      </p:sp>
      <p:sp>
        <p:nvSpPr>
          <p:cNvPr id="6" name="Başlık 1"/>
          <p:cNvSpPr txBox="1">
            <a:spLocks/>
          </p:cNvSpPr>
          <p:nvPr/>
        </p:nvSpPr>
        <p:spPr bwMode="auto">
          <a:xfrm>
            <a:off x="179512" y="5373216"/>
            <a:ext cx="8799800" cy="1224136"/>
          </a:xfrm>
          <a:prstGeom prst="rect">
            <a:avLst/>
          </a:prstGeom>
          <a:solidFill>
            <a:schemeClr val="accent6">
              <a:lumMod val="75000"/>
            </a:schemeClr>
          </a:solidFill>
          <a:ln>
            <a:solidFill>
              <a:schemeClr val="accent5">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sz="2800" kern="0" dirty="0"/>
              <a:t>Aradaki hendek sebebiyle bir şey yapamayan müşrik ordusu bir gece çıkan şiddetli kum fırtınasından sonra savaşı bırakıp Medine’ye döndü</a:t>
            </a:r>
          </a:p>
        </p:txBody>
      </p:sp>
    </p:spTree>
    <p:extLst>
      <p:ext uri="{BB962C8B-B14F-4D97-AF65-F5344CB8AC3E}">
        <p14:creationId xmlns:p14="http://schemas.microsoft.com/office/powerpoint/2010/main" val="3473740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11560" y="228600"/>
            <a:ext cx="7992888" cy="762000"/>
          </a:xfrm>
          <a:solidFill>
            <a:schemeClr val="accent6">
              <a:lumMod val="75000"/>
            </a:schemeClr>
          </a:solidFill>
          <a:ln>
            <a:solidFill>
              <a:schemeClr val="accent5">
                <a:lumMod val="50000"/>
              </a:schemeClr>
            </a:solidFill>
          </a:ln>
        </p:spPr>
        <p:txBody>
          <a:bodyPr/>
          <a:lstStyle/>
          <a:p>
            <a:r>
              <a:rPr lang="tr-TR" dirty="0"/>
              <a:t>627: Hendek Savaşı </a:t>
            </a:r>
          </a:p>
        </p:txBody>
      </p:sp>
      <p:pic>
        <p:nvPicPr>
          <p:cNvPr id="131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70" t="6350" r="10200" b="15674"/>
          <a:stretch/>
        </p:blipFill>
        <p:spPr bwMode="auto">
          <a:xfrm>
            <a:off x="611560" y="1118252"/>
            <a:ext cx="7992888" cy="4356734"/>
          </a:xfrm>
          <a:prstGeom prst="rect">
            <a:avLst/>
          </a:prstGeom>
          <a:solidFill>
            <a:schemeClr val="accent1">
              <a:lumMod val="50000"/>
            </a:schemeClr>
          </a:solidFill>
          <a:ln>
            <a:noFill/>
          </a:ln>
        </p:spPr>
      </p:pic>
      <p:sp>
        <p:nvSpPr>
          <p:cNvPr id="5" name="Aynı Yanın Köşesi Yuvarlatılmış Dikdörtgen 4"/>
          <p:cNvSpPr/>
          <p:nvPr/>
        </p:nvSpPr>
        <p:spPr bwMode="auto">
          <a:xfrm>
            <a:off x="467544" y="5157192"/>
            <a:ext cx="4320480" cy="1224136"/>
          </a:xfrm>
          <a:prstGeom prst="round2SameRect">
            <a:avLst/>
          </a:prstGeom>
          <a:solidFill>
            <a:schemeClr val="accent1">
              <a:lumMod val="50000"/>
            </a:schemeClr>
          </a:solidFill>
          <a:ln w="9525" cap="flat" cmpd="sng" algn="ctr">
            <a:solidFill>
              <a:schemeClr val="accent5">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Bu savaşa birçok</a:t>
            </a:r>
          </a:p>
          <a:p>
            <a:pPr marL="0" marR="0" indent="0" algn="ctr" defTabSz="914400" rtl="0" eaLnBrk="0" fontAlgn="base" latinLnBrk="0" hangingPunct="0">
              <a:lnSpc>
                <a:spcPct val="100000"/>
              </a:lnSpc>
              <a:spcBef>
                <a:spcPct val="0"/>
              </a:spcBef>
              <a:spcAft>
                <a:spcPct val="0"/>
              </a:spcAft>
              <a:buClrTx/>
              <a:buSzTx/>
              <a:buFontTx/>
              <a:buNone/>
              <a:tabLst/>
            </a:pPr>
            <a:r>
              <a:rPr lang="tr-TR" sz="2400" dirty="0"/>
              <a:t>Kabile katıldığı için</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400" b="1" i="1" u="none" strike="noStrike" cap="none" normalizeH="0" baseline="0" dirty="0" err="1">
                <a:ln>
                  <a:noFill/>
                </a:ln>
                <a:solidFill>
                  <a:schemeClr val="accent4">
                    <a:lumMod val="10000"/>
                  </a:schemeClr>
                </a:solidFill>
                <a:effectLst>
                  <a:outerShdw blurRad="38100" dist="38100" dir="2700000" algn="tl">
                    <a:srgbClr val="000000">
                      <a:alpha val="43137"/>
                    </a:srgbClr>
                  </a:outerShdw>
                </a:effectLst>
              </a:rPr>
              <a:t>Ahzap</a:t>
            </a:r>
            <a:r>
              <a:rPr kumimoji="0" lang="tr-TR" sz="2400" b="1" i="1" u="none" strike="noStrike" cap="none" normalizeH="0" baseline="0" dirty="0">
                <a:ln>
                  <a:noFill/>
                </a:ln>
                <a:solidFill>
                  <a:schemeClr val="accent4">
                    <a:lumMod val="10000"/>
                  </a:schemeClr>
                </a:solidFill>
                <a:effectLst>
                  <a:outerShdw blurRad="38100" dist="38100" dir="2700000" algn="tl">
                    <a:srgbClr val="000000">
                      <a:alpha val="43137"/>
                    </a:srgbClr>
                  </a:outerShdw>
                </a:effectLst>
              </a:rPr>
              <a:t> Savaşı </a:t>
            </a:r>
            <a:r>
              <a:rPr kumimoji="0" lang="tr-TR" sz="2400" b="0" i="0" u="none" strike="noStrike" cap="none" normalizeH="0" baseline="0" dirty="0">
                <a:ln>
                  <a:noFill/>
                </a:ln>
                <a:solidFill>
                  <a:schemeClr val="tx1"/>
                </a:solidFill>
                <a:effectLst/>
              </a:rPr>
              <a:t>da denir</a:t>
            </a:r>
          </a:p>
        </p:txBody>
      </p:sp>
      <p:sp>
        <p:nvSpPr>
          <p:cNvPr id="6" name="Aynı Yanın Köşesi Yuvarlatılmış Dikdörtgen 5"/>
          <p:cNvSpPr/>
          <p:nvPr/>
        </p:nvSpPr>
        <p:spPr bwMode="auto">
          <a:xfrm>
            <a:off x="4932040" y="5191539"/>
            <a:ext cx="3672408" cy="1224136"/>
          </a:xfrm>
          <a:prstGeom prst="round2SameRect">
            <a:avLst/>
          </a:prstGeom>
          <a:solidFill>
            <a:schemeClr val="accent1">
              <a:lumMod val="50000"/>
            </a:schemeClr>
          </a:solidFill>
          <a:ln w="9525" cap="flat" cmpd="sng" algn="ctr">
            <a:solidFill>
              <a:schemeClr val="accent5">
                <a:lumMod val="5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latin typeface="Arial" charset="0"/>
              </a:rPr>
              <a:t>Kuşatma 25 gün sürdü</a:t>
            </a:r>
          </a:p>
        </p:txBody>
      </p:sp>
    </p:spTree>
    <p:extLst>
      <p:ext uri="{BB962C8B-B14F-4D97-AF65-F5344CB8AC3E}">
        <p14:creationId xmlns:p14="http://schemas.microsoft.com/office/powerpoint/2010/main" val="894587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28600"/>
            <a:ext cx="8568952" cy="762000"/>
          </a:xfrm>
          <a:solidFill>
            <a:schemeClr val="accent6">
              <a:lumMod val="75000"/>
            </a:schemeClr>
          </a:solidFill>
          <a:ln>
            <a:solidFill>
              <a:schemeClr val="accent5">
                <a:lumMod val="50000"/>
              </a:schemeClr>
            </a:solidFill>
          </a:ln>
        </p:spPr>
        <p:txBody>
          <a:bodyPr/>
          <a:lstStyle/>
          <a:p>
            <a:r>
              <a:rPr lang="tr-TR" dirty="0"/>
              <a:t>627: Hendek Savaşı </a:t>
            </a:r>
          </a:p>
        </p:txBody>
      </p:sp>
      <p:sp>
        <p:nvSpPr>
          <p:cNvPr id="6" name="Aynı Yanın Köşesi Yuvarlatılmış Dikdörtgen 5"/>
          <p:cNvSpPr/>
          <p:nvPr/>
        </p:nvSpPr>
        <p:spPr bwMode="auto">
          <a:xfrm>
            <a:off x="251520" y="5056652"/>
            <a:ext cx="4680520" cy="1612708"/>
          </a:xfrm>
          <a:prstGeom prst="round2Same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Savaşta Yahudi kabilesi olan</a:t>
            </a:r>
          </a:p>
          <a:p>
            <a:pPr marL="0" marR="0" indent="0" algn="ctr" defTabSz="914400" rtl="0" eaLnBrk="0" fontAlgn="base" latinLnBrk="0" hangingPunct="0">
              <a:lnSpc>
                <a:spcPct val="100000"/>
              </a:lnSpc>
              <a:spcBef>
                <a:spcPct val="0"/>
              </a:spcBef>
              <a:spcAft>
                <a:spcPct val="0"/>
              </a:spcAft>
              <a:buClrTx/>
              <a:buSzTx/>
              <a:buFontTx/>
              <a:buNone/>
              <a:tabLst/>
            </a:pPr>
            <a:r>
              <a:rPr lang="tr-TR" sz="2400" dirty="0">
                <a:solidFill>
                  <a:srgbClr val="C00000"/>
                </a:solidFill>
              </a:rPr>
              <a:t>Beni </a:t>
            </a:r>
            <a:r>
              <a:rPr lang="tr-TR" sz="2400" dirty="0" err="1">
                <a:solidFill>
                  <a:srgbClr val="C00000"/>
                </a:solidFill>
              </a:rPr>
              <a:t>Kurayza</a:t>
            </a:r>
            <a:r>
              <a:rPr lang="tr-TR" sz="2400" dirty="0">
                <a:solidFill>
                  <a:srgbClr val="C00000"/>
                </a:solidFill>
              </a:rPr>
              <a:t> </a:t>
            </a:r>
            <a:r>
              <a:rPr lang="tr-TR" sz="2400" dirty="0"/>
              <a:t>düşmanla</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İşbirliği yapması sebebiyle</a:t>
            </a:r>
          </a:p>
          <a:p>
            <a:pPr marL="0" marR="0" indent="0" algn="ctr" defTabSz="914400" rtl="0" eaLnBrk="0" fontAlgn="base" latinLnBrk="0" hangingPunct="0">
              <a:lnSpc>
                <a:spcPct val="100000"/>
              </a:lnSpc>
              <a:spcBef>
                <a:spcPct val="0"/>
              </a:spcBef>
              <a:spcAft>
                <a:spcPct val="0"/>
              </a:spcAft>
              <a:buClrTx/>
              <a:buSzTx/>
              <a:buFontTx/>
              <a:buNone/>
              <a:tabLst/>
            </a:pPr>
            <a:r>
              <a:rPr lang="tr-TR" sz="2400" dirty="0"/>
              <a:t>Savaştan sonra sürgün edildi.</a:t>
            </a:r>
            <a:endParaRPr kumimoji="0" lang="tr-TR" sz="2400" b="0" i="0" u="none" strike="noStrike" cap="none" normalizeH="0" baseline="0" dirty="0">
              <a:ln>
                <a:noFill/>
              </a:ln>
              <a:solidFill>
                <a:schemeClr val="tx1"/>
              </a:solidFill>
              <a:effectLst/>
            </a:endParaRPr>
          </a:p>
        </p:txBody>
      </p:sp>
      <p:sp>
        <p:nvSpPr>
          <p:cNvPr id="7" name="Aynı Yanın Köşesi Yuvarlatılmış Dikdörtgen 6"/>
          <p:cNvSpPr/>
          <p:nvPr/>
        </p:nvSpPr>
        <p:spPr bwMode="auto">
          <a:xfrm>
            <a:off x="5076056" y="5056652"/>
            <a:ext cx="3888431" cy="1612708"/>
          </a:xfrm>
          <a:prstGeom prst="round2SameRect">
            <a:avLst/>
          </a:prstGeom>
          <a:solidFill>
            <a:schemeClr val="accent1">
              <a:lumMod val="5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Medine çevresine hendek</a:t>
            </a:r>
          </a:p>
          <a:p>
            <a:pPr marL="0" marR="0" indent="0" algn="ctr" defTabSz="914400" rtl="0" eaLnBrk="0" fontAlgn="base" latinLnBrk="0" hangingPunct="0">
              <a:lnSpc>
                <a:spcPct val="100000"/>
              </a:lnSpc>
              <a:spcBef>
                <a:spcPct val="0"/>
              </a:spcBef>
              <a:spcAft>
                <a:spcPct val="0"/>
              </a:spcAft>
              <a:buClrTx/>
              <a:buSzTx/>
              <a:buFontTx/>
              <a:buNone/>
              <a:tabLst/>
            </a:pPr>
            <a:r>
              <a:rPr lang="tr-TR" sz="2400" dirty="0"/>
              <a:t>Kazılması fikri</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rgbClr val="C00000"/>
                </a:solidFill>
                <a:effectLst/>
              </a:rPr>
              <a:t>Selman-ı Farisi</a:t>
            </a:r>
            <a:r>
              <a:rPr kumimoji="0" lang="tr-TR" sz="2400" b="0" i="0" u="none" strike="noStrike" cap="none" normalizeH="0" baseline="0" dirty="0">
                <a:ln>
                  <a:noFill/>
                </a:ln>
                <a:solidFill>
                  <a:schemeClr val="tx1"/>
                </a:solidFill>
                <a:effectLst/>
              </a:rPr>
              <a:t>’den çıktı</a:t>
            </a:r>
          </a:p>
        </p:txBody>
      </p:sp>
      <p:pic>
        <p:nvPicPr>
          <p:cNvPr id="132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78" t="5357" r="8415" b="13293"/>
          <a:stretch/>
        </p:blipFill>
        <p:spPr bwMode="auto">
          <a:xfrm>
            <a:off x="1115616" y="1129930"/>
            <a:ext cx="6925298" cy="381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5692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01" t="8532" r="7969" b="12699"/>
          <a:stretch/>
        </p:blipFill>
        <p:spPr bwMode="auto">
          <a:xfrm>
            <a:off x="1043608" y="3645024"/>
            <a:ext cx="6480720" cy="2940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a:xfrm>
            <a:off x="179512" y="228600"/>
            <a:ext cx="8712968" cy="762000"/>
          </a:xfrm>
          <a:solidFill>
            <a:schemeClr val="accent6">
              <a:lumMod val="75000"/>
            </a:schemeClr>
          </a:solidFill>
          <a:ln>
            <a:solidFill>
              <a:schemeClr val="accent5">
                <a:lumMod val="50000"/>
              </a:schemeClr>
            </a:solidFill>
          </a:ln>
        </p:spPr>
        <p:txBody>
          <a:bodyPr/>
          <a:lstStyle/>
          <a:p>
            <a:r>
              <a:rPr lang="tr-TR" sz="2800" dirty="0"/>
              <a:t>628: Mekkelilerle </a:t>
            </a:r>
            <a:r>
              <a:rPr lang="tr-TR" sz="2800" dirty="0" err="1"/>
              <a:t>Hudeybiye</a:t>
            </a:r>
            <a:r>
              <a:rPr lang="tr-TR" sz="2800" dirty="0"/>
              <a:t> Antlaşması imzalandı</a:t>
            </a:r>
          </a:p>
        </p:txBody>
      </p:sp>
      <p:sp>
        <p:nvSpPr>
          <p:cNvPr id="3" name="İçerik Yer Tutucusu 2"/>
          <p:cNvSpPr>
            <a:spLocks noGrp="1"/>
          </p:cNvSpPr>
          <p:nvPr>
            <p:ph idx="1"/>
          </p:nvPr>
        </p:nvSpPr>
        <p:spPr>
          <a:xfrm>
            <a:off x="457200" y="1062608"/>
            <a:ext cx="8229600" cy="2510408"/>
          </a:xfrm>
          <a:solidFill>
            <a:srgbClr val="669900"/>
          </a:solidFill>
          <a:ln>
            <a:solidFill>
              <a:schemeClr val="accent5">
                <a:lumMod val="50000"/>
              </a:schemeClr>
            </a:solidFill>
          </a:ln>
        </p:spPr>
        <p:txBody>
          <a:bodyPr/>
          <a:lstStyle/>
          <a:p>
            <a:r>
              <a:rPr lang="tr-TR" sz="2000" b="1" u="sng" dirty="0" err="1">
                <a:solidFill>
                  <a:srgbClr val="C00000"/>
                </a:solidFill>
                <a:effectLst/>
              </a:rPr>
              <a:t>Hudeybiye</a:t>
            </a:r>
            <a:r>
              <a:rPr lang="tr-TR" sz="2000" b="1" u="sng" dirty="0">
                <a:solidFill>
                  <a:srgbClr val="C00000"/>
                </a:solidFill>
                <a:effectLst/>
              </a:rPr>
              <a:t> anlaşmasının maddeleri:</a:t>
            </a:r>
          </a:p>
          <a:p>
            <a:r>
              <a:rPr lang="tr-TR" sz="2000" dirty="0"/>
              <a:t>1. </a:t>
            </a:r>
            <a:r>
              <a:rPr lang="nn-NO" sz="2000" dirty="0"/>
              <a:t>Müslümanlar bir sene sonra Kâbe’yi ziyaret edecekti. </a:t>
            </a:r>
          </a:p>
          <a:p>
            <a:r>
              <a:rPr lang="tr-TR" sz="2000" dirty="0"/>
              <a:t>2. Mekkelilerden biri Müslümanlara sığınırsa geri verilecek, Müslümanlardan biri Mekkelilere sığınırsa geri verilmeyecekti. </a:t>
            </a:r>
          </a:p>
          <a:p>
            <a:r>
              <a:rPr lang="tr-TR" sz="2000" dirty="0"/>
              <a:t>3. Arap kabileleri istedikleri tarafla anlaşma yapabilecekti.</a:t>
            </a:r>
          </a:p>
          <a:p>
            <a:r>
              <a:rPr lang="tr-TR" sz="2000" dirty="0"/>
              <a:t>4. İki taraf 10 yıl savaş yapmayacak </a:t>
            </a:r>
          </a:p>
        </p:txBody>
      </p:sp>
    </p:spTree>
    <p:extLst>
      <p:ext uri="{BB962C8B-B14F-4D97-AF65-F5344CB8AC3E}">
        <p14:creationId xmlns:p14="http://schemas.microsoft.com/office/powerpoint/2010/main" val="1598946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01" t="8532" r="7969" b="12699"/>
          <a:stretch/>
        </p:blipFill>
        <p:spPr bwMode="auto">
          <a:xfrm>
            <a:off x="467544" y="1052736"/>
            <a:ext cx="8352928" cy="378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Başlık 1"/>
          <p:cNvSpPr>
            <a:spLocks noGrp="1"/>
          </p:cNvSpPr>
          <p:nvPr>
            <p:ph type="title"/>
          </p:nvPr>
        </p:nvSpPr>
        <p:spPr>
          <a:xfrm>
            <a:off x="179512" y="228600"/>
            <a:ext cx="8712968" cy="762000"/>
          </a:xfrm>
          <a:solidFill>
            <a:schemeClr val="accent6">
              <a:lumMod val="75000"/>
            </a:schemeClr>
          </a:solidFill>
          <a:ln>
            <a:solidFill>
              <a:schemeClr val="accent5">
                <a:lumMod val="50000"/>
              </a:schemeClr>
            </a:solidFill>
          </a:ln>
        </p:spPr>
        <p:txBody>
          <a:bodyPr/>
          <a:lstStyle/>
          <a:p>
            <a:r>
              <a:rPr lang="tr-TR" sz="2800" dirty="0"/>
              <a:t>628: Mekkelilerle </a:t>
            </a:r>
            <a:r>
              <a:rPr lang="tr-TR" sz="2800" dirty="0" err="1"/>
              <a:t>Hudeybiye</a:t>
            </a:r>
            <a:r>
              <a:rPr lang="tr-TR" sz="2800" dirty="0"/>
              <a:t> Antlaşması imzalandı</a:t>
            </a:r>
          </a:p>
        </p:txBody>
      </p:sp>
      <p:sp>
        <p:nvSpPr>
          <p:cNvPr id="3" name="İçerik Yer Tutucusu 2"/>
          <p:cNvSpPr>
            <a:spLocks noGrp="1"/>
          </p:cNvSpPr>
          <p:nvPr>
            <p:ph idx="1"/>
          </p:nvPr>
        </p:nvSpPr>
        <p:spPr>
          <a:xfrm>
            <a:off x="827584" y="5085184"/>
            <a:ext cx="7992888" cy="1574304"/>
          </a:xfrm>
          <a:solidFill>
            <a:srgbClr val="669900"/>
          </a:solidFill>
          <a:ln>
            <a:solidFill>
              <a:schemeClr val="accent5">
                <a:lumMod val="50000"/>
              </a:schemeClr>
            </a:solidFill>
          </a:ln>
        </p:spPr>
        <p:txBody>
          <a:bodyPr/>
          <a:lstStyle/>
          <a:p>
            <a:r>
              <a:rPr lang="tr-TR" sz="2400" dirty="0" err="1"/>
              <a:t>Hudeybiye</a:t>
            </a:r>
            <a:r>
              <a:rPr lang="tr-TR" sz="2400" dirty="0"/>
              <a:t> antlaşmasından sonra barış ortamı olduğu için Hz. Muhammed İslamiyet’i rahatça tebliğ edebileceği bir ortam bulduğu için bu durum Müslümanların lehine olmuştur.</a:t>
            </a:r>
          </a:p>
        </p:txBody>
      </p:sp>
      <p:pic>
        <p:nvPicPr>
          <p:cNvPr id="1026" name="Picture 2" descr="C:\Users\emın\AppData\Local\Microsoft\Windows\INetCache\IE\OLJSBY6B\MC90034964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822825"/>
            <a:ext cx="4572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541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188640"/>
            <a:ext cx="8640960" cy="762000"/>
          </a:xfrm>
          <a:solidFill>
            <a:schemeClr val="accent6">
              <a:lumMod val="75000"/>
            </a:schemeClr>
          </a:solidFill>
          <a:ln>
            <a:solidFill>
              <a:schemeClr val="accent5">
                <a:lumMod val="50000"/>
              </a:schemeClr>
            </a:solidFill>
          </a:ln>
        </p:spPr>
        <p:txBody>
          <a:bodyPr/>
          <a:lstStyle/>
          <a:p>
            <a:r>
              <a:rPr lang="tr-TR" dirty="0"/>
              <a:t>628: Hayber Savaşı</a:t>
            </a:r>
          </a:p>
        </p:txBody>
      </p:sp>
      <p:sp>
        <p:nvSpPr>
          <p:cNvPr id="4" name="Başlık 1"/>
          <p:cNvSpPr txBox="1">
            <a:spLocks/>
          </p:cNvSpPr>
          <p:nvPr/>
        </p:nvSpPr>
        <p:spPr bwMode="auto">
          <a:xfrm>
            <a:off x="333376" y="5547320"/>
            <a:ext cx="8703120" cy="1266056"/>
          </a:xfrm>
          <a:prstGeom prst="rect">
            <a:avLst/>
          </a:prstGeom>
          <a:solidFill>
            <a:schemeClr val="accent5">
              <a:lumMod val="25000"/>
            </a:schemeClr>
          </a:solidFill>
          <a:ln w="9525">
            <a:solidFill>
              <a:schemeClr val="accent1">
                <a:lumMod val="50000"/>
              </a:schemeClr>
            </a:solidFill>
            <a:miter lim="800000"/>
            <a:headEnd/>
            <a:tailEnd/>
          </a:ln>
          <a:effec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sz="2800" kern="0" dirty="0"/>
              <a:t>Müslümanlara düşmanlık yapan Medine’nin kuzeyinde yaşayan Hayber Yahudilerinin toprakları fethedildi</a:t>
            </a:r>
          </a:p>
        </p:txBody>
      </p:sp>
      <p:pic>
        <p:nvPicPr>
          <p:cNvPr id="14338" name="Picture 2" descr="http://www.hzmuhammedinhayati.gen.tr/images/hayber-savas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48266"/>
            <a:ext cx="8640960" cy="448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81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5157192"/>
            <a:ext cx="8703120" cy="1556792"/>
          </a:xfrm>
          <a:solidFill>
            <a:schemeClr val="accent6">
              <a:lumMod val="75000"/>
            </a:schemeClr>
          </a:solidFill>
          <a:ln>
            <a:solidFill>
              <a:schemeClr val="accent5">
                <a:lumMod val="50000"/>
              </a:schemeClr>
            </a:solidFill>
          </a:ln>
        </p:spPr>
        <p:txBody>
          <a:bodyPr/>
          <a:lstStyle/>
          <a:p>
            <a:r>
              <a:rPr lang="tr-TR" dirty="0" err="1"/>
              <a:t>Gassani</a:t>
            </a:r>
            <a:r>
              <a:rPr lang="tr-TR" dirty="0"/>
              <a:t> Lideri </a:t>
            </a:r>
            <a:r>
              <a:rPr lang="tr-TR" dirty="0" err="1"/>
              <a:t>Şurahbil’in</a:t>
            </a:r>
            <a:r>
              <a:rPr lang="tr-TR" dirty="0"/>
              <a:t> Peygamberimizin gönderdiği elçiyi öldürmesi sebebiyle yapıldı</a:t>
            </a:r>
          </a:p>
        </p:txBody>
      </p:sp>
      <p:sp>
        <p:nvSpPr>
          <p:cNvPr id="5" name="Başlık 1"/>
          <p:cNvSpPr txBox="1">
            <a:spLocks/>
          </p:cNvSpPr>
          <p:nvPr/>
        </p:nvSpPr>
        <p:spPr bwMode="auto">
          <a:xfrm>
            <a:off x="251520" y="260648"/>
            <a:ext cx="8703120" cy="762000"/>
          </a:xfrm>
          <a:prstGeom prst="rect">
            <a:avLst/>
          </a:prstGeom>
          <a:solidFill>
            <a:schemeClr val="accent6">
              <a:lumMod val="75000"/>
            </a:schemeClr>
          </a:solidFill>
          <a:ln>
            <a:solidFill>
              <a:schemeClr val="accent5">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kern="0"/>
              <a:t>629: Rumlarla Mute Savaşı Yapıldı</a:t>
            </a:r>
            <a:endParaRPr lang="tr-TR" kern="0" dirty="0"/>
          </a:p>
        </p:txBody>
      </p:sp>
      <p:pic>
        <p:nvPicPr>
          <p:cNvPr id="15362" name="Picture 2" descr="http://www.tarihnotlari.com/wp-content/uploads/2011/06/hattin-sava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96752"/>
            <a:ext cx="6984776" cy="3731933"/>
          </a:xfrm>
          <a:prstGeom prst="rect">
            <a:avLst/>
          </a:prstGeom>
          <a:noFill/>
          <a:extLst>
            <a:ext uri="{909E8E84-426E-40DD-AFC4-6F175D3DCCD1}">
              <a14:hiddenFill xmlns:a14="http://schemas.microsoft.com/office/drawing/2010/main">
                <a:solidFill>
                  <a:srgbClr val="FFFFFF"/>
                </a:solidFill>
              </a14:hiddenFill>
            </a:ext>
          </a:extLst>
        </p:spPr>
      </p:pic>
      <p:sp>
        <p:nvSpPr>
          <p:cNvPr id="7" name="Başlık 1"/>
          <p:cNvSpPr txBox="1">
            <a:spLocks/>
          </p:cNvSpPr>
          <p:nvPr/>
        </p:nvSpPr>
        <p:spPr bwMode="auto">
          <a:xfrm>
            <a:off x="7442472" y="1186813"/>
            <a:ext cx="1512168" cy="3741871"/>
          </a:xfrm>
          <a:prstGeom prst="rect">
            <a:avLst/>
          </a:prstGeom>
          <a:solidFill>
            <a:schemeClr val="accent1">
              <a:lumMod val="50000"/>
            </a:schemeClr>
          </a:solidFill>
          <a:ln>
            <a:solidFill>
              <a:schemeClr val="accent5">
                <a:lumMod val="50000"/>
              </a:schemeClr>
            </a:solidFill>
          </a:ln>
          <a:effec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sz="2800" kern="0" dirty="0"/>
              <a:t>Sonuç: Az bir kayıpla geri dönüldü</a:t>
            </a:r>
          </a:p>
        </p:txBody>
      </p:sp>
    </p:spTree>
    <p:extLst>
      <p:ext uri="{BB962C8B-B14F-4D97-AF65-F5344CB8AC3E}">
        <p14:creationId xmlns:p14="http://schemas.microsoft.com/office/powerpoint/2010/main" val="668378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5157192"/>
            <a:ext cx="8703120" cy="1556792"/>
          </a:xfrm>
          <a:solidFill>
            <a:schemeClr val="accent6">
              <a:lumMod val="75000"/>
            </a:schemeClr>
          </a:solidFill>
          <a:ln>
            <a:solidFill>
              <a:schemeClr val="accent5">
                <a:lumMod val="50000"/>
              </a:schemeClr>
            </a:solidFill>
          </a:ln>
        </p:spPr>
        <p:txBody>
          <a:bodyPr/>
          <a:lstStyle/>
          <a:p>
            <a:r>
              <a:rPr lang="tr-TR" sz="2800" dirty="0"/>
              <a:t>Mekke çevresinde yaşayan </a:t>
            </a:r>
            <a:r>
              <a:rPr lang="tr-TR" sz="2800" dirty="0" err="1"/>
              <a:t>Hevâzin</a:t>
            </a:r>
            <a:r>
              <a:rPr lang="tr-TR" sz="2800" dirty="0"/>
              <a:t> kabilesi Müslümanlara saldırı hazırlığı yaptığı için haber alan Peygamberimiz üzerlerine yürüdü. H</a:t>
            </a:r>
          </a:p>
        </p:txBody>
      </p:sp>
      <p:sp>
        <p:nvSpPr>
          <p:cNvPr id="5" name="Başlık 1"/>
          <p:cNvSpPr txBox="1">
            <a:spLocks/>
          </p:cNvSpPr>
          <p:nvPr/>
        </p:nvSpPr>
        <p:spPr bwMode="auto">
          <a:xfrm>
            <a:off x="251520" y="260648"/>
            <a:ext cx="8703120" cy="762000"/>
          </a:xfrm>
          <a:prstGeom prst="rect">
            <a:avLst/>
          </a:prstGeom>
          <a:solidFill>
            <a:schemeClr val="accent6">
              <a:lumMod val="75000"/>
            </a:schemeClr>
          </a:solidFill>
          <a:ln>
            <a:solidFill>
              <a:schemeClr val="accent5">
                <a:lumMod val="50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kern="0" dirty="0"/>
              <a:t>6: </a:t>
            </a:r>
            <a:r>
              <a:rPr lang="tr-TR" kern="0" dirty="0" err="1"/>
              <a:t>Huneyn</a:t>
            </a:r>
            <a:r>
              <a:rPr lang="tr-TR" kern="0" dirty="0"/>
              <a:t> Savaşı</a:t>
            </a:r>
          </a:p>
        </p:txBody>
      </p:sp>
      <p:sp>
        <p:nvSpPr>
          <p:cNvPr id="7" name="Başlık 1"/>
          <p:cNvSpPr txBox="1">
            <a:spLocks/>
          </p:cNvSpPr>
          <p:nvPr/>
        </p:nvSpPr>
        <p:spPr bwMode="auto">
          <a:xfrm>
            <a:off x="7324509" y="1192132"/>
            <a:ext cx="1711987" cy="3741871"/>
          </a:xfrm>
          <a:prstGeom prst="rect">
            <a:avLst/>
          </a:prstGeom>
          <a:solidFill>
            <a:schemeClr val="accent1">
              <a:lumMod val="50000"/>
            </a:schemeClr>
          </a:solidFill>
          <a:ln>
            <a:solidFill>
              <a:schemeClr val="accent5">
                <a:lumMod val="50000"/>
              </a:schemeClr>
            </a:solidFill>
          </a:ln>
          <a:effec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sz="2000" kern="0" dirty="0"/>
              <a:t>Sonuç: </a:t>
            </a:r>
            <a:r>
              <a:rPr lang="tr-TR" sz="2000" kern="0" dirty="0" err="1"/>
              <a:t>Huneyn’de</a:t>
            </a:r>
            <a:r>
              <a:rPr lang="tr-TR" sz="2000" kern="0" dirty="0"/>
              <a:t> yapılan savaşı Müslümanlar kazandı</a:t>
            </a:r>
          </a:p>
        </p:txBody>
      </p:sp>
      <p:pic>
        <p:nvPicPr>
          <p:cNvPr id="16386" name="Picture 2" descr="http://www.hzmuhammedinhayati.gen.tr/images/bedir-sava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48353"/>
            <a:ext cx="6991133" cy="321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71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p:cNvSpPr txBox="1">
            <a:spLocks/>
          </p:cNvSpPr>
          <p:nvPr/>
        </p:nvSpPr>
        <p:spPr bwMode="auto">
          <a:xfrm>
            <a:off x="239057" y="188640"/>
            <a:ext cx="8703120" cy="1266056"/>
          </a:xfrm>
          <a:prstGeom prst="rect">
            <a:avLst/>
          </a:prstGeom>
          <a:solidFill>
            <a:schemeClr val="accent5">
              <a:lumMod val="25000"/>
            </a:schemeClr>
          </a:solidFill>
          <a:ln w="9525">
            <a:solidFill>
              <a:schemeClr val="accent1">
                <a:lumMod val="50000"/>
              </a:schemeClr>
            </a:solidFill>
            <a:miter lim="800000"/>
            <a:headEnd/>
            <a:tailEnd/>
          </a:ln>
          <a:effec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r>
              <a:rPr lang="tr-TR" kern="0" dirty="0"/>
              <a:t>630: Peygamberimiz Mekke’yi Savaşmadan Fethetti</a:t>
            </a:r>
          </a:p>
        </p:txBody>
      </p:sp>
      <p:pic>
        <p:nvPicPr>
          <p:cNvPr id="136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90" t="5754" r="9084" b="12500"/>
          <a:stretch/>
        </p:blipFill>
        <p:spPr bwMode="auto">
          <a:xfrm>
            <a:off x="286712" y="1556792"/>
            <a:ext cx="8677776" cy="484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252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1"/>
          <p:cNvSpPr txBox="1">
            <a:spLocks/>
          </p:cNvSpPr>
          <p:nvPr/>
        </p:nvSpPr>
        <p:spPr bwMode="auto">
          <a:xfrm>
            <a:off x="216024" y="4474975"/>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3600">
                <a:solidFill>
                  <a:schemeClr val="tx1"/>
                </a:solidFill>
                <a:effectLst>
                  <a:outerShdw blurRad="38100" dist="38100" dir="2700000" algn="tl">
                    <a:srgbClr val="000000"/>
                  </a:outerShdw>
                </a:effectLst>
                <a:latin typeface="Arial" charset="0"/>
              </a:defRPr>
            </a:lvl9pPr>
          </a:lstStyle>
          <a:p>
            <a:endParaRPr lang="tr-TR" kern="0" dirty="0">
              <a:solidFill>
                <a:srgbClr val="FFFFFF"/>
              </a:solidFill>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47" t="6151" r="4064" b="12500"/>
          <a:stretch/>
        </p:blipFill>
        <p:spPr bwMode="auto">
          <a:xfrm>
            <a:off x="-71376" y="116632"/>
            <a:ext cx="7575624" cy="3863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8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59" t="5532" r="8080" b="12500"/>
          <a:stretch/>
        </p:blipFill>
        <p:spPr bwMode="auto">
          <a:xfrm>
            <a:off x="2051720" y="2909593"/>
            <a:ext cx="7082138" cy="394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827584" y="2577750"/>
            <a:ext cx="4320480" cy="1808584"/>
          </a:xfrm>
          <a:prstGeom prst="ellipse">
            <a:avLst/>
          </a:prstGeom>
          <a:solidFill>
            <a:schemeClr val="accent1">
              <a:lumMod val="50000"/>
            </a:schemeClr>
          </a:solidFill>
          <a:ln w="9525" cap="flat" cmpd="sng" algn="ctr">
            <a:solidFill>
              <a:schemeClr val="accent1">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hangingPunct="0"/>
            <a:r>
              <a:rPr lang="tr-TR" sz="3600" dirty="0">
                <a:solidFill>
                  <a:srgbClr val="FFFFFF"/>
                </a:solidFill>
              </a:rPr>
              <a:t>Kabe putlardan </a:t>
            </a:r>
          </a:p>
          <a:p>
            <a:pPr algn="ctr" eaLnBrk="0" hangingPunct="0"/>
            <a:r>
              <a:rPr lang="tr-TR" sz="3600" dirty="0">
                <a:solidFill>
                  <a:srgbClr val="FFFFFF"/>
                </a:solidFill>
              </a:rPr>
              <a:t>temizlendi</a:t>
            </a:r>
          </a:p>
        </p:txBody>
      </p:sp>
    </p:spTree>
    <p:extLst>
      <p:ext uri="{BB962C8B-B14F-4D97-AF65-F5344CB8AC3E}">
        <p14:creationId xmlns:p14="http://schemas.microsoft.com/office/powerpoint/2010/main" val="291214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28600"/>
            <a:ext cx="8424937" cy="762000"/>
          </a:xfrm>
          <a:solidFill>
            <a:schemeClr val="accent6">
              <a:lumMod val="75000"/>
            </a:schemeClr>
          </a:solidFill>
          <a:ln>
            <a:solidFill>
              <a:schemeClr val="accent1"/>
            </a:solidFill>
          </a:ln>
        </p:spPr>
        <p:txBody>
          <a:bodyPr/>
          <a:lstStyle/>
          <a:p>
            <a:r>
              <a:rPr lang="tr-TR" dirty="0"/>
              <a:t>HİCRET</a:t>
            </a:r>
          </a:p>
        </p:txBody>
      </p:sp>
      <p:sp>
        <p:nvSpPr>
          <p:cNvPr id="3" name="İçerik Yer Tutucusu 2"/>
          <p:cNvSpPr>
            <a:spLocks noGrp="1"/>
          </p:cNvSpPr>
          <p:nvPr>
            <p:ph idx="1"/>
          </p:nvPr>
        </p:nvSpPr>
        <p:spPr>
          <a:xfrm>
            <a:off x="395536" y="990600"/>
            <a:ext cx="8435281" cy="609600"/>
          </a:xfrm>
          <a:solidFill>
            <a:schemeClr val="accent5">
              <a:lumMod val="50000"/>
            </a:schemeClr>
          </a:solidFill>
          <a:ln>
            <a:solidFill>
              <a:schemeClr val="accent1"/>
            </a:solidFill>
          </a:ln>
        </p:spPr>
        <p:txBody>
          <a:bodyPr/>
          <a:lstStyle/>
          <a:p>
            <a:pPr algn="ctr"/>
            <a:r>
              <a:rPr lang="tr-TR" sz="2800" b="1" dirty="0"/>
              <a:t>Müşrikler iz sürerek takip ettiler</a:t>
            </a:r>
          </a:p>
        </p:txBody>
      </p:sp>
      <p:pic>
        <p:nvPicPr>
          <p:cNvPr id="1105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90" t="5953" r="8080" b="11905"/>
          <a:stretch/>
        </p:blipFill>
        <p:spPr bwMode="auto">
          <a:xfrm>
            <a:off x="395536" y="1735192"/>
            <a:ext cx="8496945" cy="4709151"/>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7426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188640"/>
            <a:ext cx="8496944" cy="801960"/>
          </a:xfrm>
        </p:spPr>
        <p:style>
          <a:lnRef idx="2">
            <a:schemeClr val="accent6">
              <a:shade val="50000"/>
            </a:schemeClr>
          </a:lnRef>
          <a:fillRef idx="1">
            <a:schemeClr val="accent6"/>
          </a:fillRef>
          <a:effectRef idx="0">
            <a:schemeClr val="accent6"/>
          </a:effectRef>
          <a:fontRef idx="minor">
            <a:schemeClr val="lt1"/>
          </a:fontRef>
        </p:style>
        <p:txBody>
          <a:bodyPr/>
          <a:lstStyle/>
          <a:p>
            <a:r>
              <a:rPr lang="tr-TR" sz="3200" dirty="0"/>
              <a:t>632: Peygamberimiz Veda Haccını Yaptı</a:t>
            </a:r>
          </a:p>
        </p:txBody>
      </p:sp>
      <p:sp>
        <p:nvSpPr>
          <p:cNvPr id="3" name="İçerik Yer Tutucusu 2"/>
          <p:cNvSpPr>
            <a:spLocks noGrp="1"/>
          </p:cNvSpPr>
          <p:nvPr>
            <p:ph idx="1"/>
          </p:nvPr>
        </p:nvSpPr>
        <p:spPr>
          <a:xfrm>
            <a:off x="251520" y="1091208"/>
            <a:ext cx="8435280" cy="5290120"/>
          </a:xfrm>
          <a:solidFill>
            <a:schemeClr val="accent1">
              <a:lumMod val="50000"/>
            </a:schemeClr>
          </a:solidFill>
        </p:spPr>
        <p:txBody>
          <a:bodyPr/>
          <a:lstStyle/>
          <a:p>
            <a:r>
              <a:rPr lang="tr-TR" sz="2200" dirty="0">
                <a:solidFill>
                  <a:schemeClr val="accent4">
                    <a:lumMod val="10000"/>
                  </a:schemeClr>
                </a:solidFill>
                <a:effectLst/>
              </a:rPr>
              <a:t>Veda </a:t>
            </a:r>
            <a:r>
              <a:rPr lang="tr-TR" sz="2200" dirty="0" err="1">
                <a:solidFill>
                  <a:schemeClr val="accent4">
                    <a:lumMod val="10000"/>
                  </a:schemeClr>
                </a:solidFill>
                <a:effectLst/>
              </a:rPr>
              <a:t>Hutbesi’nde</a:t>
            </a:r>
            <a:r>
              <a:rPr lang="tr-TR" sz="2200" dirty="0">
                <a:solidFill>
                  <a:schemeClr val="accent4">
                    <a:lumMod val="10000"/>
                  </a:schemeClr>
                </a:solidFill>
                <a:effectLst/>
              </a:rPr>
              <a:t> Peygamberimizin üzerinde durduğu konulardan bazıları şunlardır: </a:t>
            </a:r>
          </a:p>
          <a:p>
            <a:r>
              <a:rPr lang="tr-TR" sz="2200" dirty="0"/>
              <a:t>1. İslam’dan önceki bütün cahiliye gelenekleri ve batıl inançlar kaldırılmıştır. </a:t>
            </a:r>
          </a:p>
          <a:p>
            <a:r>
              <a:rPr lang="tr-TR" sz="2200" dirty="0"/>
              <a:t>2. Bütün insanlar eşittir. Bir insan diğerinden ancak güzel ahlakı ve Allah’a olan bağlılığı ile üstün olabilir. </a:t>
            </a:r>
          </a:p>
          <a:p>
            <a:r>
              <a:rPr lang="tr-TR" sz="2200" dirty="0"/>
              <a:t>3. Emanete ihanet edilmemeli ve emanetler sahiplerine eksiksiz iade edilmelidir. </a:t>
            </a:r>
          </a:p>
          <a:p>
            <a:r>
              <a:rPr lang="tr-TR" sz="2200" dirty="0"/>
              <a:t>4. Her türlü faiz haramdır. </a:t>
            </a:r>
          </a:p>
          <a:p>
            <a:r>
              <a:rPr lang="tr-TR" sz="2200" dirty="0"/>
              <a:t>5. Cana kıymak haramdır ve kan davaları kaldırılmıştır. </a:t>
            </a:r>
          </a:p>
          <a:p>
            <a:r>
              <a:rPr lang="tr-TR" sz="2200" dirty="0"/>
              <a:t>6. Erkekler kadınların haklarına, kadınlar da erkeklerin haklarına saygı göstermelidir. </a:t>
            </a:r>
          </a:p>
          <a:p>
            <a:r>
              <a:rPr lang="tr-TR" sz="2200" dirty="0"/>
              <a:t>7. Bütün Müslümanlar kardeştir ve birbirine yardım etmelidir.</a:t>
            </a:r>
          </a:p>
        </p:txBody>
      </p:sp>
    </p:spTree>
    <p:extLst>
      <p:ext uri="{BB962C8B-B14F-4D97-AF65-F5344CB8AC3E}">
        <p14:creationId xmlns:p14="http://schemas.microsoft.com/office/powerpoint/2010/main" val="2456291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51520" y="228600"/>
            <a:ext cx="8640960" cy="762000"/>
          </a:xfrm>
          <a:solidFill>
            <a:schemeClr val="accent6">
              <a:lumMod val="75000"/>
            </a:schemeClr>
          </a:solidFill>
        </p:spPr>
        <p:txBody>
          <a:bodyPr/>
          <a:lstStyle/>
          <a:p>
            <a:r>
              <a:rPr lang="tr-TR" dirty="0"/>
              <a:t>632: Peygamberimiz Medine’de vefat etti</a:t>
            </a:r>
          </a:p>
        </p:txBody>
      </p:sp>
      <p:sp>
        <p:nvSpPr>
          <p:cNvPr id="4" name="Yuvarlatılmış Dikdörtgen 3"/>
          <p:cNvSpPr/>
          <p:nvPr/>
        </p:nvSpPr>
        <p:spPr bwMode="auto">
          <a:xfrm>
            <a:off x="611559" y="1268760"/>
            <a:ext cx="3104367" cy="2016968"/>
          </a:xfrm>
          <a:prstGeom prst="roundRect">
            <a:avLst/>
          </a:prstGeom>
          <a:solidFill>
            <a:srgbClr val="6699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Peygamberimiz hicri</a:t>
            </a:r>
          </a:p>
          <a:p>
            <a:pPr marL="0" marR="0" indent="0" defTabSz="914400" rtl="0" eaLnBrk="0" fontAlgn="base" latinLnBrk="0" hangingPunct="0">
              <a:lnSpc>
                <a:spcPct val="100000"/>
              </a:lnSpc>
              <a:spcBef>
                <a:spcPct val="0"/>
              </a:spcBef>
              <a:spcAft>
                <a:spcPct val="0"/>
              </a:spcAft>
              <a:buClrTx/>
              <a:buSzTx/>
              <a:buFontTx/>
              <a:buNone/>
              <a:tabLst/>
            </a:pPr>
            <a:r>
              <a:rPr lang="tr-TR" sz="2400" dirty="0"/>
              <a:t>Yıla göre </a:t>
            </a:r>
          </a:p>
          <a:p>
            <a:pPr marL="0" marR="0" indent="0" defTabSz="914400" rtl="0" eaLnBrk="0" fontAlgn="base" latinLnBrk="0" hangingPunct="0">
              <a:lnSpc>
                <a:spcPct val="100000"/>
              </a:lnSpc>
              <a:spcBef>
                <a:spcPct val="0"/>
              </a:spcBef>
              <a:spcAft>
                <a:spcPct val="0"/>
              </a:spcAft>
              <a:buClrTx/>
              <a:buSzTx/>
              <a:buFontTx/>
              <a:buNone/>
              <a:tabLst/>
            </a:pPr>
            <a:r>
              <a:rPr lang="tr-TR" sz="2400" dirty="0"/>
              <a:t>63 yaşında </a:t>
            </a:r>
          </a:p>
          <a:p>
            <a:pPr marL="0" marR="0" indent="0" defTabSz="914400" rtl="0" eaLnBrk="0" fontAlgn="base" latinLnBrk="0" hangingPunct="0">
              <a:lnSpc>
                <a:spcPct val="100000"/>
              </a:lnSpc>
              <a:spcBef>
                <a:spcPct val="0"/>
              </a:spcBef>
              <a:spcAft>
                <a:spcPct val="0"/>
              </a:spcAft>
              <a:buClrTx/>
              <a:buSzTx/>
              <a:buFontTx/>
              <a:buNone/>
              <a:tabLst/>
            </a:pPr>
            <a:r>
              <a:rPr lang="tr-TR" sz="2400" dirty="0"/>
              <a:t>vefat </a:t>
            </a:r>
          </a:p>
          <a:p>
            <a:pPr marL="0" marR="0" indent="0"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rPr>
              <a:t>etti</a:t>
            </a:r>
          </a:p>
        </p:txBody>
      </p:sp>
      <p:sp>
        <p:nvSpPr>
          <p:cNvPr id="5" name="Yuvarlatılmış Dikdörtgen 4"/>
          <p:cNvSpPr/>
          <p:nvPr/>
        </p:nvSpPr>
        <p:spPr bwMode="auto">
          <a:xfrm>
            <a:off x="3995936" y="1268760"/>
            <a:ext cx="4464496" cy="1872208"/>
          </a:xfrm>
          <a:prstGeom prst="roundRect">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rPr>
              <a:t>Peygamberimizin 23 yıl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rPr>
              <a:t>süren Peygamberliğinin </a:t>
            </a:r>
          </a:p>
          <a:p>
            <a:pPr marL="0" marR="0" indent="0"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rPr>
              <a:t>13 yılı Mekke’de</a:t>
            </a:r>
          </a:p>
          <a:p>
            <a:pPr marL="0" marR="0" indent="0" defTabSz="914400" rtl="0" eaLnBrk="0" fontAlgn="base" latinLnBrk="0" hangingPunct="0">
              <a:lnSpc>
                <a:spcPct val="100000"/>
              </a:lnSpc>
              <a:spcBef>
                <a:spcPct val="0"/>
              </a:spcBef>
              <a:spcAft>
                <a:spcPct val="0"/>
              </a:spcAft>
              <a:buClrTx/>
              <a:buSzTx/>
              <a:buFontTx/>
              <a:buNone/>
              <a:tabLst/>
            </a:pPr>
            <a:r>
              <a:rPr lang="tr-TR" sz="2800" dirty="0"/>
              <a:t>10 yılı Medine’de geçti</a:t>
            </a:r>
            <a:endParaRPr kumimoji="0" lang="tr-TR" sz="2800" b="0" i="0" u="none" strike="noStrike" cap="none" normalizeH="0" baseline="0" dirty="0">
              <a:ln>
                <a:noFill/>
              </a:ln>
              <a:solidFill>
                <a:schemeClr val="tx1"/>
              </a:solidFill>
              <a:effectLst/>
            </a:endParaRPr>
          </a:p>
        </p:txBody>
      </p:sp>
      <p:sp>
        <p:nvSpPr>
          <p:cNvPr id="6" name="Yuvarlatılmış Dikdörtgen 5"/>
          <p:cNvSpPr/>
          <p:nvPr/>
        </p:nvSpPr>
        <p:spPr bwMode="auto">
          <a:xfrm>
            <a:off x="611560" y="3501008"/>
            <a:ext cx="2952328" cy="2844316"/>
          </a:xfrm>
          <a:prstGeom prst="roundRect">
            <a:avLst/>
          </a:prstGeom>
          <a:solidFill>
            <a:schemeClr val="accent5">
              <a:lumMod val="1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latin typeface="Arial" charset="0"/>
              </a:rPr>
              <a:t>Peygamberimizin </a:t>
            </a:r>
          </a:p>
          <a:p>
            <a:pPr marL="0" marR="0" indent="0"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latin typeface="Arial" charset="0"/>
              </a:rPr>
              <a:t>kabrine </a:t>
            </a:r>
          </a:p>
          <a:p>
            <a:pPr marL="0" marR="0" indent="0"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err="1">
                <a:ln>
                  <a:noFill/>
                </a:ln>
                <a:solidFill>
                  <a:schemeClr val="tx1"/>
                </a:solidFill>
                <a:effectLst/>
                <a:latin typeface="Arial" charset="0"/>
              </a:rPr>
              <a:t>Ravza’i</a:t>
            </a:r>
            <a:r>
              <a:rPr kumimoji="0" lang="tr-TR" sz="2400" b="0" i="0" u="none" strike="noStrike" cap="none" normalizeH="0" baseline="0" dirty="0">
                <a:ln>
                  <a:noFill/>
                </a:ln>
                <a:solidFill>
                  <a:schemeClr val="tx1"/>
                </a:solidFill>
                <a:effectLst/>
                <a:latin typeface="Arial" charset="0"/>
              </a:rPr>
              <a:t> </a:t>
            </a:r>
            <a:r>
              <a:rPr kumimoji="0" lang="tr-TR" sz="2400" b="0" i="0" u="none" strike="noStrike" cap="none" normalizeH="0" baseline="0" dirty="0" err="1">
                <a:ln>
                  <a:noFill/>
                </a:ln>
                <a:solidFill>
                  <a:schemeClr val="tx1"/>
                </a:solidFill>
                <a:effectLst/>
                <a:latin typeface="Arial" charset="0"/>
              </a:rPr>
              <a:t>Mutahhara</a:t>
            </a:r>
            <a:r>
              <a:rPr kumimoji="0" lang="tr-TR" sz="2400" b="0" i="0" u="none" strike="noStrike" cap="none" normalizeH="0" baseline="0" dirty="0">
                <a:ln>
                  <a:noFill/>
                </a:ln>
                <a:solidFill>
                  <a:schemeClr val="tx1"/>
                </a:solidFill>
                <a:effectLst/>
                <a:latin typeface="Arial" charset="0"/>
              </a:rPr>
              <a:t> </a:t>
            </a:r>
          </a:p>
          <a:p>
            <a:pPr marL="0" marR="0" indent="0"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a:ln>
                  <a:noFill/>
                </a:ln>
                <a:solidFill>
                  <a:schemeClr val="tx1"/>
                </a:solidFill>
                <a:effectLst/>
                <a:latin typeface="Arial" charset="0"/>
              </a:rPr>
              <a:t>denir</a:t>
            </a:r>
          </a:p>
        </p:txBody>
      </p:sp>
      <p:pic>
        <p:nvPicPr>
          <p:cNvPr id="139266" name="Picture 2" descr="https://encrypted-tbn1.gstatic.com/images?q=tbn:ANd9GcRfkk3xpx1JE1Vw1pYoqafR78SQopEkDUI_HqYxQXW-LIm2mRGqpEkIf7Z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347" y="3187527"/>
            <a:ext cx="4381085" cy="3157797"/>
          </a:xfrm>
          <a:prstGeom prst="rect">
            <a:avLst/>
          </a:prstGeom>
          <a:noFill/>
          <a:extLst>
            <a:ext uri="{909E8E84-426E-40DD-AFC4-6F175D3DCCD1}">
              <a14:hiddenFill xmlns:a14="http://schemas.microsoft.com/office/drawing/2010/main">
                <a:solidFill>
                  <a:srgbClr val="FFFFFF"/>
                </a:solidFill>
              </a14:hiddenFill>
            </a:ext>
          </a:extLst>
        </p:spPr>
      </p:pic>
      <p:sp>
        <p:nvSpPr>
          <p:cNvPr id="7" name="Oval Belirtme Çizgisi 6"/>
          <p:cNvSpPr/>
          <p:nvPr/>
        </p:nvSpPr>
        <p:spPr bwMode="auto">
          <a:xfrm>
            <a:off x="6664739" y="3140968"/>
            <a:ext cx="2448272" cy="1583804"/>
          </a:xfrm>
          <a:prstGeom prst="wedgeEllipseCallout">
            <a:avLst>
              <a:gd name="adj1" fmla="val -46918"/>
              <a:gd name="adj2" fmla="val 46921"/>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1800" b="0" i="0" u="none" strike="noStrike" cap="none" normalizeH="0" baseline="0" dirty="0">
                <a:ln>
                  <a:noFill/>
                </a:ln>
                <a:solidFill>
                  <a:schemeClr val="tx1"/>
                </a:solidFill>
                <a:effectLst/>
                <a:latin typeface="Arial" charset="0"/>
              </a:rPr>
              <a:t>Peygamberimiz</a:t>
            </a:r>
            <a:r>
              <a:rPr lang="tr-TR" dirty="0"/>
              <a:t>in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1800" b="0" i="0" u="none" strike="noStrike" cap="none" normalizeH="0" baseline="0" dirty="0">
                <a:ln>
                  <a:noFill/>
                </a:ln>
                <a:solidFill>
                  <a:schemeClr val="tx1"/>
                </a:solidFill>
                <a:effectLst/>
                <a:latin typeface="Arial" charset="0"/>
              </a:rPr>
              <a:t>Kabri</a:t>
            </a:r>
            <a:r>
              <a:rPr kumimoji="0" lang="tr-TR" sz="1800" b="0" i="0" u="none" strike="noStrike" cap="none" normalizeH="0" dirty="0">
                <a:ln>
                  <a:noFill/>
                </a:ln>
                <a:solidFill>
                  <a:schemeClr val="tx1"/>
                </a:solidFill>
                <a:effectLst/>
                <a:latin typeface="Arial" charset="0"/>
              </a:rPr>
              <a:t> Medine’de yeşil</a:t>
            </a:r>
          </a:p>
          <a:p>
            <a:pPr marL="0" marR="0" indent="0" algn="ctr" defTabSz="914400" rtl="0" eaLnBrk="0" fontAlgn="base" latinLnBrk="0" hangingPunct="0">
              <a:lnSpc>
                <a:spcPct val="100000"/>
              </a:lnSpc>
              <a:spcBef>
                <a:spcPct val="0"/>
              </a:spcBef>
              <a:spcAft>
                <a:spcPct val="0"/>
              </a:spcAft>
              <a:buClrTx/>
              <a:buSzTx/>
              <a:buFontTx/>
              <a:buNone/>
              <a:tabLst/>
            </a:pPr>
            <a:r>
              <a:rPr lang="tr-TR" baseline="0" dirty="0"/>
              <a:t>Kubbenin altında</a:t>
            </a:r>
            <a:endParaRPr kumimoji="0" lang="tr-TR"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791007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9">
            <a:extLst>
              <a:ext uri="{FF2B5EF4-FFF2-40B4-BE49-F238E27FC236}">
                <a16:creationId xmlns:a16="http://schemas.microsoft.com/office/drawing/2014/main" id="{0B96B2DB-DACD-4CCB-B421-05820E79A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ikdörtgen 7">
            <a:hlinkClick r:id="rId3"/>
            <a:extLst>
              <a:ext uri="{FF2B5EF4-FFF2-40B4-BE49-F238E27FC236}">
                <a16:creationId xmlns:a16="http://schemas.microsoft.com/office/drawing/2014/main" id="{8B6910DC-1C2E-480D-8412-D2F2DDB0C17F}"/>
              </a:ext>
            </a:extLst>
          </p:cNvPr>
          <p:cNvSpPr/>
          <p:nvPr/>
        </p:nvSpPr>
        <p:spPr>
          <a:xfrm>
            <a:off x="1908175" y="5445125"/>
            <a:ext cx="2879725"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9" name="Dikdörtgen 8">
            <a:hlinkClick r:id="rId4"/>
            <a:extLst>
              <a:ext uri="{FF2B5EF4-FFF2-40B4-BE49-F238E27FC236}">
                <a16:creationId xmlns:a16="http://schemas.microsoft.com/office/drawing/2014/main" id="{A08064A4-2DF6-4C03-B49B-FB2C2977A5D7}"/>
              </a:ext>
            </a:extLst>
          </p:cNvPr>
          <p:cNvSpPr/>
          <p:nvPr/>
        </p:nvSpPr>
        <p:spPr>
          <a:xfrm>
            <a:off x="5003800" y="5445125"/>
            <a:ext cx="2881313" cy="576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Tree>
    <p:extLst>
      <p:ext uri="{BB962C8B-B14F-4D97-AF65-F5344CB8AC3E}">
        <p14:creationId xmlns:p14="http://schemas.microsoft.com/office/powerpoint/2010/main" val="216901123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228600"/>
            <a:ext cx="8568952" cy="1256184"/>
          </a:xfrm>
          <a:solidFill>
            <a:schemeClr val="accent6">
              <a:lumMod val="75000"/>
            </a:schemeClr>
          </a:solidFill>
          <a:ln>
            <a:solidFill>
              <a:schemeClr val="accent1">
                <a:lumMod val="75000"/>
              </a:schemeClr>
            </a:solidFill>
          </a:ln>
        </p:spPr>
        <p:txBody>
          <a:bodyPr/>
          <a:lstStyle/>
          <a:p>
            <a:r>
              <a:rPr lang="tr-TR" dirty="0"/>
              <a:t>622: Peygamberimiz Medine’ye varmazdan önce </a:t>
            </a:r>
            <a:r>
              <a:rPr lang="tr-TR" dirty="0" err="1"/>
              <a:t>Kuba</a:t>
            </a:r>
            <a:r>
              <a:rPr lang="tr-TR" dirty="0"/>
              <a:t> </a:t>
            </a:r>
            <a:r>
              <a:rPr lang="tr-TR" dirty="0" err="1"/>
              <a:t>Mescidi’ni</a:t>
            </a:r>
            <a:r>
              <a:rPr lang="tr-TR" dirty="0"/>
              <a:t> yaptırdı</a:t>
            </a:r>
          </a:p>
        </p:txBody>
      </p:sp>
      <p:pic>
        <p:nvPicPr>
          <p:cNvPr id="1249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55" t="5953" r="8973" b="12301"/>
          <a:stretch/>
        </p:blipFill>
        <p:spPr bwMode="auto">
          <a:xfrm>
            <a:off x="657349" y="1576200"/>
            <a:ext cx="6578947" cy="3653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bwMode="auto">
          <a:xfrm>
            <a:off x="4211960" y="4509120"/>
            <a:ext cx="4680520" cy="1872208"/>
          </a:xfrm>
          <a:prstGeom prst="ellipse">
            <a:avLst/>
          </a:prstGeom>
          <a:solidFill>
            <a:schemeClr val="accent1">
              <a:lumMod val="50000"/>
            </a:schemeClr>
          </a:solid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latin typeface="Arial" charset="0"/>
              </a:rPr>
              <a:t>İlk Cuma namazını</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latin typeface="Arial" charset="0"/>
              </a:rPr>
              <a:t> </a:t>
            </a:r>
            <a:r>
              <a:rPr kumimoji="0" lang="tr-TR" sz="2800" b="1" i="0" u="none" strike="noStrike" cap="none" normalizeH="0" baseline="0" dirty="0" err="1">
                <a:ln>
                  <a:noFill/>
                </a:ln>
                <a:solidFill>
                  <a:srgbClr val="FF0000"/>
                </a:solidFill>
                <a:effectLst>
                  <a:outerShdw blurRad="38100" dist="38100" dir="2700000" algn="tl">
                    <a:srgbClr val="000000">
                      <a:alpha val="43137"/>
                    </a:srgbClr>
                  </a:outerShdw>
                </a:effectLst>
                <a:latin typeface="Arial" charset="0"/>
              </a:rPr>
              <a:t>Ranuna</a:t>
            </a:r>
            <a:r>
              <a:rPr kumimoji="0" lang="tr-TR" sz="2800" b="1" i="0" u="none" strike="noStrike" cap="none" normalizeH="0" baseline="0" dirty="0">
                <a:ln>
                  <a:noFill/>
                </a:ln>
                <a:solidFill>
                  <a:srgbClr val="FF0000"/>
                </a:solidFill>
                <a:effectLst>
                  <a:outerShdw blurRad="38100" dist="38100" dir="2700000" algn="tl">
                    <a:srgbClr val="000000">
                      <a:alpha val="43137"/>
                    </a:srgbClr>
                  </a:outerShdw>
                </a:effectLst>
                <a:latin typeface="Arial" charset="0"/>
              </a:rPr>
              <a:t> Vadisi</a:t>
            </a:r>
            <a:r>
              <a:rPr kumimoji="0" lang="tr-TR" sz="2800" b="0" i="0" u="none" strike="noStrike" cap="none" normalizeH="0" baseline="0" dirty="0">
                <a:ln>
                  <a:noFill/>
                </a:ln>
                <a:solidFill>
                  <a:schemeClr val="tx1"/>
                </a:solidFill>
                <a:effectLst/>
                <a:latin typeface="Arial" charset="0"/>
              </a:rPr>
              <a:t>’nde </a:t>
            </a:r>
          </a:p>
          <a:p>
            <a:pPr marL="0" marR="0" indent="0" algn="ctr" defTabSz="914400" rtl="0" eaLnBrk="0" fontAlgn="base" latinLnBrk="0" hangingPunct="0">
              <a:lnSpc>
                <a:spcPct val="100000"/>
              </a:lnSpc>
              <a:spcBef>
                <a:spcPct val="0"/>
              </a:spcBef>
              <a:spcAft>
                <a:spcPct val="0"/>
              </a:spcAft>
              <a:buClrTx/>
              <a:buSzTx/>
              <a:buFontTx/>
              <a:buNone/>
              <a:tabLst/>
            </a:pPr>
            <a:r>
              <a:rPr kumimoji="0" lang="tr-TR" sz="2800" b="0" i="0" u="none" strike="noStrike" cap="none" normalizeH="0" baseline="0" dirty="0">
                <a:ln>
                  <a:noFill/>
                </a:ln>
                <a:solidFill>
                  <a:schemeClr val="tx1"/>
                </a:solidFill>
                <a:effectLst/>
                <a:latin typeface="Arial" charset="0"/>
              </a:rPr>
              <a:t>kıldırdı</a:t>
            </a:r>
          </a:p>
        </p:txBody>
      </p:sp>
    </p:spTree>
    <p:extLst>
      <p:ext uri="{BB962C8B-B14F-4D97-AF65-F5344CB8AC3E}">
        <p14:creationId xmlns:p14="http://schemas.microsoft.com/office/powerpoint/2010/main" val="279826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28600"/>
            <a:ext cx="8208912" cy="762000"/>
          </a:xfrm>
          <a:solidFill>
            <a:schemeClr val="accent6">
              <a:lumMod val="75000"/>
            </a:schemeClr>
          </a:solidFill>
          <a:ln>
            <a:solidFill>
              <a:schemeClr val="accent1"/>
            </a:solidFill>
          </a:ln>
        </p:spPr>
        <p:txBody>
          <a:bodyPr/>
          <a:lstStyle/>
          <a:p>
            <a:r>
              <a:rPr lang="tr-TR" dirty="0"/>
              <a:t>HİCRET</a:t>
            </a:r>
          </a:p>
        </p:txBody>
      </p:sp>
      <p:sp>
        <p:nvSpPr>
          <p:cNvPr id="3" name="İçerik Yer Tutucusu 2"/>
          <p:cNvSpPr>
            <a:spLocks noGrp="1"/>
          </p:cNvSpPr>
          <p:nvPr>
            <p:ph idx="1"/>
          </p:nvPr>
        </p:nvSpPr>
        <p:spPr>
          <a:xfrm>
            <a:off x="457200" y="990600"/>
            <a:ext cx="8229600" cy="1142256"/>
          </a:xfrm>
          <a:solidFill>
            <a:schemeClr val="accent5">
              <a:lumMod val="25000"/>
            </a:schemeClr>
          </a:solidFill>
          <a:ln>
            <a:solidFill>
              <a:schemeClr val="accent1"/>
            </a:solidFill>
          </a:ln>
        </p:spPr>
        <p:txBody>
          <a:bodyPr/>
          <a:lstStyle/>
          <a:p>
            <a:pPr marL="0" indent="0" algn="ctr">
              <a:buNone/>
            </a:pPr>
            <a:r>
              <a:rPr lang="tr-TR" sz="2400" b="1" dirty="0"/>
              <a:t>Medine’de Müslümanlar peygamberimizin ve Ebu Bekir’in gelişini sabırsızlıkla bekliyorlardı.</a:t>
            </a:r>
          </a:p>
        </p:txBody>
      </p:sp>
      <p:pic>
        <p:nvPicPr>
          <p:cNvPr id="1116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43" t="6349" r="9307" b="11904"/>
          <a:stretch/>
        </p:blipFill>
        <p:spPr bwMode="auto">
          <a:xfrm>
            <a:off x="467544" y="2132856"/>
            <a:ext cx="8208912" cy="4610460"/>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9554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188640"/>
            <a:ext cx="8424936" cy="1584176"/>
          </a:xfrm>
          <a:solidFill>
            <a:schemeClr val="accent6">
              <a:lumMod val="75000"/>
            </a:schemeClr>
          </a:solidFill>
          <a:ln>
            <a:solidFill>
              <a:schemeClr val="accent1">
                <a:lumMod val="75000"/>
              </a:schemeClr>
            </a:solidFill>
          </a:ln>
        </p:spPr>
        <p:txBody>
          <a:bodyPr/>
          <a:lstStyle/>
          <a:p>
            <a:pPr eaLnBrk="0" hangingPunct="0"/>
            <a:r>
              <a:rPr lang="tr-TR" dirty="0">
                <a:effectLst/>
                <a:latin typeface="Arial" charset="0"/>
              </a:rPr>
              <a:t>Peygamberimiz Medineli Müslümanlar </a:t>
            </a:r>
            <a:br>
              <a:rPr lang="tr-TR" dirty="0">
                <a:effectLst/>
                <a:latin typeface="Arial" charset="0"/>
              </a:rPr>
            </a:br>
            <a:r>
              <a:rPr lang="tr-TR" dirty="0">
                <a:effectLst/>
                <a:latin typeface="Arial" charset="0"/>
              </a:rPr>
              <a:t>tarafından coşkuyla  karşılandı</a:t>
            </a:r>
            <a:endParaRPr lang="tr-TR" dirty="0"/>
          </a:p>
        </p:txBody>
      </p:sp>
      <p:pic>
        <p:nvPicPr>
          <p:cNvPr id="1218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59" t="6549" r="8304" b="12500"/>
          <a:stretch/>
        </p:blipFill>
        <p:spPr bwMode="auto">
          <a:xfrm>
            <a:off x="395536" y="1844839"/>
            <a:ext cx="8477677" cy="468050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0690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332656"/>
            <a:ext cx="8352928" cy="1296144"/>
          </a:xfrm>
          <a:solidFill>
            <a:schemeClr val="accent6">
              <a:lumMod val="75000"/>
            </a:schemeClr>
          </a:solidFill>
          <a:ln>
            <a:solidFill>
              <a:schemeClr val="accent1">
                <a:lumMod val="75000"/>
              </a:schemeClr>
            </a:solidFill>
          </a:ln>
        </p:spPr>
        <p:txBody>
          <a:bodyPr/>
          <a:lstStyle/>
          <a:p>
            <a:pPr eaLnBrk="0" hangingPunct="0"/>
            <a:r>
              <a:rPr lang="tr-TR" dirty="0">
                <a:effectLst/>
                <a:latin typeface="Arial" charset="0"/>
              </a:rPr>
              <a:t>Peygamberimiz Medine’de </a:t>
            </a:r>
            <a:r>
              <a:rPr lang="tr-TR" dirty="0"/>
              <a:t>Ebu </a:t>
            </a:r>
            <a:r>
              <a:rPr lang="tr-TR" dirty="0" err="1"/>
              <a:t>Eyyub</a:t>
            </a:r>
            <a:r>
              <a:rPr lang="tr-TR" dirty="0"/>
              <a:t> </a:t>
            </a:r>
            <a:br>
              <a:rPr lang="tr-TR" dirty="0"/>
            </a:br>
            <a:r>
              <a:rPr lang="tr-TR" dirty="0"/>
              <a:t>el-Ensari’nin evinde 7 ay kaldı</a:t>
            </a:r>
            <a:endParaRPr lang="tr-TR" dirty="0">
              <a:effectLst/>
              <a:latin typeface="Arial" charset="0"/>
            </a:endParaRPr>
          </a:p>
        </p:txBody>
      </p:sp>
      <p:pic>
        <p:nvPicPr>
          <p:cNvPr id="1208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78" t="5953" r="9196" b="12500"/>
          <a:stretch/>
        </p:blipFill>
        <p:spPr bwMode="auto">
          <a:xfrm>
            <a:off x="467544" y="1700808"/>
            <a:ext cx="8352928" cy="465183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7645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title"/>
          </p:nvPr>
        </p:nvSpPr>
        <p:spPr>
          <a:xfrm>
            <a:off x="179512" y="228600"/>
            <a:ext cx="8712969" cy="1112168"/>
          </a:xfrm>
          <a:solidFill>
            <a:schemeClr val="accent6">
              <a:lumMod val="75000"/>
            </a:schemeClr>
          </a:solidFill>
          <a:ln>
            <a:solidFill>
              <a:schemeClr val="accent1">
                <a:lumMod val="75000"/>
              </a:schemeClr>
            </a:solidFill>
          </a:ln>
        </p:spPr>
        <p:txBody>
          <a:bodyPr/>
          <a:lstStyle/>
          <a:p>
            <a:pPr eaLnBrk="0" hangingPunct="0"/>
            <a:r>
              <a:rPr lang="tr-TR" dirty="0">
                <a:effectLst/>
                <a:latin typeface="Arial" charset="0"/>
              </a:rPr>
              <a:t>622: Hicret hicri takvimin </a:t>
            </a:r>
            <a:br>
              <a:rPr lang="tr-TR" dirty="0">
                <a:effectLst/>
                <a:latin typeface="Arial" charset="0"/>
              </a:rPr>
            </a:br>
            <a:r>
              <a:rPr lang="tr-TR" dirty="0">
                <a:effectLst/>
                <a:latin typeface="Arial" charset="0"/>
              </a:rPr>
              <a:t>başlangıcı oldu</a:t>
            </a:r>
          </a:p>
        </p:txBody>
      </p:sp>
      <p:pic>
        <p:nvPicPr>
          <p:cNvPr id="122882" name="Picture 2" descr="http://www.renkliweb.com/wp-content/uploads/Hicri-Takv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853" y="1930688"/>
            <a:ext cx="5068636" cy="3801477"/>
          </a:xfrm>
          <a:prstGeom prst="rect">
            <a:avLst/>
          </a:prstGeom>
          <a:noFill/>
          <a:extLst>
            <a:ext uri="{909E8E84-426E-40DD-AFC4-6F175D3DCCD1}">
              <a14:hiddenFill xmlns:a14="http://schemas.microsoft.com/office/drawing/2010/main">
                <a:solidFill>
                  <a:srgbClr val="FFFFFF"/>
                </a:solidFill>
              </a14:hiddenFill>
            </a:ext>
          </a:extLst>
        </p:spPr>
      </p:pic>
      <p:pic>
        <p:nvPicPr>
          <p:cNvPr id="122884" name="Picture 4" descr="http://www.kureselkitap.com/Images/Urun/0611201322514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30688"/>
            <a:ext cx="3384376" cy="3778580"/>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900594"/>
      </p:ext>
    </p:extLst>
  </p:cSld>
  <p:clrMapOvr>
    <a:masterClrMapping/>
  </p:clrMapOvr>
</p:sld>
</file>

<file path=ppt/theme/theme1.xml><?xml version="1.0" encoding="utf-8"?>
<a:theme xmlns:a="http://schemas.openxmlformats.org/drawingml/2006/main" name="HMH_oo ve iho_7_sinif_1_ünite_bolum3">
  <a:themeElements>
    <a:clrScheme name="CD100_dark_2002 7">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66C5F4"/>
      </a:hlink>
      <a:folHlink>
        <a:srgbClr val="009999"/>
      </a:folHlink>
    </a:clrScheme>
    <a:fontScheme name="CD100_dark_2002">
      <a:majorFont>
        <a:latin typeface="Arial"/>
        <a:ea typeface=""/>
        <a:cs typeface=""/>
      </a:majorFont>
      <a:minorFont>
        <a:latin typeface="Verdan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defRPr>
        </a:defPPr>
      </a:lstStyle>
    </a:lnDef>
  </a:objectDefaults>
  <a:extraClrSchemeLst>
    <a:extraClrScheme>
      <a:clrScheme name="CD100_dark_2002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CD100_dark_2002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CD100_dark_2002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D100_dark_2002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CD100_dark_2002 5">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CD100_dark_2002 6">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126CD0"/>
        </a:hlink>
        <a:folHlink>
          <a:srgbClr val="009999"/>
        </a:folHlink>
      </a:clrScheme>
      <a:clrMap bg1="dk2" tx1="lt1" bg2="dk1" tx2="lt2" accent1="accent1" accent2="accent2" accent3="accent3" accent4="accent4" accent5="accent5" accent6="accent6" hlink="hlink" folHlink="folHlink"/>
    </a:extraClrScheme>
    <a:extraClrScheme>
      <a:clrScheme name="CD100_dark_2002 7">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66C5F4"/>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D100_dark_2002">
  <a:themeElements>
    <a:clrScheme name="CD100_dark_2002 7">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66C5F4"/>
      </a:hlink>
      <a:folHlink>
        <a:srgbClr val="009999"/>
      </a:folHlink>
    </a:clrScheme>
    <a:fontScheme name="CD100_dark_2002">
      <a:majorFont>
        <a:latin typeface="Arial"/>
        <a:ea typeface=""/>
        <a:cs typeface=""/>
      </a:majorFont>
      <a:minorFont>
        <a:latin typeface="Verdan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tr-TR" sz="1800" b="0" i="0" u="none" strike="noStrike" cap="none" normalizeH="0" baseline="0" smtClean="0">
            <a:ln>
              <a:noFill/>
            </a:ln>
            <a:solidFill>
              <a:schemeClr val="tx1"/>
            </a:solidFill>
            <a:effectLst/>
            <a:latin typeface="Arial" charset="0"/>
          </a:defRPr>
        </a:defPPr>
      </a:lstStyle>
    </a:lnDef>
  </a:objectDefaults>
  <a:extraClrSchemeLst>
    <a:extraClrScheme>
      <a:clrScheme name="CD100_dark_2002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CD100_dark_2002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CD100_dark_2002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D100_dark_2002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CD100_dark_2002 5">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CD100_dark_2002 6">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126CD0"/>
        </a:hlink>
        <a:folHlink>
          <a:srgbClr val="009999"/>
        </a:folHlink>
      </a:clrScheme>
      <a:clrMap bg1="dk2" tx1="lt1" bg2="dk1" tx2="lt2" accent1="accent1" accent2="accent2" accent3="accent3" accent4="accent4" accent5="accent5" accent6="accent6" hlink="hlink" folHlink="folHlink"/>
    </a:extraClrScheme>
    <a:extraClrScheme>
      <a:clrScheme name="CD100_dark_2002 7">
        <a:dk1>
          <a:srgbClr val="003B76"/>
        </a:dk1>
        <a:lt1>
          <a:srgbClr val="FFFFFF"/>
        </a:lt1>
        <a:dk2>
          <a:srgbClr val="003399"/>
        </a:dk2>
        <a:lt2>
          <a:srgbClr val="C0C0C0"/>
        </a:lt2>
        <a:accent1>
          <a:srgbClr val="FCC704"/>
        </a:accent1>
        <a:accent2>
          <a:srgbClr val="A01DD5"/>
        </a:accent2>
        <a:accent3>
          <a:srgbClr val="AAADCA"/>
        </a:accent3>
        <a:accent4>
          <a:srgbClr val="DADADA"/>
        </a:accent4>
        <a:accent5>
          <a:srgbClr val="FDE0AA"/>
        </a:accent5>
        <a:accent6>
          <a:srgbClr val="9119C1"/>
        </a:accent6>
        <a:hlink>
          <a:srgbClr val="66C5F4"/>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HMH_oo ve iho_7_sinif_1_ünite_bolum3</Template>
  <TotalTime>1</TotalTime>
  <Words>908</Words>
  <Application>Microsoft Office PowerPoint</Application>
  <PresentationFormat>Ekran Gösterisi (4:3)</PresentationFormat>
  <Paragraphs>178</Paragraphs>
  <Slides>42</Slides>
  <Notes>2</Notes>
  <HiddenSlides>0</HiddenSlides>
  <MMClips>0</MMClips>
  <ScaleCrop>false</ScaleCrop>
  <HeadingPairs>
    <vt:vector size="6" baseType="variant">
      <vt:variant>
        <vt:lpstr>Kullanılan Yazı Tipleri</vt:lpstr>
      </vt:variant>
      <vt:variant>
        <vt:i4>4</vt:i4>
      </vt:variant>
      <vt:variant>
        <vt:lpstr>Tema</vt:lpstr>
      </vt:variant>
      <vt:variant>
        <vt:i4>3</vt:i4>
      </vt:variant>
      <vt:variant>
        <vt:lpstr>Slayt Başlıkları</vt:lpstr>
      </vt:variant>
      <vt:variant>
        <vt:i4>42</vt:i4>
      </vt:variant>
    </vt:vector>
  </HeadingPairs>
  <TitlesOfParts>
    <vt:vector size="49" baseType="lpstr">
      <vt:lpstr>Arial</vt:lpstr>
      <vt:lpstr>Calibri</vt:lpstr>
      <vt:lpstr>Verdana</vt:lpstr>
      <vt:lpstr>Wingdings</vt:lpstr>
      <vt:lpstr>HMH_oo ve iho_7_sinif_1_ünite_bolum3</vt:lpstr>
      <vt:lpstr>Diseño predeterminado</vt:lpstr>
      <vt:lpstr>CD100_dark_2002</vt:lpstr>
      <vt:lpstr>Hz. Muhammed’in Hayatı</vt:lpstr>
      <vt:lpstr>3. Bölüm</vt:lpstr>
      <vt:lpstr>Müşrikler Daru’n Nedve’de toplanıp Hz. Peygambere suikast kararı aldı. Bunu duyan Peygamberimiz hicreti başlattı</vt:lpstr>
      <vt:lpstr>HİCRET</vt:lpstr>
      <vt:lpstr>622: Peygamberimiz Medine’ye varmazdan önce Kuba Mescidi’ni yaptırdı</vt:lpstr>
      <vt:lpstr>HİCRET</vt:lpstr>
      <vt:lpstr>Peygamberimiz Medineli Müslümanlar  tarafından coşkuyla  karşılandı</vt:lpstr>
      <vt:lpstr>Peygamberimiz Medine’de Ebu Eyyub  el-Ensari’nin evinde 7 ay kaldı</vt:lpstr>
      <vt:lpstr>622: Hicret hicri takvimin  başlangıcı oldu</vt:lpstr>
      <vt:lpstr>622: Mescid’i Nebevi’yi (Peygamber  Camisini) inşa ettirdi</vt:lpstr>
      <vt:lpstr>PowerPoint Sunusu</vt:lpstr>
      <vt:lpstr>Bilal-i Habeşi ilk ezanı okudu</vt:lpstr>
      <vt:lpstr>PowerPoint Sunusu</vt:lpstr>
      <vt:lpstr>623: Müslümanlar arasında kardeşlik ilan edildi</vt:lpstr>
      <vt:lpstr>623: Yahudilerle Medine Sözleşmesi imzalandı</vt:lpstr>
      <vt:lpstr>624: Bedir savaşı yapıldı</vt:lpstr>
      <vt:lpstr>PowerPoint Sunusu</vt:lpstr>
      <vt:lpstr>PowerPoint Sunusu</vt:lpstr>
      <vt:lpstr>PowerPoint Sunusu</vt:lpstr>
      <vt:lpstr>PowerPoint Sunusu</vt:lpstr>
      <vt:lpstr>625: Uhut Savaşı</vt:lpstr>
      <vt:lpstr>625: Uhut Savaşı</vt:lpstr>
      <vt:lpstr>625: Uhut Savaşı</vt:lpstr>
      <vt:lpstr>625: Uhut Savaşı</vt:lpstr>
      <vt:lpstr>625: Raci ve Bi’ri Maune olayları oldu</vt:lpstr>
      <vt:lpstr>PowerPoint Sunusu</vt:lpstr>
      <vt:lpstr> 627: Medine’ye baskın yapmaya hazırlanan Mustalikoğullarına karşı sefer düzenlendi.</vt:lpstr>
      <vt:lpstr>Mekkeli müşriklerin saldıracağını haber alan Peygamberimiz savunma amacıyla Medine’nin çevresine hendek kazdırdı</vt:lpstr>
      <vt:lpstr>627: Hendek Savaşı </vt:lpstr>
      <vt:lpstr>627: Hendek Savaşı </vt:lpstr>
      <vt:lpstr>627: Hendek Savaşı </vt:lpstr>
      <vt:lpstr>627: Hendek Savaşı </vt:lpstr>
      <vt:lpstr>628: Mekkelilerle Hudeybiye Antlaşması imzalandı</vt:lpstr>
      <vt:lpstr>628: Mekkelilerle Hudeybiye Antlaşması imzalandı</vt:lpstr>
      <vt:lpstr>628: Hayber Savaşı</vt:lpstr>
      <vt:lpstr>Gassani Lideri Şurahbil’in Peygamberimizin gönderdiği elçiyi öldürmesi sebebiyle yapıldı</vt:lpstr>
      <vt:lpstr>Mekke çevresinde yaşayan Hevâzin kabilesi Müslümanlara saldırı hazırlığı yaptığı için haber alan Peygamberimiz üzerlerine yürüdü. H</vt:lpstr>
      <vt:lpstr>PowerPoint Sunusu</vt:lpstr>
      <vt:lpstr>PowerPoint Sunusu</vt:lpstr>
      <vt:lpstr>632: Peygamberimiz Veda Haccını Yaptı</vt:lpstr>
      <vt:lpstr>632: Peygamberimiz Medine’de vefat etti</vt:lpstr>
      <vt:lpstr>PowerPoint Sunusu</vt:lpstr>
    </vt:vector>
  </TitlesOfParts>
  <Company>By NeC ® 2010 | Katilimsiz.Com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Hz. Muhammed’in Hayatı</dc:title>
  <dc:creator>emın</dc:creator>
  <cp:lastModifiedBy>MN_Dizgi-2</cp:lastModifiedBy>
  <cp:revision>3</cp:revision>
  <dcterms:created xsi:type="dcterms:W3CDTF">2014-09-04T19:45:13Z</dcterms:created>
  <dcterms:modified xsi:type="dcterms:W3CDTF">2022-11-30T13:51:47Z</dcterms:modified>
  <cp:category>Microsoft Power Point</cp:category>
</cp:coreProperties>
</file>