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90084C"/>
    <a:srgbClr val="9078F4"/>
    <a:srgbClr val="7EDBEE"/>
    <a:srgbClr val="2C451B"/>
    <a:srgbClr val="800000"/>
    <a:srgbClr val="382018"/>
    <a:srgbClr val="6A0638"/>
    <a:srgbClr val="85E1F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hmet Köse" userId="108340ec20f84fea" providerId="LiveId" clId="{AF76AF9F-529F-40EF-BCA4-8C5B5F344AB2}"/>
    <pc:docChg chg="custSel modSld">
      <pc:chgData name="Mehmet Köse" userId="108340ec20f84fea" providerId="LiveId" clId="{AF76AF9F-529F-40EF-BCA4-8C5B5F344AB2}" dt="2022-11-27T18:12:13.325" v="8" actId="14100"/>
      <pc:docMkLst>
        <pc:docMk/>
      </pc:docMkLst>
      <pc:sldChg chg="addSp delSp modSp mod">
        <pc:chgData name="Mehmet Köse" userId="108340ec20f84fea" providerId="LiveId" clId="{AF76AF9F-529F-40EF-BCA4-8C5B5F344AB2}" dt="2022-11-27T18:12:13.325" v="8" actId="14100"/>
        <pc:sldMkLst>
          <pc:docMk/>
          <pc:sldMk cId="662947608" sldId="276"/>
        </pc:sldMkLst>
        <pc:spChg chg="del">
          <ac:chgData name="Mehmet Köse" userId="108340ec20f84fea" providerId="LiveId" clId="{AF76AF9F-529F-40EF-BCA4-8C5B5F344AB2}" dt="2022-11-27T18:11:51.329" v="1" actId="478"/>
          <ac:spMkLst>
            <pc:docMk/>
            <pc:sldMk cId="662947608" sldId="276"/>
            <ac:spMk id="2" creationId="{00000000-0000-0000-0000-000000000000}"/>
          </ac:spMkLst>
        </pc:spChg>
        <pc:spChg chg="del">
          <ac:chgData name="Mehmet Köse" userId="108340ec20f84fea" providerId="LiveId" clId="{AF76AF9F-529F-40EF-BCA4-8C5B5F344AB2}" dt="2022-11-27T18:11:53.390" v="2" actId="478"/>
          <ac:spMkLst>
            <pc:docMk/>
            <pc:sldMk cId="662947608" sldId="276"/>
            <ac:spMk id="3" creationId="{00000000-0000-0000-0000-000000000000}"/>
          </ac:spMkLst>
        </pc:spChg>
        <pc:spChg chg="del">
          <ac:chgData name="Mehmet Köse" userId="108340ec20f84fea" providerId="LiveId" clId="{AF76AF9F-529F-40EF-BCA4-8C5B5F344AB2}" dt="2022-11-27T18:11:48.888" v="0" actId="478"/>
          <ac:spMkLst>
            <pc:docMk/>
            <pc:sldMk cId="662947608" sldId="276"/>
            <ac:spMk id="7" creationId="{00000000-0000-0000-0000-000000000000}"/>
          </ac:spMkLst>
        </pc:spChg>
        <pc:spChg chg="add mod">
          <ac:chgData name="Mehmet Köse" userId="108340ec20f84fea" providerId="LiveId" clId="{AF76AF9F-529F-40EF-BCA4-8C5B5F344AB2}" dt="2022-11-27T18:12:06.840" v="6" actId="1076"/>
          <ac:spMkLst>
            <pc:docMk/>
            <pc:sldMk cId="662947608" sldId="276"/>
            <ac:spMk id="9" creationId="{9248A709-8D25-46D2-9455-6ADE5CF3DE96}"/>
          </ac:spMkLst>
        </pc:spChg>
        <pc:spChg chg="add mod">
          <ac:chgData name="Mehmet Köse" userId="108340ec20f84fea" providerId="LiveId" clId="{AF76AF9F-529F-40EF-BCA4-8C5B5F344AB2}" dt="2022-11-27T18:12:06.840" v="6" actId="1076"/>
          <ac:spMkLst>
            <pc:docMk/>
            <pc:sldMk cId="662947608" sldId="276"/>
            <ac:spMk id="10" creationId="{2B9787FE-CD12-472C-8E63-CDCD14EEBE2D}"/>
          </ac:spMkLst>
        </pc:spChg>
        <pc:picChg chg="del">
          <ac:chgData name="Mehmet Köse" userId="108340ec20f84fea" providerId="LiveId" clId="{AF76AF9F-529F-40EF-BCA4-8C5B5F344AB2}" dt="2022-11-27T18:11:54.432" v="3" actId="478"/>
          <ac:picMkLst>
            <pc:docMk/>
            <pc:sldMk cId="662947608" sldId="276"/>
            <ac:picMk id="5" creationId="{00000000-0000-0000-0000-000000000000}"/>
          </ac:picMkLst>
        </pc:picChg>
        <pc:picChg chg="del">
          <ac:chgData name="Mehmet Köse" userId="108340ec20f84fea" providerId="LiveId" clId="{AF76AF9F-529F-40EF-BCA4-8C5B5F344AB2}" dt="2022-11-27T18:11:55.157" v="4" actId="478"/>
          <ac:picMkLst>
            <pc:docMk/>
            <pc:sldMk cId="662947608" sldId="276"/>
            <ac:picMk id="6" creationId="{00000000-0000-0000-0000-000000000000}"/>
          </ac:picMkLst>
        </pc:picChg>
        <pc:picChg chg="add mod">
          <ac:chgData name="Mehmet Köse" userId="108340ec20f84fea" providerId="LiveId" clId="{AF76AF9F-529F-40EF-BCA4-8C5B5F344AB2}" dt="2022-11-27T18:12:13.325" v="8" actId="14100"/>
          <ac:picMkLst>
            <pc:docMk/>
            <pc:sldMk cId="662947608" sldId="276"/>
            <ac:picMk id="8" creationId="{120ECE40-6A85-4232-8046-0E6AA313863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15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76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20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2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011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97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572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55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33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60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37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C6908-65F8-42A6-8F38-0F1ABD55A65E}" type="datetimeFigureOut">
              <a:rPr lang="tr-TR" smtClean="0"/>
              <a:t>27.11.2022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37A8-D5AF-451F-B275-595695E8F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230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dyayinlari.com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dindersi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161309" y="717914"/>
            <a:ext cx="725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PEYGAMBERİMİZİN DİNDEKİ KONUMU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847898" y="1784281"/>
            <a:ext cx="30242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NELER ÖĞRENECEĞİZ :</a:t>
            </a:r>
          </a:p>
          <a:p>
            <a:endParaRPr lang="tr-TR" sz="2400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1565562" y="2501725"/>
            <a:ext cx="7128938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/>
              <a:t>1- PEYGAMBERİMİZİN VAHYİ İNSANLIĞA ULAŞTIRMASI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565562" y="3314626"/>
            <a:ext cx="5498685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400" b="1" dirty="0"/>
              <a:t>2- PEYGAMBERİMİZİN VAHYİ AÇIKLAMASI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565562" y="4156272"/>
            <a:ext cx="5340757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400" b="1" dirty="0"/>
              <a:t>3- PEYGAMBERİMİZİN HÜKÜM KOYMASI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1565562" y="4983856"/>
            <a:ext cx="6967933" cy="461665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tr-TR" sz="2400" b="1" dirty="0"/>
              <a:t>4- PEYGAMBERİMİZİN VAHYİ YAŞAYARAK ÖĞRETMESİ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1565562" y="5916635"/>
            <a:ext cx="8083944" cy="461665"/>
          </a:xfrm>
          <a:prstGeom prst="rect">
            <a:avLst/>
          </a:prstGeom>
          <a:solidFill>
            <a:srgbClr val="85E1F3"/>
          </a:solidFill>
        </p:spPr>
        <p:txBody>
          <a:bodyPr wrap="none" rtlCol="0">
            <a:spAutoFit/>
          </a:bodyPr>
          <a:lstStyle/>
          <a:p>
            <a:r>
              <a:rPr lang="tr-TR" sz="2400" b="1" dirty="0"/>
              <a:t>5- PEYGAMBERİMİZİN İNSANI KÖTÜLÜKLERDEN ARINDINMASI</a:t>
            </a:r>
          </a:p>
        </p:txBody>
      </p:sp>
    </p:spTree>
    <p:extLst>
      <p:ext uri="{BB962C8B-B14F-4D97-AF65-F5344CB8AC3E}">
        <p14:creationId xmlns:p14="http://schemas.microsoft.com/office/powerpoint/2010/main" val="2637456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chemeClr val="accent6">
                <a:lumMod val="60000"/>
                <a:lumOff val="40000"/>
              </a:schemeClr>
            </a:gs>
            <a:gs pos="0">
              <a:schemeClr val="accent4">
                <a:lumMod val="45000"/>
                <a:lumOff val="55000"/>
              </a:schemeClr>
            </a:gs>
            <a:gs pos="7000">
              <a:schemeClr val="accent4">
                <a:lumMod val="45000"/>
                <a:lumOff val="55000"/>
              </a:schemeClr>
            </a:gs>
            <a:gs pos="3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58685" y="691634"/>
            <a:ext cx="73575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200" b="1" dirty="0">
                <a:solidFill>
                  <a:srgbClr val="C00000"/>
                </a:solidFill>
              </a:rPr>
              <a:t>4. PEYGAMBERİMİZİN (S.A.V.) VAHYİ YAŞAYARAK ÖĞRETMESİ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58684" y="1472337"/>
            <a:ext cx="115666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Hz. Peygamber kendisine ilk vahiy geldiği andan itibaren Allah’ın (</a:t>
            </a:r>
            <a:r>
              <a:rPr lang="tr-TR" sz="2000" dirty="0" err="1"/>
              <a:t>c.c</a:t>
            </a:r>
            <a:r>
              <a:rPr lang="tr-TR" sz="2000" dirty="0"/>
              <a:t>.) elçiliği görevini yerine getirmiş, yaşantısıyla bizlere en güzel örnek olmuştur. Yüce Allah, Kur'an-ı Kerim'de Allah </a:t>
            </a:r>
            <a:r>
              <a:rPr lang="tr-TR" sz="2000" dirty="0" err="1"/>
              <a:t>Resulü'nün</a:t>
            </a:r>
            <a:r>
              <a:rPr lang="tr-TR" sz="2000" dirty="0"/>
              <a:t> (</a:t>
            </a:r>
            <a:r>
              <a:rPr lang="tr-TR" sz="2000" dirty="0" err="1"/>
              <a:t>s.a.v</a:t>
            </a:r>
            <a:r>
              <a:rPr lang="tr-TR" sz="2000" dirty="0"/>
              <a:t>.) bu özelliğine, </a:t>
            </a:r>
            <a:r>
              <a:rPr lang="tr-TR" sz="2000" b="1" i="1" dirty="0"/>
              <a:t>“Ant olsun ki </a:t>
            </a:r>
            <a:r>
              <a:rPr lang="tr-TR" sz="2000" b="1" i="1" dirty="0" err="1"/>
              <a:t>Resulullah</a:t>
            </a:r>
            <a:r>
              <a:rPr lang="tr-TR" sz="2000" b="1" i="1" dirty="0"/>
              <a:t> sizin için, Allah'a ve ahiret gününe kavuşmayı umanlar ve Allah’ı çok zikredenler için güzel bir örnektir.” </a:t>
            </a:r>
            <a:r>
              <a:rPr lang="tr-TR" sz="2000" dirty="0"/>
              <a:t>ayeti ile dikkat çekmiştir.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58684" y="3962400"/>
            <a:ext cx="1161157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Kur’an-ı Kerimde: </a:t>
            </a:r>
            <a:r>
              <a:rPr lang="tr-TR" sz="2000" b="1" i="1" dirty="0"/>
              <a:t>“Namazı dosdoğru kılın. Çünkü namaz, müminler üzerine vakitleri belirli bir farzdır.</a:t>
            </a:r>
            <a:r>
              <a:rPr lang="tr-TR" sz="2000" dirty="0"/>
              <a:t>”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buyrulmuştur.  Ancak Kur'an-ı Kerim'de namaz için nasıl abdest alınacağını, rekat sayıları ve namazın kılınışı ile 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ilgili bilgi verilmemiştir.  Peygamberimiz (</a:t>
            </a:r>
            <a:r>
              <a:rPr lang="tr-TR" sz="2000" dirty="0" err="1"/>
              <a:t>s.a.v</a:t>
            </a:r>
            <a:r>
              <a:rPr lang="tr-TR" sz="2000" dirty="0"/>
              <a:t>.) namazın kılınışını uygulamalı olarak ashabına öğretmiştir. 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Aynı şekilde Veda Haccı sırasında müminlere seslenmiş, </a:t>
            </a:r>
            <a:r>
              <a:rPr lang="tr-TR" sz="2000" i="1" u="sng" dirty="0"/>
              <a:t>“Haccı benden alınız, benim yaptığım gibi yapınız</a:t>
            </a:r>
            <a:r>
              <a:rPr lang="tr-TR" sz="2000" dirty="0"/>
              <a:t>” 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buyurmuş, hac ibadetinin yapılışını da ashabına öğretmiştir.</a:t>
            </a:r>
          </a:p>
        </p:txBody>
      </p:sp>
    </p:spTree>
    <p:extLst>
      <p:ext uri="{BB962C8B-B14F-4D97-AF65-F5344CB8AC3E}">
        <p14:creationId xmlns:p14="http://schemas.microsoft.com/office/powerpoint/2010/main" val="43034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800000"/>
            </a:gs>
            <a:gs pos="2000">
              <a:schemeClr val="bg1"/>
            </a:gs>
            <a:gs pos="13000">
              <a:schemeClr val="accent4">
                <a:lumMod val="45000"/>
                <a:lumOff val="55000"/>
              </a:schemeClr>
            </a:gs>
            <a:gs pos="6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63600" y="635338"/>
            <a:ext cx="105664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i="1" u="sng" dirty="0"/>
              <a:t>“Ben güzel ahlakı tamamlamak için gönderildim</a:t>
            </a:r>
            <a:r>
              <a:rPr lang="tr-TR" sz="2000" b="1" i="1" u="sng" dirty="0"/>
              <a:t>.”</a:t>
            </a:r>
            <a:r>
              <a:rPr lang="tr-TR" sz="2000" b="1" i="1" dirty="0"/>
              <a:t> </a:t>
            </a:r>
            <a:r>
              <a:rPr lang="tr-TR" sz="2000" dirty="0"/>
              <a:t>buyuran Peygamberimiz (</a:t>
            </a:r>
            <a:r>
              <a:rPr lang="tr-TR" sz="2000" dirty="0" err="1"/>
              <a:t>s.a.v</a:t>
            </a:r>
            <a:r>
              <a:rPr lang="tr-TR" sz="2000" dirty="0"/>
              <a:t>.) davranışlarıyla iyi bir kulun taşıması gereken tüm özellikleri göstermiştir. O, yaşamı boyunca dürüst ve güvenilir bir insan olmuştur. 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Allah'ın (</a:t>
            </a:r>
            <a:r>
              <a:rPr lang="tr-TR" sz="2000" dirty="0" err="1"/>
              <a:t>c.c</a:t>
            </a:r>
            <a:r>
              <a:rPr lang="tr-TR" sz="2000" dirty="0"/>
              <a:t>.): </a:t>
            </a:r>
            <a:r>
              <a:rPr lang="tr-TR" sz="2000" b="1" i="1" u="sng" dirty="0"/>
              <a:t>“</a:t>
            </a:r>
            <a:r>
              <a:rPr lang="tr-TR" sz="2000" b="1" i="1" u="sng" dirty="0" err="1"/>
              <a:t>Emrolunduğun</a:t>
            </a:r>
            <a:r>
              <a:rPr lang="tr-TR" sz="2000" b="1" i="1" u="sng" dirty="0"/>
              <a:t> gibi dosdoğru ol! Beraberindeki tövbe edenler de dosdoğru olsunlar.” ayeti üzerine </a:t>
            </a:r>
            <a:r>
              <a:rPr lang="tr-TR" sz="2000" i="1" dirty="0"/>
              <a:t>  </a:t>
            </a:r>
            <a:r>
              <a:rPr lang="tr-TR" sz="2000" i="1" u="sng" dirty="0"/>
              <a:t>“Doğru olunuz, doğruluğa yöneliniz.” </a:t>
            </a:r>
            <a:r>
              <a:rPr lang="tr-TR" sz="2000" dirty="0"/>
              <a:t>buyurarak insanları doğru olmaya teşvik etmiştir.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1422400" y="3810000"/>
            <a:ext cx="3111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كَانَ خُلُقُهُ الْقُرْأَنْ</a:t>
            </a:r>
            <a:r>
              <a:rPr lang="tr-TR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….</a:t>
            </a:r>
            <a:r>
              <a:rPr lang="ar-BH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tr-TR" sz="4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656305" y="3963888"/>
            <a:ext cx="24985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/>
              <a:t>Onun Ahlakı Kur'an'dı.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863600" y="5088235"/>
            <a:ext cx="10718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Allah </a:t>
            </a:r>
            <a:r>
              <a:rPr lang="tr-TR" sz="2000" dirty="0" err="1"/>
              <a:t>Resulü'nün</a:t>
            </a:r>
            <a:r>
              <a:rPr lang="tr-TR" sz="2000" dirty="0"/>
              <a:t> (</a:t>
            </a:r>
            <a:r>
              <a:rPr lang="tr-TR" sz="2000" dirty="0" err="1"/>
              <a:t>s.a.v</a:t>
            </a:r>
            <a:r>
              <a:rPr lang="tr-TR" sz="2000" dirty="0"/>
              <a:t>.) vefatından sonra eşi Hz. </a:t>
            </a:r>
            <a:r>
              <a:rPr lang="tr-TR" sz="2000" dirty="0" err="1"/>
              <a:t>Aişe</a:t>
            </a:r>
            <a:r>
              <a:rPr lang="tr-TR" sz="2000" dirty="0"/>
              <a:t>, “Onun ahlakı nasıldı?” diye soranlara</a:t>
            </a:r>
          </a:p>
          <a:p>
            <a:pPr algn="just">
              <a:lnSpc>
                <a:spcPct val="150000"/>
              </a:lnSpc>
            </a:pPr>
            <a:r>
              <a:rPr lang="tr-TR" sz="2000" i="1" u="sng" dirty="0"/>
              <a:t>“Siz Kur’an okumaz mısınız? Onun (</a:t>
            </a:r>
            <a:r>
              <a:rPr lang="tr-TR" sz="2000" i="1" u="sng" dirty="0" err="1"/>
              <a:t>s.a.v</a:t>
            </a:r>
            <a:r>
              <a:rPr lang="tr-TR" sz="2000" i="1" u="sng" dirty="0"/>
              <a:t>.) ahlakı Kur'an'dı.” </a:t>
            </a:r>
            <a:r>
              <a:rPr lang="tr-TR" sz="2000" dirty="0"/>
              <a:t>diye cevap vermiştir.</a:t>
            </a:r>
          </a:p>
        </p:txBody>
      </p:sp>
    </p:spTree>
    <p:extLst>
      <p:ext uri="{BB962C8B-B14F-4D97-AF65-F5344CB8AC3E}">
        <p14:creationId xmlns:p14="http://schemas.microsoft.com/office/powerpoint/2010/main" val="295805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8391" y="602734"/>
            <a:ext cx="727013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200" dirty="0"/>
              <a:t>5. PEYGAMBERİMİZİN İNSANI KÖTÜLÜKLERDEN ARINDIRMASI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68390" y="1405235"/>
            <a:ext cx="10947309" cy="96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Peygamberimiz (</a:t>
            </a:r>
            <a:r>
              <a:rPr lang="tr-TR" sz="2000" dirty="0" err="1"/>
              <a:t>s.a.v</a:t>
            </a:r>
            <a:r>
              <a:rPr lang="tr-TR" sz="2000" dirty="0"/>
              <a:t>.) insanları kötülüklerden arındırmaya, iyiliğe, güzelliğe ve doğruluğa yöneltmeye çalışmıştır. Buna da </a:t>
            </a:r>
            <a:r>
              <a:rPr lang="tr-TR" sz="2000" dirty="0">
                <a:solidFill>
                  <a:srgbClr val="FF0000"/>
                </a:solidFill>
              </a:rPr>
              <a:t>TEZKİYE</a:t>
            </a:r>
            <a:r>
              <a:rPr lang="tr-TR" sz="2000" dirty="0"/>
              <a:t> (temizleme, paklama, arıtma) denilmektedir.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368390" y="2534335"/>
            <a:ext cx="11506110" cy="96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Şirk, günah, çirkin düşünce ve davranışlar temizlenmesi gereken manevi kirlerdir. Peygamberimiz (</a:t>
            </a:r>
            <a:r>
              <a:rPr lang="tr-TR" sz="2000" dirty="0" err="1"/>
              <a:t>s.a.v</a:t>
            </a:r>
            <a:r>
              <a:rPr lang="tr-TR" sz="2000" dirty="0"/>
              <a:t>.) insanları bu manevi kirlerden temizlemeyi; iyilik, güzellik, sevgi gibi güzel vasıflarla bezemeyi amaç edinmiştir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8390" y="3782536"/>
            <a:ext cx="11506110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Tezkiye, Hz. Peygamber'in (</a:t>
            </a:r>
            <a:r>
              <a:rPr lang="tr-TR" sz="2000" dirty="0" err="1"/>
              <a:t>s.a.v</a:t>
            </a:r>
            <a:r>
              <a:rPr lang="tr-TR" sz="2000" dirty="0"/>
              <a:t>.) gönderiliş gayelerinden biridir. Bu, Kur'an-ı Kerim'de şu şekilde ifade edilmiştir: </a:t>
            </a:r>
            <a:r>
              <a:rPr lang="tr-TR" sz="2000" b="1" i="1" u="sng" dirty="0"/>
              <a:t>"Nitekim aranızdan size bir peygamber gönderdik: O size ayetlerimizi okuyor, sizi arıtıp temizliyor, size kitabı ve hikmeti öğretiyor; yine size daha önce bilmediklerinizi öğretiyor.</a:t>
            </a:r>
            <a:r>
              <a:rPr lang="tr-TR" sz="2000" dirty="0"/>
              <a:t> "</a:t>
            </a:r>
            <a:endParaRPr lang="tr-TR" sz="2000" b="1" i="1" u="sng" dirty="0"/>
          </a:p>
        </p:txBody>
      </p:sp>
    </p:spTree>
    <p:extLst>
      <p:ext uri="{BB962C8B-B14F-4D97-AF65-F5344CB8AC3E}">
        <p14:creationId xmlns:p14="http://schemas.microsoft.com/office/powerpoint/2010/main" val="954338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19100" y="1017538"/>
            <a:ext cx="10337800" cy="281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b="1" dirty="0"/>
              <a:t>En büyük manevi kir olan şirkle mücadele etmiş, insanlığı şirkten arındırmaya çalışmıştır.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b="1" dirty="0"/>
              <a:t>İnsanların imanla nasiplenmesi ve Allah'a (</a:t>
            </a:r>
            <a:r>
              <a:rPr lang="tr-TR" sz="2000" b="1" dirty="0" err="1"/>
              <a:t>c.c</a:t>
            </a:r>
            <a:r>
              <a:rPr lang="tr-TR" sz="2000" b="1" dirty="0"/>
              <a:t>.) kul olmaları için çalışmıştır.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b="1" dirty="0"/>
              <a:t>İnsanların günahlardan ve ruhlarını kirleten manevi hastalıklardan arınmaları için gayret göstermiştir.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b="1" dirty="0"/>
              <a:t>Allah (</a:t>
            </a:r>
            <a:r>
              <a:rPr lang="tr-TR" sz="2000" b="1" dirty="0" err="1"/>
              <a:t>c.c</a:t>
            </a:r>
            <a:r>
              <a:rPr lang="tr-TR" sz="2000" b="1" dirty="0"/>
              <a:t>.) sevgisi ve korkusunu kalplere yerleştirmeye çalışmıştır.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b="1" dirty="0"/>
              <a:t>Ortaya koyduğu ahlaki ilkelerle hayatı güzelleştirmeye çalışmıştır.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19100" y="437634"/>
            <a:ext cx="61950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chemeClr val="accent6">
                    <a:lumMod val="75000"/>
                  </a:schemeClr>
                </a:solidFill>
              </a:rPr>
              <a:t>Peygamberimiz (</a:t>
            </a:r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</a:rPr>
              <a:t>s.a.v</a:t>
            </a:r>
            <a:r>
              <a:rPr lang="tr-TR" sz="2000" b="1" dirty="0">
                <a:solidFill>
                  <a:schemeClr val="accent6">
                    <a:lumMod val="75000"/>
                  </a:schemeClr>
                </a:solidFill>
              </a:rPr>
              <a:t>.) insanları tezkiye etmek amacıyla: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518194" y="4202837"/>
            <a:ext cx="10568906" cy="189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Peygamberimiz (</a:t>
            </a:r>
            <a:r>
              <a:rPr lang="tr-TR" sz="2000" dirty="0" err="1"/>
              <a:t>s.a.v</a:t>
            </a:r>
            <a:r>
              <a:rPr lang="tr-TR" sz="2000" dirty="0"/>
              <a:t>.) tezkiye görevini öğüt vererek yani </a:t>
            </a:r>
            <a:r>
              <a:rPr lang="tr-TR" sz="2000" b="1" u="sng" dirty="0">
                <a:uFill>
                  <a:solidFill>
                    <a:srgbClr val="FF0000"/>
                  </a:solidFill>
                </a:uFill>
              </a:rPr>
              <a:t>“</a:t>
            </a:r>
            <a:r>
              <a:rPr lang="tr-TR" sz="2000" b="1" u="sng" dirty="0" err="1">
                <a:uFill>
                  <a:solidFill>
                    <a:srgbClr val="FF0000"/>
                  </a:solidFill>
                </a:uFill>
              </a:rPr>
              <a:t>emr</a:t>
            </a:r>
            <a:r>
              <a:rPr lang="tr-TR" sz="2000" b="1" u="sng" dirty="0">
                <a:uFill>
                  <a:solidFill>
                    <a:srgbClr val="FF0000"/>
                  </a:solidFill>
                </a:uFill>
              </a:rPr>
              <a:t>-i </a:t>
            </a:r>
            <a:r>
              <a:rPr lang="tr-TR" sz="2000" b="1" u="sng" dirty="0" err="1">
                <a:uFill>
                  <a:solidFill>
                    <a:srgbClr val="FF0000"/>
                  </a:solidFill>
                </a:uFill>
              </a:rPr>
              <a:t>bi’l</a:t>
            </a:r>
            <a:r>
              <a:rPr lang="tr-TR" sz="2000" b="1" u="sng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tr-TR" sz="2000" b="1" u="sng" dirty="0" err="1">
                <a:uFill>
                  <a:solidFill>
                    <a:srgbClr val="FF0000"/>
                  </a:solidFill>
                </a:uFill>
              </a:rPr>
              <a:t>ma’ruf</a:t>
            </a:r>
            <a:r>
              <a:rPr lang="tr-TR" sz="2000" b="1" u="sng" dirty="0">
                <a:uFill>
                  <a:solidFill>
                    <a:srgbClr val="FF0000"/>
                  </a:solidFill>
                </a:uFill>
              </a:rPr>
              <a:t>, </a:t>
            </a:r>
            <a:r>
              <a:rPr lang="tr-TR" sz="2000" b="1" u="sng" dirty="0" err="1">
                <a:uFill>
                  <a:solidFill>
                    <a:srgbClr val="FF0000"/>
                  </a:solidFill>
                </a:uFill>
              </a:rPr>
              <a:t>nehy</a:t>
            </a:r>
            <a:r>
              <a:rPr lang="tr-TR" sz="2000" b="1" u="sng" dirty="0">
                <a:uFill>
                  <a:solidFill>
                    <a:srgbClr val="FF0000"/>
                  </a:solidFill>
                </a:uFill>
              </a:rPr>
              <a:t>-i </a:t>
            </a:r>
            <a:r>
              <a:rPr lang="tr-TR" sz="2000" b="1" u="sng" dirty="0" err="1">
                <a:uFill>
                  <a:solidFill>
                    <a:srgbClr val="FF0000"/>
                  </a:solidFill>
                </a:uFill>
              </a:rPr>
              <a:t>ani’l</a:t>
            </a:r>
            <a:r>
              <a:rPr lang="tr-TR" sz="2000" b="1" u="sng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tr-TR" sz="2000" b="1" u="sng" dirty="0" err="1">
                <a:uFill>
                  <a:solidFill>
                    <a:srgbClr val="FF0000"/>
                  </a:solidFill>
                </a:uFill>
              </a:rPr>
              <a:t>münker</a:t>
            </a:r>
            <a:r>
              <a:rPr lang="tr-TR" sz="2000" b="1" u="sng" dirty="0">
                <a:uFill>
                  <a:solidFill>
                    <a:srgbClr val="FF0000"/>
                  </a:solidFill>
                </a:uFill>
              </a:rPr>
              <a:t>” </a:t>
            </a:r>
            <a:r>
              <a:rPr lang="tr-TR" sz="2000" dirty="0"/>
              <a:t>yaparak yerine getirmiştir. Peygamber Efendimiz (</a:t>
            </a:r>
            <a:r>
              <a:rPr lang="tr-TR" sz="2000" dirty="0" err="1"/>
              <a:t>s.a.v</a:t>
            </a:r>
            <a:r>
              <a:rPr lang="tr-TR" sz="2000" dirty="0"/>
              <a:t>.) bir hadisinde şöyle buyurmuştur: </a:t>
            </a:r>
            <a:r>
              <a:rPr lang="tr-TR" sz="2000" i="1" u="sng" dirty="0"/>
              <a:t>“Kim kötü ve çirkin bir iş görürse onu eliyle düzeltsin, eğer buna gücü yetmiyorsa diliyle düzeltsin, buna da gücü yetmezse kalben karşı koysun. Bu da imanın en zayıf derecesidir.</a:t>
            </a:r>
            <a:r>
              <a:rPr lang="tr-TR" sz="2000" dirty="0"/>
              <a:t> ”</a:t>
            </a:r>
            <a:endParaRPr lang="tr-TR" sz="2000" i="1" u="sng" dirty="0"/>
          </a:p>
        </p:txBody>
      </p:sp>
    </p:spTree>
    <p:extLst>
      <p:ext uri="{BB962C8B-B14F-4D97-AF65-F5344CB8AC3E}">
        <p14:creationId xmlns:p14="http://schemas.microsoft.com/office/powerpoint/2010/main" val="102868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035681"/>
            <a:ext cx="8953500" cy="4806319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3982"/>
            <a:ext cx="12192000" cy="538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063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08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830" y="-1"/>
            <a:ext cx="11108070" cy="690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981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12800" y="608736"/>
            <a:ext cx="10566400" cy="4406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arenR"/>
            </a:pPr>
            <a:r>
              <a:rPr lang="tr-TR" sz="3000" dirty="0"/>
              <a:t>Peygamberlerin görevlerinden biri olan ''</a:t>
            </a:r>
            <a:r>
              <a:rPr lang="tr-TR" sz="3000" dirty="0" err="1"/>
              <a:t>tebyin</a:t>
            </a:r>
            <a:r>
              <a:rPr lang="tr-TR" sz="3000" dirty="0"/>
              <a:t>''in anlamı aşağıdaki seçeneklerden hangisinde doğru olarak verilmiştir?</a:t>
            </a:r>
          </a:p>
          <a:p>
            <a:pPr algn="just">
              <a:lnSpc>
                <a:spcPct val="150000"/>
              </a:lnSpc>
            </a:pPr>
            <a:endParaRPr lang="tr-TR" sz="3000" dirty="0"/>
          </a:p>
          <a:p>
            <a:pPr algn="just">
              <a:lnSpc>
                <a:spcPct val="150000"/>
              </a:lnSpc>
            </a:pPr>
            <a:r>
              <a:rPr lang="tr-TR" sz="3000" dirty="0"/>
              <a:t>A) Allah'tan (</a:t>
            </a:r>
            <a:r>
              <a:rPr lang="tr-TR" sz="3000" dirty="0" err="1"/>
              <a:t>c.c</a:t>
            </a:r>
            <a:r>
              <a:rPr lang="tr-TR" sz="3000" dirty="0"/>
              <a:t>.) aldığı vahiyleri insanlara eksiksiz bildirme</a:t>
            </a:r>
          </a:p>
          <a:p>
            <a:pPr algn="just">
              <a:lnSpc>
                <a:spcPct val="150000"/>
              </a:lnSpc>
            </a:pPr>
            <a:r>
              <a:rPr lang="tr-TR" sz="3000" dirty="0"/>
              <a:t>B) Allah'tan (</a:t>
            </a:r>
            <a:r>
              <a:rPr lang="tr-TR" sz="3000" dirty="0" err="1"/>
              <a:t>c.c</a:t>
            </a:r>
            <a:r>
              <a:rPr lang="tr-TR" sz="3000" dirty="0"/>
              <a:t>.) aldığı vahiyleri açıklama, beyan etme</a:t>
            </a:r>
          </a:p>
          <a:p>
            <a:pPr algn="just">
              <a:lnSpc>
                <a:spcPct val="150000"/>
              </a:lnSpc>
            </a:pPr>
            <a:r>
              <a:rPr lang="tr-TR" sz="3000" dirty="0"/>
              <a:t>C) Hüküm koyma, kanun koyma</a:t>
            </a:r>
          </a:p>
          <a:p>
            <a:pPr algn="just">
              <a:lnSpc>
                <a:spcPct val="150000"/>
              </a:lnSpc>
            </a:pPr>
            <a:r>
              <a:rPr lang="tr-TR" sz="3000" dirty="0"/>
              <a:t>D) İyiliği emretme, kötülükten sakındırma</a:t>
            </a:r>
          </a:p>
        </p:txBody>
      </p:sp>
    </p:spTree>
    <p:extLst>
      <p:ext uri="{BB962C8B-B14F-4D97-AF65-F5344CB8AC3E}">
        <p14:creationId xmlns:p14="http://schemas.microsoft.com/office/powerpoint/2010/main" val="1661800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2900" y="1117938"/>
            <a:ext cx="114427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000" dirty="0">
                <a:solidFill>
                  <a:schemeClr val="bg1"/>
                </a:solidFill>
              </a:rPr>
              <a:t>2) Allah (</a:t>
            </a:r>
            <a:r>
              <a:rPr lang="tr-TR" sz="3000" dirty="0" err="1">
                <a:solidFill>
                  <a:schemeClr val="bg1"/>
                </a:solidFill>
              </a:rPr>
              <a:t>c.c</a:t>
            </a:r>
            <a:r>
              <a:rPr lang="tr-TR" sz="3000" dirty="0">
                <a:solidFill>
                  <a:schemeClr val="bg1"/>
                </a:solidFill>
              </a:rPr>
              <a:t>.) tarafından peygamber olarak gönderilen Hz. Muhammed (</a:t>
            </a:r>
            <a:r>
              <a:rPr lang="tr-TR" sz="3000" dirty="0" err="1">
                <a:solidFill>
                  <a:schemeClr val="bg1"/>
                </a:solidFill>
              </a:rPr>
              <a:t>s.a.v</a:t>
            </a:r>
            <a:r>
              <a:rPr lang="tr-TR" sz="3000" dirty="0">
                <a:solidFill>
                  <a:schemeClr val="bg1"/>
                </a:solidFill>
              </a:rPr>
              <a:t>.) , peygamberlik görevini yaparken aşağıdakilerden hangisini yapmamıştır?</a:t>
            </a:r>
          </a:p>
          <a:p>
            <a:pPr algn="just"/>
            <a:endParaRPr lang="tr-TR" sz="30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3000" dirty="0">
                <a:solidFill>
                  <a:schemeClr val="bg1"/>
                </a:solidFill>
              </a:rPr>
              <a:t>A) Vahyi eksiksiz bir şekilde insanlara bildirmiştir.</a:t>
            </a:r>
          </a:p>
          <a:p>
            <a:pPr algn="just">
              <a:lnSpc>
                <a:spcPct val="150000"/>
              </a:lnSpc>
            </a:pPr>
            <a:r>
              <a:rPr lang="tr-TR" sz="3000" dirty="0">
                <a:solidFill>
                  <a:schemeClr val="bg1"/>
                </a:solidFill>
              </a:rPr>
              <a:t>B) Vahyi yaşayarak, uygulayarak göstermiştir.</a:t>
            </a:r>
          </a:p>
          <a:p>
            <a:pPr algn="just">
              <a:lnSpc>
                <a:spcPct val="150000"/>
              </a:lnSpc>
            </a:pPr>
            <a:r>
              <a:rPr lang="tr-TR" sz="3000" dirty="0">
                <a:solidFill>
                  <a:schemeClr val="bg1"/>
                </a:solidFill>
              </a:rPr>
              <a:t>C) Vahyin zor olan kısımlarını insanlardan gizlemiştir.</a:t>
            </a:r>
          </a:p>
          <a:p>
            <a:pPr algn="just">
              <a:lnSpc>
                <a:spcPct val="150000"/>
              </a:lnSpc>
            </a:pPr>
            <a:r>
              <a:rPr lang="tr-TR" sz="3000" dirty="0">
                <a:solidFill>
                  <a:schemeClr val="bg1"/>
                </a:solidFill>
              </a:rPr>
              <a:t>D) Vahyin anlaşılmayan kısımlarını insanlara açıklamıştır.</a:t>
            </a:r>
          </a:p>
        </p:txBody>
      </p:sp>
    </p:spTree>
    <p:extLst>
      <p:ext uri="{BB962C8B-B14F-4D97-AF65-F5344CB8AC3E}">
        <p14:creationId xmlns:p14="http://schemas.microsoft.com/office/powerpoint/2010/main" val="2164315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9078F4"/>
            </a:gs>
            <a:gs pos="2000">
              <a:schemeClr val="bg1"/>
            </a:gs>
            <a:gs pos="13000">
              <a:schemeClr val="accent4">
                <a:lumMod val="45000"/>
                <a:lumOff val="55000"/>
              </a:schemeClr>
            </a:gs>
            <a:gs pos="6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01700" y="1548537"/>
            <a:ext cx="10858500" cy="3714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000" dirty="0"/>
              <a:t>3) Aşağıdaki seçeneklerden hangisi tezkiyeye örnektir?</a:t>
            </a:r>
          </a:p>
          <a:p>
            <a:pPr algn="just"/>
            <a:endParaRPr lang="tr-TR" sz="3000" dirty="0"/>
          </a:p>
          <a:p>
            <a:pPr algn="just">
              <a:lnSpc>
                <a:spcPct val="150000"/>
              </a:lnSpc>
            </a:pPr>
            <a:r>
              <a:rPr lang="tr-TR" sz="3000" dirty="0"/>
              <a:t>A) Peygamberimizin (</a:t>
            </a:r>
            <a:r>
              <a:rPr lang="tr-TR" sz="3000" dirty="0" err="1"/>
              <a:t>s.a.v</a:t>
            </a:r>
            <a:r>
              <a:rPr lang="tr-TR" sz="3000" dirty="0"/>
              <a:t>.) iyiliği emretmesi, kötülükten sakındırması</a:t>
            </a:r>
          </a:p>
          <a:p>
            <a:pPr algn="just">
              <a:lnSpc>
                <a:spcPct val="150000"/>
              </a:lnSpc>
            </a:pPr>
            <a:r>
              <a:rPr lang="tr-TR" sz="3000" dirty="0"/>
              <a:t>B) Peygamberimizin (</a:t>
            </a:r>
            <a:r>
              <a:rPr lang="tr-TR" sz="3000" dirty="0" err="1"/>
              <a:t>s.a.v</a:t>
            </a:r>
            <a:r>
              <a:rPr lang="tr-TR" sz="3000" dirty="0"/>
              <a:t>.) cemaatle namazı teşvik etmesi</a:t>
            </a:r>
          </a:p>
          <a:p>
            <a:pPr algn="just">
              <a:lnSpc>
                <a:spcPct val="150000"/>
              </a:lnSpc>
            </a:pPr>
            <a:r>
              <a:rPr lang="tr-TR" sz="3000" dirty="0"/>
              <a:t>C) Peygamberimizin (</a:t>
            </a:r>
            <a:r>
              <a:rPr lang="tr-TR" sz="3000" dirty="0" err="1"/>
              <a:t>s.a.v</a:t>
            </a:r>
            <a:r>
              <a:rPr lang="tr-TR" sz="3000" dirty="0"/>
              <a:t>.) hükümler koyması</a:t>
            </a:r>
          </a:p>
          <a:p>
            <a:pPr algn="just">
              <a:lnSpc>
                <a:spcPct val="150000"/>
              </a:lnSpc>
            </a:pPr>
            <a:r>
              <a:rPr lang="tr-TR" sz="3000" dirty="0"/>
              <a:t>D) Peygamberimizin (</a:t>
            </a:r>
            <a:r>
              <a:rPr lang="tr-TR" sz="3000" dirty="0" err="1"/>
              <a:t>s.a.v</a:t>
            </a:r>
            <a:r>
              <a:rPr lang="tr-TR" sz="3000" dirty="0"/>
              <a:t>.) yaşantısıyla örnek olması</a:t>
            </a:r>
          </a:p>
        </p:txBody>
      </p:sp>
    </p:spTree>
    <p:extLst>
      <p:ext uri="{BB962C8B-B14F-4D97-AF65-F5344CB8AC3E}">
        <p14:creationId xmlns:p14="http://schemas.microsoft.com/office/powerpoint/2010/main" val="3254205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6">
                <a:lumMod val="50000"/>
              </a:schemeClr>
            </a:gs>
            <a:gs pos="2000">
              <a:schemeClr val="bg1"/>
            </a:gs>
            <a:gs pos="13000">
              <a:schemeClr val="accent4">
                <a:lumMod val="45000"/>
                <a:lumOff val="55000"/>
              </a:schemeClr>
            </a:gs>
            <a:gs pos="6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55600" y="677039"/>
            <a:ext cx="111252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000" dirty="0"/>
              <a:t> Aşağıdaki ifadelerin başına doğru ise </a:t>
            </a:r>
            <a:r>
              <a:rPr lang="tr-TR" sz="3000" b="1" dirty="0"/>
              <a:t>(D)</a:t>
            </a:r>
            <a:r>
              <a:rPr lang="tr-TR" sz="3000" dirty="0"/>
              <a:t>, yanlış ise </a:t>
            </a:r>
            <a:r>
              <a:rPr lang="tr-TR" sz="3000" b="1" dirty="0"/>
              <a:t>(Y)</a:t>
            </a:r>
            <a:r>
              <a:rPr lang="tr-TR" sz="3000" dirty="0"/>
              <a:t> yazınız.</a:t>
            </a:r>
          </a:p>
          <a:p>
            <a:pPr algn="just"/>
            <a:endParaRPr lang="tr-TR" sz="3000" dirty="0"/>
          </a:p>
          <a:p>
            <a:pPr algn="just">
              <a:lnSpc>
                <a:spcPct val="150000"/>
              </a:lnSpc>
            </a:pPr>
            <a:r>
              <a:rPr lang="tr-TR" sz="3000" dirty="0"/>
              <a:t>1) (…..) Peygamber Efendimiz (</a:t>
            </a:r>
            <a:r>
              <a:rPr lang="tr-TR" sz="3000" dirty="0" err="1"/>
              <a:t>s.a.v</a:t>
            </a:r>
            <a:r>
              <a:rPr lang="tr-TR" sz="3000" dirty="0"/>
              <a:t>.) vahyi insanlara eksiksiz bir şekilde bildirmiştir.</a:t>
            </a:r>
          </a:p>
          <a:p>
            <a:pPr algn="just">
              <a:lnSpc>
                <a:spcPct val="150000"/>
              </a:lnSpc>
            </a:pPr>
            <a:r>
              <a:rPr lang="tr-TR" sz="3000" dirty="0"/>
              <a:t>2) (…..) Bir kötülük gördüğümüzde ilk önce dilimizle düzeltmeliyiz.</a:t>
            </a:r>
          </a:p>
          <a:p>
            <a:pPr algn="just">
              <a:lnSpc>
                <a:spcPct val="150000"/>
              </a:lnSpc>
            </a:pPr>
            <a:r>
              <a:rPr lang="tr-TR" sz="3000" dirty="0"/>
              <a:t>3) (…..) Vahyin ilk muhatabı olan Peygamberimiz (</a:t>
            </a:r>
            <a:r>
              <a:rPr lang="tr-TR" sz="3000" dirty="0" err="1"/>
              <a:t>s.a.v</a:t>
            </a:r>
            <a:r>
              <a:rPr lang="tr-TR" sz="3000" dirty="0"/>
              <a:t>.) vahyi bize açıklamıştır.</a:t>
            </a:r>
          </a:p>
          <a:p>
            <a:pPr algn="just">
              <a:lnSpc>
                <a:spcPct val="150000"/>
              </a:lnSpc>
            </a:pPr>
            <a:r>
              <a:rPr lang="tr-TR" sz="3000" dirty="0"/>
              <a:t>4) (…..) Peygamber Efendimiz (</a:t>
            </a:r>
            <a:r>
              <a:rPr lang="tr-TR" sz="3000" dirty="0" err="1"/>
              <a:t>s.a.v</a:t>
            </a:r>
            <a:r>
              <a:rPr lang="tr-TR" sz="3000" dirty="0"/>
              <a:t>.) kendisini diğer insanlardan üstün görmüştür.</a:t>
            </a:r>
          </a:p>
        </p:txBody>
      </p:sp>
    </p:spTree>
    <p:extLst>
      <p:ext uri="{BB962C8B-B14F-4D97-AF65-F5344CB8AC3E}">
        <p14:creationId xmlns:p14="http://schemas.microsoft.com/office/powerpoint/2010/main" val="1169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17600" y="1176634"/>
            <a:ext cx="99695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200" b="1" dirty="0"/>
              <a:t>Yüce Allah’ın insanlara doğru yolu göstermek, emir ve yasaklarını bildirmek için kulları arasından seçtiği elçilere </a:t>
            </a:r>
            <a:r>
              <a:rPr lang="tr-TR" sz="2200" b="1" u="sng" dirty="0">
                <a:solidFill>
                  <a:srgbClr val="FF0000"/>
                </a:solidFill>
              </a:rPr>
              <a:t>PEYGAMBER</a:t>
            </a:r>
            <a:r>
              <a:rPr lang="tr-TR" sz="2200" b="1" dirty="0"/>
              <a:t> denir.</a:t>
            </a:r>
          </a:p>
          <a:p>
            <a:pPr algn="just"/>
            <a:endParaRPr lang="tr-TR" sz="2200" b="1" dirty="0"/>
          </a:p>
          <a:p>
            <a:pPr algn="just"/>
            <a:endParaRPr lang="tr-TR" sz="2200" b="1" dirty="0"/>
          </a:p>
          <a:p>
            <a:pPr algn="just"/>
            <a:r>
              <a:rPr lang="tr-TR" sz="2200" b="1" dirty="0"/>
              <a:t>Allah (</a:t>
            </a:r>
            <a:r>
              <a:rPr lang="tr-TR" sz="2200" b="1" dirty="0" err="1"/>
              <a:t>c.c</a:t>
            </a:r>
            <a:r>
              <a:rPr lang="tr-TR" sz="2200" b="1" dirty="0"/>
              <a:t>.) kullarından dilediğini peygamber olarak seçer. İnsanlar kendi gayretleriyle peygamber olamazlar.</a:t>
            </a:r>
          </a:p>
          <a:p>
            <a:pPr algn="just"/>
            <a:endParaRPr lang="tr-TR" sz="2200" b="1" dirty="0"/>
          </a:p>
          <a:p>
            <a:pPr algn="just"/>
            <a:endParaRPr lang="tr-TR" sz="2200" b="1" dirty="0"/>
          </a:p>
          <a:p>
            <a:pPr algn="just"/>
            <a:r>
              <a:rPr lang="tr-TR" sz="2200" b="1" dirty="0"/>
              <a:t>Onları diğer insanlardan ayıran en önemli özellik Yüce Allah’tan vahiy almalarıdır</a:t>
            </a:r>
          </a:p>
          <a:p>
            <a:pPr algn="just">
              <a:lnSpc>
                <a:spcPct val="150000"/>
              </a:lnSpc>
            </a:pPr>
            <a:endParaRPr lang="tr-TR" sz="2200" b="1" dirty="0"/>
          </a:p>
          <a:p>
            <a:pPr algn="just">
              <a:lnSpc>
                <a:spcPct val="150000"/>
              </a:lnSpc>
            </a:pPr>
            <a:r>
              <a:rPr lang="tr-TR" sz="2200" b="1" dirty="0"/>
              <a:t>Yüce Allah'ın gönderdiği </a:t>
            </a:r>
            <a:r>
              <a:rPr lang="tr-TR" sz="2200" b="1" u="sng" dirty="0">
                <a:solidFill>
                  <a:srgbClr val="FF0000"/>
                </a:solidFill>
              </a:rPr>
              <a:t>ilk peygamber Hz. Âdem</a:t>
            </a:r>
            <a:r>
              <a:rPr lang="tr-TR" sz="22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tr-TR" sz="2200" b="1" u="sng" dirty="0">
                <a:solidFill>
                  <a:srgbClr val="FF0000"/>
                </a:solidFill>
              </a:rPr>
              <a:t>son peygamber ise Hz. Muhammed'dir (</a:t>
            </a:r>
            <a:r>
              <a:rPr lang="tr-TR" sz="2200" b="1" u="sng" dirty="0" err="1">
                <a:solidFill>
                  <a:srgbClr val="FF0000"/>
                </a:solidFill>
              </a:rPr>
              <a:t>s.a.v</a:t>
            </a:r>
            <a:r>
              <a:rPr lang="tr-TR" sz="2200" b="1" u="sng" dirty="0">
                <a:solidFill>
                  <a:srgbClr val="FF0000"/>
                </a:solidFill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430482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2">
                <a:lumMod val="75000"/>
              </a:schemeClr>
            </a:gs>
            <a:gs pos="56746">
              <a:srgbClr val="FFE9A6"/>
            </a:gs>
            <a:gs pos="40000">
              <a:schemeClr val="bg1"/>
            </a:gs>
            <a:gs pos="66000">
              <a:schemeClr val="accent4">
                <a:lumMod val="45000"/>
                <a:lumOff val="55000"/>
              </a:schemeClr>
            </a:gs>
            <a:gs pos="54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9">
            <a:extLst>
              <a:ext uri="{FF2B5EF4-FFF2-40B4-BE49-F238E27FC236}">
                <a16:creationId xmlns:a16="http://schemas.microsoft.com/office/drawing/2014/main" id="{120ECE40-6A85-4232-8046-0E6AA3138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186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ikdörtgen 8">
            <a:hlinkClick r:id="rId3"/>
            <a:extLst>
              <a:ext uri="{FF2B5EF4-FFF2-40B4-BE49-F238E27FC236}">
                <a16:creationId xmlns:a16="http://schemas.microsoft.com/office/drawing/2014/main" id="{9248A709-8D25-46D2-9455-6ADE5CF3DE96}"/>
              </a:ext>
            </a:extLst>
          </p:cNvPr>
          <p:cNvSpPr/>
          <p:nvPr/>
        </p:nvSpPr>
        <p:spPr>
          <a:xfrm>
            <a:off x="3621361" y="5445125"/>
            <a:ext cx="28797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0" name="Dikdörtgen 9">
            <a:hlinkClick r:id="rId4"/>
            <a:extLst>
              <a:ext uri="{FF2B5EF4-FFF2-40B4-BE49-F238E27FC236}">
                <a16:creationId xmlns:a16="http://schemas.microsoft.com/office/drawing/2014/main" id="{2B9787FE-CD12-472C-8E63-CDCD14EEBE2D}"/>
              </a:ext>
            </a:extLst>
          </p:cNvPr>
          <p:cNvSpPr/>
          <p:nvPr/>
        </p:nvSpPr>
        <p:spPr>
          <a:xfrm>
            <a:off x="6716986" y="5445125"/>
            <a:ext cx="2881313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947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803255" y="501134"/>
            <a:ext cx="6613926" cy="461665"/>
          </a:xfrm>
          <a:prstGeom prst="rect">
            <a:avLst/>
          </a:prstGeom>
          <a:solidFill>
            <a:srgbClr val="85E1F3"/>
          </a:solidFill>
        </p:spPr>
        <p:txBody>
          <a:bodyPr wrap="none">
            <a:spAutoFit/>
          </a:bodyPr>
          <a:lstStyle/>
          <a:p>
            <a:pPr algn="ctr"/>
            <a:r>
              <a:rPr lang="tr-TR" sz="2400" b="1" dirty="0"/>
              <a:t>HER PEYGAMBERDE BULUNAN ORTAK ÖZELLİKLER </a:t>
            </a:r>
          </a:p>
        </p:txBody>
      </p:sp>
      <p:sp>
        <p:nvSpPr>
          <p:cNvPr id="3" name="Oval 2"/>
          <p:cNvSpPr/>
          <p:nvPr/>
        </p:nvSpPr>
        <p:spPr>
          <a:xfrm>
            <a:off x="4618265" y="2650553"/>
            <a:ext cx="2950935" cy="232058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b="1" dirty="0"/>
          </a:p>
          <a:p>
            <a:pPr algn="ctr">
              <a:spcBef>
                <a:spcPts val="600"/>
              </a:spcBef>
            </a:pPr>
            <a:r>
              <a:rPr lang="tr-TR" sz="2400" b="1" dirty="0"/>
              <a:t>ENBİYAULLAH</a:t>
            </a:r>
            <a:endParaRPr lang="ar-BH" sz="2400" b="1" dirty="0"/>
          </a:p>
          <a:p>
            <a:pPr algn="ctr"/>
            <a:endParaRPr lang="tr-TR" sz="1000" b="1" dirty="0"/>
          </a:p>
          <a:p>
            <a:pPr algn="ctr"/>
            <a:r>
              <a:rPr lang="tr-TR" sz="2000" b="1" dirty="0"/>
              <a:t>ALLAH’IN PEYGAMBERLERİ</a:t>
            </a:r>
            <a:endParaRPr lang="ar-BH" sz="2000" b="1" dirty="0"/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7156494" y="2524802"/>
            <a:ext cx="857711" cy="515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7156494" y="4635408"/>
            <a:ext cx="857711" cy="648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 flipV="1">
            <a:off x="3930833" y="2542024"/>
            <a:ext cx="926639" cy="632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V="1">
            <a:off x="5990698" y="1854038"/>
            <a:ext cx="3702" cy="7965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 flipH="1">
            <a:off x="4170039" y="4635408"/>
            <a:ext cx="896452" cy="765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Metin kutusu 17"/>
          <p:cNvSpPr txBox="1"/>
          <p:nvPr/>
        </p:nvSpPr>
        <p:spPr>
          <a:xfrm>
            <a:off x="5260448" y="1290679"/>
            <a:ext cx="146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TEBLİĞ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7956681" y="2096720"/>
            <a:ext cx="146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FETANET</a:t>
            </a:r>
          </a:p>
        </p:txBody>
      </p:sp>
      <p:sp>
        <p:nvSpPr>
          <p:cNvPr id="20" name="Metin kutusu 19"/>
          <p:cNvSpPr txBox="1"/>
          <p:nvPr/>
        </p:nvSpPr>
        <p:spPr>
          <a:xfrm>
            <a:off x="2803255" y="5531000"/>
            <a:ext cx="146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İSMET</a:t>
            </a:r>
          </a:p>
        </p:txBody>
      </p:sp>
      <p:sp>
        <p:nvSpPr>
          <p:cNvPr id="21" name="Metin kutusu 20"/>
          <p:cNvSpPr txBox="1"/>
          <p:nvPr/>
        </p:nvSpPr>
        <p:spPr>
          <a:xfrm>
            <a:off x="7956681" y="5323434"/>
            <a:ext cx="146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EMANET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2803255" y="1961688"/>
            <a:ext cx="146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SIDK</a:t>
            </a:r>
          </a:p>
        </p:txBody>
      </p:sp>
      <p:sp>
        <p:nvSpPr>
          <p:cNvPr id="25" name="Metin kutusu 24"/>
          <p:cNvSpPr txBox="1"/>
          <p:nvPr/>
        </p:nvSpPr>
        <p:spPr>
          <a:xfrm>
            <a:off x="5402857" y="2858439"/>
            <a:ext cx="1233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chemeClr val="bg1"/>
                </a:solidFill>
              </a:rPr>
              <a:t>أنْبِيَاءُ اللَه</a:t>
            </a:r>
            <a:endParaRPr lang="tr-T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83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887366" y="4636510"/>
            <a:ext cx="7196642" cy="400110"/>
          </a:xfrm>
          <a:prstGeom prst="rect">
            <a:avLst/>
          </a:prstGeom>
          <a:solidFill>
            <a:srgbClr val="FF33CC"/>
          </a:solidFill>
        </p:spPr>
        <p:txBody>
          <a:bodyPr wrap="square">
            <a:spAutoFit/>
          </a:bodyPr>
          <a:lstStyle/>
          <a:p>
            <a:r>
              <a:rPr lang="tr-TR" sz="2000" dirty="0"/>
              <a:t>Allah’ın (</a:t>
            </a:r>
            <a:r>
              <a:rPr lang="tr-TR" sz="2000" dirty="0" err="1"/>
              <a:t>c.c</a:t>
            </a:r>
            <a:r>
              <a:rPr lang="tr-TR" sz="2000" dirty="0"/>
              <a:t>.) bildirdiklerini hiç değiştirmeden insanlara bildirmek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079998" y="1141968"/>
            <a:ext cx="1165895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tr-TR" sz="2000" b="1" dirty="0"/>
              <a:t>SIDK</a:t>
            </a:r>
            <a:r>
              <a:rPr lang="tr-TR" dirty="0"/>
              <a:t>: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3887366" y="1141968"/>
            <a:ext cx="1132041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tr-TR" sz="2000" dirty="0"/>
              <a:t>Doğruluk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079998" y="2058853"/>
            <a:ext cx="1172116" cy="400110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tr-TR" sz="2000" b="1" dirty="0"/>
              <a:t>EMANET</a:t>
            </a:r>
            <a:r>
              <a:rPr lang="tr-TR" dirty="0"/>
              <a:t>: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887366" y="2058853"/>
            <a:ext cx="1822037" cy="400110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tr-TR" sz="2000" dirty="0"/>
              <a:t>Güvenilir olmak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085832" y="2918072"/>
            <a:ext cx="1160061" cy="400110"/>
          </a:xfrm>
          <a:prstGeom prst="rect">
            <a:avLst/>
          </a:prstGeom>
          <a:solidFill>
            <a:schemeClr val="accent6"/>
          </a:solidFill>
        </p:spPr>
        <p:txBody>
          <a:bodyPr wrap="none">
            <a:spAutoFit/>
          </a:bodyPr>
          <a:lstStyle/>
          <a:p>
            <a:r>
              <a:rPr lang="tr-TR" sz="2000" b="1" dirty="0"/>
              <a:t>FETÂNET</a:t>
            </a:r>
            <a:r>
              <a:rPr lang="tr-TR" dirty="0"/>
              <a:t>:</a:t>
            </a:r>
          </a:p>
        </p:txBody>
      </p:sp>
      <p:sp>
        <p:nvSpPr>
          <p:cNvPr id="8" name="Dikdörtgen 7"/>
          <p:cNvSpPr/>
          <p:nvPr/>
        </p:nvSpPr>
        <p:spPr>
          <a:xfrm>
            <a:off x="3887366" y="2920852"/>
            <a:ext cx="2141677" cy="400110"/>
          </a:xfrm>
          <a:prstGeom prst="rect">
            <a:avLst/>
          </a:prstGeom>
          <a:solidFill>
            <a:schemeClr val="accent6"/>
          </a:solidFill>
        </p:spPr>
        <p:txBody>
          <a:bodyPr wrap="none">
            <a:spAutoFit/>
          </a:bodyPr>
          <a:lstStyle/>
          <a:p>
            <a:r>
              <a:rPr lang="tr-TR" sz="2000" dirty="0"/>
              <a:t>Akıllı ve zeki olmak</a:t>
            </a:r>
          </a:p>
        </p:txBody>
      </p:sp>
      <p:sp>
        <p:nvSpPr>
          <p:cNvPr id="9" name="Dikdörtgen 8"/>
          <p:cNvSpPr/>
          <p:nvPr/>
        </p:nvSpPr>
        <p:spPr>
          <a:xfrm>
            <a:off x="1079998" y="3777291"/>
            <a:ext cx="1165895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tr-TR" sz="2000" b="1" dirty="0"/>
              <a:t>İSMET: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3887366" y="3777291"/>
            <a:ext cx="3333605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tr-TR" sz="2000" dirty="0"/>
              <a:t>Günahlardan korunmuş olmak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1079998" y="4636510"/>
            <a:ext cx="1165895" cy="400110"/>
          </a:xfrm>
          <a:prstGeom prst="rect">
            <a:avLst/>
          </a:prstGeom>
          <a:solidFill>
            <a:srgbClr val="FF33CC"/>
          </a:solidFill>
        </p:spPr>
        <p:txBody>
          <a:bodyPr wrap="square">
            <a:spAutoFit/>
          </a:bodyPr>
          <a:lstStyle/>
          <a:p>
            <a:r>
              <a:rPr lang="tr-TR" sz="2000" b="1" dirty="0"/>
              <a:t>TEBLİĞ:</a:t>
            </a:r>
          </a:p>
        </p:txBody>
      </p:sp>
      <p:cxnSp>
        <p:nvCxnSpPr>
          <p:cNvPr id="13" name="Düz Ok Bağlayıcısı 12"/>
          <p:cNvCxnSpPr/>
          <p:nvPr/>
        </p:nvCxnSpPr>
        <p:spPr>
          <a:xfrm>
            <a:off x="2398293" y="1367423"/>
            <a:ext cx="1263164" cy="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2398293" y="2216631"/>
            <a:ext cx="1263164" cy="0"/>
          </a:xfrm>
          <a:prstGeom prst="straightConnector1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2398293" y="3085735"/>
            <a:ext cx="1263164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2398293" y="3934193"/>
            <a:ext cx="1263164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2398293" y="4870488"/>
            <a:ext cx="1263164" cy="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84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6">
                <a:lumMod val="60000"/>
                <a:lumOff val="4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87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49300" y="288836"/>
            <a:ext cx="10668000" cy="1774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400" dirty="0"/>
              <a:t>Peygamber Efendimiz (</a:t>
            </a:r>
            <a:r>
              <a:rPr lang="tr-TR" sz="2400" dirty="0" err="1"/>
              <a:t>s.a.v</a:t>
            </a:r>
            <a:r>
              <a:rPr lang="tr-TR" sz="2400" dirty="0"/>
              <a:t>.) kendisine peygamberlik görevi verildiği andan itibaren tebliğ görevine başlamıştır. Bu durum Kur'an-ı Kerim'de şu şekilde bildirilmiştir: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400" b="1" i="1" dirty="0"/>
              <a:t>“… Senin görevin sadece tebliğ etmektir. Hesaba çekmek bize aittir.”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0" y="2346690"/>
            <a:ext cx="3441699" cy="4143010"/>
          </a:xfrm>
          <a:prstGeom prst="rect">
            <a:avLst/>
          </a:prstGeom>
        </p:spPr>
      </p:pic>
      <p:sp>
        <p:nvSpPr>
          <p:cNvPr id="4" name="Sağ Ayraç 3"/>
          <p:cNvSpPr/>
          <p:nvPr/>
        </p:nvSpPr>
        <p:spPr>
          <a:xfrm>
            <a:off x="5372100" y="2346690"/>
            <a:ext cx="508000" cy="414301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6375400" y="4179668"/>
            <a:ext cx="40933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VAHYİN GELİŞ SIRALAMASI</a:t>
            </a:r>
          </a:p>
        </p:txBody>
      </p:sp>
    </p:spTree>
    <p:extLst>
      <p:ext uri="{BB962C8B-B14F-4D97-AF65-F5344CB8AC3E}">
        <p14:creationId xmlns:p14="http://schemas.microsoft.com/office/powerpoint/2010/main" val="2384595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9613657">
            <a:off x="38932" y="3408937"/>
            <a:ext cx="2675220" cy="4770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500" b="1" dirty="0">
                <a:solidFill>
                  <a:srgbClr val="FF0000"/>
                </a:solidFill>
              </a:rPr>
              <a:t>İLK İNEN AYETLER: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73" t="-733" r="1065" b="733"/>
          <a:stretch/>
        </p:blipFill>
        <p:spPr>
          <a:xfrm>
            <a:off x="7602582" y="1136468"/>
            <a:ext cx="4088675" cy="5254988"/>
          </a:xfrm>
          <a:prstGeom prst="rect">
            <a:avLst/>
          </a:prstGeom>
        </p:spPr>
      </p:pic>
      <p:sp>
        <p:nvSpPr>
          <p:cNvPr id="11" name="Dikdörtgen 10"/>
          <p:cNvSpPr/>
          <p:nvPr/>
        </p:nvSpPr>
        <p:spPr>
          <a:xfrm>
            <a:off x="2988144" y="1227908"/>
            <a:ext cx="4483810" cy="5117827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>
            <a:solidFill>
              <a:srgbClr val="85E1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3383280" y="2717075"/>
            <a:ext cx="3135086" cy="509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/>
          <p:cNvSpPr/>
          <p:nvPr/>
        </p:nvSpPr>
        <p:spPr>
          <a:xfrm>
            <a:off x="3709851" y="2717075"/>
            <a:ext cx="3644538" cy="509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b="1" dirty="0">
                <a:solidFill>
                  <a:schemeClr val="tx1"/>
                </a:solidFill>
              </a:rPr>
              <a:t>Yaradan Rabbinin ismi ile oku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3709851" y="3352801"/>
            <a:ext cx="3644538" cy="509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b="1" dirty="0">
                <a:solidFill>
                  <a:schemeClr val="tx1"/>
                </a:solidFill>
              </a:rPr>
              <a:t>O, İnsanı alaktan yarattı</a:t>
            </a:r>
          </a:p>
        </p:txBody>
      </p:sp>
      <p:sp>
        <p:nvSpPr>
          <p:cNvPr id="18" name="Dikdörtgen 17"/>
          <p:cNvSpPr/>
          <p:nvPr/>
        </p:nvSpPr>
        <p:spPr>
          <a:xfrm>
            <a:off x="3722914" y="4021953"/>
            <a:ext cx="3644538" cy="509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b="1" dirty="0">
                <a:solidFill>
                  <a:schemeClr val="tx1"/>
                </a:solidFill>
              </a:rPr>
              <a:t>Oku, Rabbin kerem sahibidir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3722914" y="4674392"/>
            <a:ext cx="3644538" cy="509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b="1" dirty="0">
                <a:solidFill>
                  <a:schemeClr val="tx1"/>
                </a:solidFill>
              </a:rPr>
              <a:t>O, kalem ile yazmayı öğretendir</a:t>
            </a:r>
          </a:p>
        </p:txBody>
      </p:sp>
      <p:sp>
        <p:nvSpPr>
          <p:cNvPr id="21" name="Dikdörtgen 20"/>
          <p:cNvSpPr/>
          <p:nvPr/>
        </p:nvSpPr>
        <p:spPr>
          <a:xfrm>
            <a:off x="3722914" y="5326831"/>
            <a:ext cx="3644538" cy="509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b="1" dirty="0">
                <a:solidFill>
                  <a:schemeClr val="tx1"/>
                </a:solidFill>
              </a:rPr>
              <a:t>O, İnsana bilmediğini öğretendir</a:t>
            </a:r>
          </a:p>
        </p:txBody>
      </p:sp>
      <p:sp>
        <p:nvSpPr>
          <p:cNvPr id="22" name="Oval 21"/>
          <p:cNvSpPr/>
          <p:nvPr/>
        </p:nvSpPr>
        <p:spPr>
          <a:xfrm>
            <a:off x="3115490" y="2756265"/>
            <a:ext cx="352698" cy="46591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1</a:t>
            </a:r>
          </a:p>
        </p:txBody>
      </p:sp>
      <p:sp>
        <p:nvSpPr>
          <p:cNvPr id="23" name="Oval 22"/>
          <p:cNvSpPr/>
          <p:nvPr/>
        </p:nvSpPr>
        <p:spPr>
          <a:xfrm>
            <a:off x="3122021" y="4021953"/>
            <a:ext cx="352698" cy="46591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3</a:t>
            </a:r>
          </a:p>
        </p:txBody>
      </p:sp>
      <p:sp>
        <p:nvSpPr>
          <p:cNvPr id="24" name="Oval 23"/>
          <p:cNvSpPr/>
          <p:nvPr/>
        </p:nvSpPr>
        <p:spPr>
          <a:xfrm>
            <a:off x="3128553" y="4627200"/>
            <a:ext cx="352698" cy="46591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4</a:t>
            </a:r>
          </a:p>
        </p:txBody>
      </p:sp>
      <p:sp>
        <p:nvSpPr>
          <p:cNvPr id="25" name="Oval 24"/>
          <p:cNvSpPr/>
          <p:nvPr/>
        </p:nvSpPr>
        <p:spPr>
          <a:xfrm>
            <a:off x="3128553" y="5326831"/>
            <a:ext cx="352698" cy="46591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5</a:t>
            </a:r>
          </a:p>
        </p:txBody>
      </p:sp>
      <p:sp>
        <p:nvSpPr>
          <p:cNvPr id="26" name="Oval 25"/>
          <p:cNvSpPr/>
          <p:nvPr/>
        </p:nvSpPr>
        <p:spPr>
          <a:xfrm>
            <a:off x="3115490" y="3389109"/>
            <a:ext cx="352698" cy="46591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5475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45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22300" y="2302639"/>
            <a:ext cx="9677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Kendisine indirilen vahiyleri hiç değiştirmeden insanlara bildirmiştir.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Allah’ın (</a:t>
            </a:r>
            <a:r>
              <a:rPr lang="tr-TR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c.c</a:t>
            </a:r>
            <a:r>
              <a:rPr lang="tr-TR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“En yakın akrabalarını uyar.” (</a:t>
            </a:r>
            <a:r>
              <a:rPr lang="tr-TR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Şuarâ</a:t>
            </a:r>
            <a:r>
              <a:rPr lang="tr-TR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suresi 214. ayet. ) emri üzerine tebliğe yakınlarından başlamıştır.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zaman hakkı söylemiştir.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Sözleri, karşısındakinin seviyesine göre olmuştur.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Söylediklerinin daha iyi anlaşılabilmesi için sözlerini tane tane söylemiş, önemli gördüğü kısımları tekrarlamıştır. (bk. </a:t>
            </a:r>
            <a:r>
              <a:rPr lang="tr-TR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Dâvûd</a:t>
            </a:r>
            <a:r>
              <a:rPr lang="tr-T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Edeb</a:t>
            </a:r>
            <a:r>
              <a:rPr lang="tr-T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18.)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7EDB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Kaba ve kırıcı sözler söylememiş, karşısındakini küçümsememiştir.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244600" y="540435"/>
            <a:ext cx="8547100" cy="11868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500" b="1" dirty="0"/>
              <a:t>Bunları Biliyor musunuz? </a:t>
            </a:r>
          </a:p>
          <a:p>
            <a:pPr>
              <a:lnSpc>
                <a:spcPct val="150000"/>
              </a:lnSpc>
            </a:pPr>
            <a:r>
              <a:rPr lang="tr-TR" sz="2500" b="1" dirty="0"/>
              <a:t>Peygamber Efendimiz (</a:t>
            </a:r>
            <a:r>
              <a:rPr lang="tr-TR" sz="2500" b="1" dirty="0" err="1"/>
              <a:t>s.a.v</a:t>
            </a:r>
            <a:r>
              <a:rPr lang="tr-TR" sz="2500" b="1" dirty="0"/>
              <a:t>.) tebliğ görevini yerine getirirken:</a:t>
            </a:r>
          </a:p>
        </p:txBody>
      </p:sp>
    </p:spTree>
    <p:extLst>
      <p:ext uri="{BB962C8B-B14F-4D97-AF65-F5344CB8AC3E}">
        <p14:creationId xmlns:p14="http://schemas.microsoft.com/office/powerpoint/2010/main" val="259345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46152" y="463034"/>
            <a:ext cx="63829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sz="2800" b="1" dirty="0">
                <a:solidFill>
                  <a:srgbClr val="FFC000"/>
                </a:solidFill>
              </a:rPr>
              <a:t>2. PEYGAMBERİMİZİN VAHYİ AÇIKLAMASI</a:t>
            </a:r>
            <a:endParaRPr lang="tr-TR" sz="2500" b="1" dirty="0">
              <a:solidFill>
                <a:srgbClr val="FFC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46152" y="1707634"/>
            <a:ext cx="10796353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</a:rPr>
              <a:t>Peygamberlerin vahyi açıklamasına TEBYİN denir.</a:t>
            </a:r>
          </a:p>
          <a:p>
            <a:endParaRPr lang="tr-TR" sz="20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chemeClr val="bg1"/>
                </a:solidFill>
              </a:rPr>
              <a:t>Mesela, Kur’an-ı Kerimde Yüce Allah, Namazı emretmiş ancak namazın nasıl kılınacağı hakkında bilgi</a:t>
            </a:r>
          </a:p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chemeClr val="bg1"/>
                </a:solidFill>
              </a:rPr>
              <a:t>vermemiştir. Namazın nasıl kılınacağını Peygamberimiz açıklamış ve öğretmiştir.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446152" y="3505538"/>
            <a:ext cx="111362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>
                <a:solidFill>
                  <a:schemeClr val="bg1"/>
                </a:solidFill>
              </a:rPr>
              <a:t>Aynı şekilde, Yüce </a:t>
            </a:r>
            <a:r>
              <a:rPr lang="tr-TR" sz="2000" b="1" dirty="0" err="1">
                <a:solidFill>
                  <a:schemeClr val="bg1"/>
                </a:solidFill>
              </a:rPr>
              <a:t>Rabb'imiz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u="sng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</a:rPr>
              <a:t>“…Zekâtı verin…” </a:t>
            </a:r>
            <a:r>
              <a:rPr lang="tr-TR" sz="2000" b="1" dirty="0">
                <a:solidFill>
                  <a:schemeClr val="bg1"/>
                </a:solidFill>
              </a:rPr>
              <a:t>buyurmaktadır. Zekâtın hangi aralıklarla, ne oranda verileceği hakkında Kur'an-ı Kerim'de bilgi verilmemiştir. Peygamberimiz (</a:t>
            </a:r>
            <a:r>
              <a:rPr lang="tr-TR" sz="2000" b="1" dirty="0" err="1">
                <a:solidFill>
                  <a:schemeClr val="bg1"/>
                </a:solidFill>
              </a:rPr>
              <a:t>s.a.v</a:t>
            </a:r>
            <a:r>
              <a:rPr lang="tr-TR" sz="2000" b="1" dirty="0">
                <a:solidFill>
                  <a:schemeClr val="bg1"/>
                </a:solidFill>
              </a:rPr>
              <a:t>.) zekâtla ilgili olarak “</a:t>
            </a:r>
            <a:r>
              <a:rPr lang="tr-TR" sz="2000" b="1" u="sng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</a:rPr>
              <a:t>Üzerinden bir yıl geçmedikçe o maldan zekât yoktur</a:t>
            </a:r>
            <a:r>
              <a:rPr lang="tr-TR" sz="2000" b="1" dirty="0">
                <a:solidFill>
                  <a:schemeClr val="bg1"/>
                </a:solidFill>
              </a:rPr>
              <a:t>.” buyurarak zekâtın ne kadar sürede verileceği konusuna açıklık getirmiş, böylece bu ibadetlerin daha iyi anlaşılmasını sağlamıştır.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46152" y="5408850"/>
            <a:ext cx="11246765" cy="96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chemeClr val="bg1"/>
                </a:solidFill>
              </a:rPr>
              <a:t>Yine Kur'an-ı Kerim'de “</a:t>
            </a:r>
            <a:r>
              <a:rPr lang="tr-TR" sz="2000" b="1" u="sng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</a:rPr>
              <a:t>Namazlara ve orta namaza dikkat edin</a:t>
            </a:r>
            <a:r>
              <a:rPr lang="tr-TR" sz="2000" b="1" dirty="0">
                <a:solidFill>
                  <a:schemeClr val="bg1"/>
                </a:solidFill>
              </a:rPr>
              <a:t>.” buyrulmaktadır. Peygamberimiz (</a:t>
            </a:r>
            <a:r>
              <a:rPr lang="tr-TR" sz="2000" b="1" dirty="0" err="1">
                <a:solidFill>
                  <a:schemeClr val="bg1"/>
                </a:solidFill>
              </a:rPr>
              <a:t>s.a.v</a:t>
            </a:r>
            <a:r>
              <a:rPr lang="tr-TR" sz="2000" b="1" dirty="0">
                <a:solidFill>
                  <a:schemeClr val="bg1"/>
                </a:solidFill>
              </a:rPr>
              <a:t>.), "orta namaz" ile ikindi namazının kastedildiğini açıklayarak</a:t>
            </a:r>
          </a:p>
        </p:txBody>
      </p:sp>
    </p:spTree>
    <p:extLst>
      <p:ext uri="{BB962C8B-B14F-4D97-AF65-F5344CB8AC3E}">
        <p14:creationId xmlns:p14="http://schemas.microsoft.com/office/powerpoint/2010/main" val="273306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2">
                <a:lumMod val="40000"/>
                <a:lumOff val="6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41560">
              <a:srgbClr val="DDCEC7"/>
            </a:gs>
            <a:gs pos="100000">
              <a:schemeClr val="accent1">
                <a:lumMod val="45000"/>
                <a:lumOff val="55000"/>
              </a:schemeClr>
            </a:gs>
            <a:gs pos="2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3385" y="704334"/>
            <a:ext cx="47403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rgbClr val="002060"/>
                </a:solidFill>
              </a:rPr>
              <a:t>3. </a:t>
            </a:r>
            <a:r>
              <a:rPr lang="tr-TR" sz="2200" b="1" dirty="0">
                <a:solidFill>
                  <a:srgbClr val="002060"/>
                </a:solidFill>
              </a:rPr>
              <a:t>PEYGAMBERİMİZİN</a:t>
            </a:r>
            <a:r>
              <a:rPr lang="tr-TR" sz="2000" b="1" dirty="0">
                <a:solidFill>
                  <a:srgbClr val="002060"/>
                </a:solidFill>
              </a:rPr>
              <a:t> HÜKÜM KOYMASI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73385" y="1745734"/>
            <a:ext cx="55992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err="1"/>
              <a:t>Resulullah'ın</a:t>
            </a:r>
            <a:r>
              <a:rPr lang="tr-TR" sz="2000" b="1" dirty="0"/>
              <a:t> (</a:t>
            </a:r>
            <a:r>
              <a:rPr lang="tr-TR" sz="2000" b="1" dirty="0" err="1"/>
              <a:t>s.a.v</a:t>
            </a:r>
            <a:r>
              <a:rPr lang="tr-TR" sz="2000" b="1" dirty="0"/>
              <a:t>.) hüküm koymasına </a:t>
            </a:r>
            <a:r>
              <a:rPr lang="tr-TR" sz="2000" b="1" u="sng" dirty="0">
                <a:solidFill>
                  <a:srgbClr val="FF0000"/>
                </a:solidFill>
              </a:rPr>
              <a:t>TEŞRİ</a:t>
            </a:r>
            <a:r>
              <a:rPr lang="tr-TR" sz="2000" b="1" dirty="0"/>
              <a:t> denir.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977900" y="2346236"/>
            <a:ext cx="10693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000" b="1" dirty="0"/>
              <a:t>Ramazan ayında </a:t>
            </a:r>
            <a:r>
              <a:rPr lang="tr-TR" sz="2000" b="1" dirty="0" err="1"/>
              <a:t>fıtır</a:t>
            </a:r>
            <a:r>
              <a:rPr lang="tr-TR" sz="2000" b="1" dirty="0"/>
              <a:t> sadakası (fitre) verilmesi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000" b="1" dirty="0"/>
              <a:t>Yırtıcı hayvanların etlerinin, ehli merkep etinin haram oluşu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000" b="1" dirty="0"/>
              <a:t>Farz kılınan orucun kimlere farz olduğu, başlangıç ve bitiş zamanı, orucu bozan ve bozmayan haller hakkındaki hükümler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000" b="1" dirty="0"/>
              <a:t>Zekâtın </a:t>
            </a:r>
            <a:r>
              <a:rPr lang="tr-TR" sz="2000" b="1" dirty="0" err="1"/>
              <a:t>nisâbı</a:t>
            </a:r>
            <a:r>
              <a:rPr lang="tr-TR" sz="2000" b="1" dirty="0"/>
              <a:t> ve servetin zekâta tabii olması için gereken zamanın tespiti gibi uygulamalar peygamber </a:t>
            </a:r>
            <a:r>
              <a:rPr lang="tr-TR" sz="2000" b="1" dirty="0" err="1"/>
              <a:t>Efendimiz'in</a:t>
            </a:r>
            <a:r>
              <a:rPr lang="tr-TR" sz="2000" b="1" dirty="0"/>
              <a:t> (</a:t>
            </a:r>
            <a:r>
              <a:rPr lang="tr-TR" sz="2000" b="1" dirty="0" err="1"/>
              <a:t>s.a.v</a:t>
            </a:r>
            <a:r>
              <a:rPr lang="tr-TR" sz="2000" b="1" dirty="0"/>
              <a:t>.) hüküm koymasına örnektir. 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66323" y="5408950"/>
            <a:ext cx="11049692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300"/>
              </a:spcBef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Peygamber (</a:t>
            </a:r>
            <a:r>
              <a:rPr lang="tr-TR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s.a.v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efendimizin koymuş olduğu bu hükümler vahye dayanmaktadır. Nitekim </a:t>
            </a:r>
            <a:r>
              <a:rPr lang="tr-TR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Kur’anda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: </a:t>
            </a:r>
          </a:p>
          <a:p>
            <a:pPr>
              <a:spcBef>
                <a:spcPts val="300"/>
              </a:spcBef>
            </a:pPr>
            <a:r>
              <a:rPr lang="tr-TR" sz="2000" b="1" i="1" dirty="0"/>
              <a:t>« O kendiliğinden, </a:t>
            </a:r>
            <a:r>
              <a:rPr lang="tr-TR" sz="2000" b="1" i="1" dirty="0" err="1"/>
              <a:t>heva</a:t>
            </a:r>
            <a:r>
              <a:rPr lang="tr-TR" sz="2000" b="1" i="1" dirty="0"/>
              <a:t> ve hevesinden konuşmaz. Onun (bildirdikleri) </a:t>
            </a:r>
            <a:r>
              <a:rPr lang="tr-TR" sz="2000" b="1" i="1" dirty="0" err="1"/>
              <a:t>vahyedilenden</a:t>
            </a:r>
            <a:r>
              <a:rPr lang="tr-TR" sz="2000" b="1" i="1" dirty="0"/>
              <a:t> başkası değildir.»</a:t>
            </a:r>
            <a:r>
              <a:rPr lang="tr-TR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spcBef>
                <a:spcPts val="300"/>
              </a:spcBef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buyrulmuştur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400" y="704334"/>
            <a:ext cx="2184200" cy="214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907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1405</Words>
  <Application>Microsoft Office PowerPoint</Application>
  <PresentationFormat>Geniş ekran</PresentationFormat>
  <Paragraphs>124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Arabic Typesetting</vt:lpstr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mahmut bytr</dc:creator>
  <cp:lastModifiedBy>Mehmet Köse</cp:lastModifiedBy>
  <cp:revision>20</cp:revision>
  <dcterms:created xsi:type="dcterms:W3CDTF">2019-12-15T18:34:17Z</dcterms:created>
  <dcterms:modified xsi:type="dcterms:W3CDTF">2022-11-27T18:12:17Z</dcterms:modified>
  <cp:contentStatus/>
</cp:coreProperties>
</file>