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10" r:id="rId2"/>
    <p:sldMasterId id="2147483822" r:id="rId3"/>
  </p:sldMasterIdLst>
  <p:notesMasterIdLst>
    <p:notesMasterId r:id="rId38"/>
  </p:notesMasterIdLst>
  <p:sldIdLst>
    <p:sldId id="397" r:id="rId4"/>
    <p:sldId id="433" r:id="rId5"/>
    <p:sldId id="562" r:id="rId6"/>
    <p:sldId id="612" r:id="rId7"/>
    <p:sldId id="635" r:id="rId8"/>
    <p:sldId id="636" r:id="rId9"/>
    <p:sldId id="637" r:id="rId10"/>
    <p:sldId id="638" r:id="rId11"/>
    <p:sldId id="639" r:id="rId12"/>
    <p:sldId id="640" r:id="rId13"/>
    <p:sldId id="641" r:id="rId14"/>
    <p:sldId id="642" r:id="rId15"/>
    <p:sldId id="643" r:id="rId16"/>
    <p:sldId id="644" r:id="rId17"/>
    <p:sldId id="645" r:id="rId18"/>
    <p:sldId id="647" r:id="rId19"/>
    <p:sldId id="648" r:id="rId20"/>
    <p:sldId id="649" r:id="rId21"/>
    <p:sldId id="650" r:id="rId22"/>
    <p:sldId id="651" r:id="rId23"/>
    <p:sldId id="652" r:id="rId24"/>
    <p:sldId id="653" r:id="rId25"/>
    <p:sldId id="654" r:id="rId26"/>
    <p:sldId id="655" r:id="rId27"/>
    <p:sldId id="656" r:id="rId28"/>
    <p:sldId id="657" r:id="rId29"/>
    <p:sldId id="658" r:id="rId30"/>
    <p:sldId id="659" r:id="rId31"/>
    <p:sldId id="621" r:id="rId32"/>
    <p:sldId id="631" r:id="rId33"/>
    <p:sldId id="632" r:id="rId34"/>
    <p:sldId id="633" r:id="rId35"/>
    <p:sldId id="634" r:id="rId36"/>
    <p:sldId id="43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n aytaç" initials="ea" lastIdx="1" clrIdx="0">
    <p:extLst>
      <p:ext uri="{19B8F6BF-5375-455C-9EA6-DF929625EA0E}">
        <p15:presenceInfo xmlns:p15="http://schemas.microsoft.com/office/powerpoint/2012/main" userId="233452a3018698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669900"/>
    <a:srgbClr val="FF6600"/>
    <a:srgbClr val="FF9900"/>
    <a:srgbClr val="FFFFFF"/>
    <a:srgbClr val="565868"/>
    <a:srgbClr val="5F5F5F"/>
    <a:srgbClr val="80808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34" autoAdjust="0"/>
    <p:restoredTop sz="94660" autoAdjust="0"/>
  </p:normalViewPr>
  <p:slideViewPr>
    <p:cSldViewPr>
      <p:cViewPr varScale="1">
        <p:scale>
          <a:sx n="65" d="100"/>
          <a:sy n="65" d="100"/>
        </p:scale>
        <p:origin x="103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FF5A0-046C-44B9-BA64-2C57B05195F0}" type="datetimeFigureOut">
              <a:rPr lang="tr-TR" smtClean="0"/>
              <a:t>30.11.2022</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F29B4-E0C2-4D67-B72E-E502B65C38A3}" type="slidenum">
              <a:rPr lang="tr-TR" smtClean="0"/>
              <a:t>‹#›</a:t>
            </a:fld>
            <a:endParaRPr lang="tr-TR" dirty="0"/>
          </a:p>
        </p:txBody>
      </p:sp>
    </p:spTree>
    <p:extLst>
      <p:ext uri="{BB962C8B-B14F-4D97-AF65-F5344CB8AC3E}">
        <p14:creationId xmlns:p14="http://schemas.microsoft.com/office/powerpoint/2010/main" val="274402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1447838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21298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0595125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2560E9F4-4777-4A8B-933E-AAA9B11342B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3068622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7A70577-F1B1-4140-94AB-0884DAA2880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519018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B289CC3-FF72-4B65-9B0D-675C8DD449F2}"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795539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D3A9FFCA-1E5F-4D68-AA52-0B1CD7AC205C}"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8174030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dirty="0">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6942B689-9E9F-4714-A274-F9FF037710F9}"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3425444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dirty="0">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87D31AEF-0A43-44F3-95EC-73FB841FEA15}"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26810565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dirty="0">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C34113C0-7A67-4B94-BF61-21B6836156AE}"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7020970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B861D3E2-964B-499F-9CA1-96EF9FA5460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968418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9067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dirty="0">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A0A246A-870C-4210-87F3-FA86F279F281}"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1407896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0F4C22E9-4084-4B31-9192-AC3C0BABA2CF}"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2359154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28600"/>
            <a:ext cx="2286000" cy="13716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0" y="228600"/>
            <a:ext cx="6705600" cy="1371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dirty="0">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dirty="0">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7073E11-E2F6-4853-8DF5-4ACAD23908B7}" type="slidenum">
              <a:rPr lang="en-US" altLang="tr-TR">
                <a:solidFill>
                  <a:srgbClr val="FFFFFF"/>
                </a:solidFill>
              </a:rPr>
              <a:pPr/>
              <a:t>‹#›</a:t>
            </a:fld>
            <a:endParaRPr lang="en-US" altLang="tr-TR" dirty="0">
              <a:solidFill>
                <a:srgbClr val="FFFFFF"/>
              </a:solidFill>
            </a:endParaRPr>
          </a:p>
        </p:txBody>
      </p:sp>
    </p:spTree>
    <p:extLst>
      <p:ext uri="{BB962C8B-B14F-4D97-AF65-F5344CB8AC3E}">
        <p14:creationId xmlns:p14="http://schemas.microsoft.com/office/powerpoint/2010/main" val="4000867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rgbClr val="163794"/>
              </a:solidFill>
              <a:latin typeface="Arial"/>
            </a:endParaRPr>
          </a:p>
        </p:txBody>
      </p:sp>
      <p:pic>
        <p:nvPicPr>
          <p:cNvPr id="309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anose="05000000000000000000" pitchFamily="2" charset="2"/>
              <a:buNone/>
              <a:defRPr sz="1800" b="1">
                <a:solidFill>
                  <a:schemeClr val="tx2"/>
                </a:solidFill>
                <a:latin typeface="Verdana" panose="020B0604030504040204" pitchFamily="34" charset="0"/>
              </a:defRPr>
            </a:lvl1pPr>
          </a:lstStyle>
          <a:p>
            <a:pPr lvl="0"/>
            <a:r>
              <a:rPr lang="tr-TR" altLang="tr-TR" noProof="0"/>
              <a:t>Asıl alt başlık stilini düzenlemek için tıklatın</a:t>
            </a:r>
            <a:endParaRPr lang="en-US" altLang="tr-TR" noProof="0"/>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1600" b="1" dirty="0">
                <a:solidFill>
                  <a:srgbClr val="000000"/>
                </a:solidFill>
                <a:latin typeface="Arial"/>
              </a:rPr>
              <a:t>Company</a:t>
            </a:r>
          </a:p>
          <a:p>
            <a:r>
              <a:rPr lang="en-US" altLang="tr-TR" sz="2400" b="1" dirty="0">
                <a:solidFill>
                  <a:srgbClr val="163794"/>
                </a:solidFill>
                <a:latin typeface="Aria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tr-TR" altLang="ko-KR" noProof="0"/>
              <a:t>Asıl başlık stili için tıklatın</a:t>
            </a:r>
            <a:endParaRPr lang="en-US" altLang="ko-KR" noProof="0"/>
          </a:p>
        </p:txBody>
      </p:sp>
    </p:spTree>
    <p:extLst>
      <p:ext uri="{BB962C8B-B14F-4D97-AF65-F5344CB8AC3E}">
        <p14:creationId xmlns:p14="http://schemas.microsoft.com/office/powerpoint/2010/main" val="18571256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4" name="arrow.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86EB6723-8A2B-4318-8B31-AF0FE4BD077A}"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7798812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0962ADF9-DD25-4547-B09F-EBE34DB62AB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4641550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152525"/>
            <a:ext cx="4038600" cy="52482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45A9D929-6893-4DBB-879D-D1DD73BEFA16}"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481345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Altbilgi Yer Tutucusu 6"/>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8" name="Slayt Numarası Yer Tutucusu 7"/>
          <p:cNvSpPr>
            <a:spLocks noGrp="1"/>
          </p:cNvSpPr>
          <p:nvPr>
            <p:ph type="sldNum" sz="quarter" idx="11"/>
          </p:nvPr>
        </p:nvSpPr>
        <p:spPr/>
        <p:txBody>
          <a:bodyPr/>
          <a:lstStyle>
            <a:lvl1pPr>
              <a:defRPr/>
            </a:lvl1pPr>
          </a:lstStyle>
          <a:p>
            <a:fld id="{FD24B57B-47F6-47A0-BFBC-8A950B9AF826}" type="slidenum">
              <a:rPr lang="en-US" altLang="tr-TR">
                <a:solidFill>
                  <a:srgbClr val="163794"/>
                </a:solidFill>
              </a:rPr>
              <a:pPr/>
              <a:t>‹#›</a:t>
            </a:fld>
            <a:endParaRPr lang="en-US" altLang="tr-TR" dirty="0">
              <a:solidFill>
                <a:srgbClr val="163794"/>
              </a:solidFill>
            </a:endParaRPr>
          </a:p>
        </p:txBody>
      </p:sp>
      <p:sp>
        <p:nvSpPr>
          <p:cNvPr id="9" name="Veri Yer Tutucusu 8"/>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608624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Altbilgi Yer Tutucusu 2"/>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4" name="Slayt Numarası Yer Tutucusu 3"/>
          <p:cNvSpPr>
            <a:spLocks noGrp="1"/>
          </p:cNvSpPr>
          <p:nvPr>
            <p:ph type="sldNum" sz="quarter" idx="11"/>
          </p:nvPr>
        </p:nvSpPr>
        <p:spPr/>
        <p:txBody>
          <a:bodyPr/>
          <a:lstStyle>
            <a:lvl1pPr>
              <a:defRPr/>
            </a:lvl1pPr>
          </a:lstStyle>
          <a:p>
            <a:fld id="{5B2EB070-FA76-44DB-8439-DEAEF1F64169}" type="slidenum">
              <a:rPr lang="en-US" altLang="tr-TR">
                <a:solidFill>
                  <a:srgbClr val="163794"/>
                </a:solidFill>
              </a:rPr>
              <a:pPr/>
              <a:t>‹#›</a:t>
            </a:fld>
            <a:endParaRPr lang="en-US" altLang="tr-TR" dirty="0">
              <a:solidFill>
                <a:srgbClr val="163794"/>
              </a:solidFill>
            </a:endParaRPr>
          </a:p>
        </p:txBody>
      </p:sp>
      <p:sp>
        <p:nvSpPr>
          <p:cNvPr id="5" name="Veri Yer Tutucusu 4"/>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9062073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3" name="Slayt Numarası Yer Tutucusu 2"/>
          <p:cNvSpPr>
            <a:spLocks noGrp="1"/>
          </p:cNvSpPr>
          <p:nvPr>
            <p:ph type="sldNum" sz="quarter" idx="11"/>
          </p:nvPr>
        </p:nvSpPr>
        <p:spPr/>
        <p:txBody>
          <a:bodyPr/>
          <a:lstStyle>
            <a:lvl1pPr>
              <a:defRPr/>
            </a:lvl1pPr>
          </a:lstStyle>
          <a:p>
            <a:fld id="{091E6397-4240-41BB-A121-D00080E11CCE}" type="slidenum">
              <a:rPr lang="en-US" altLang="tr-TR">
                <a:solidFill>
                  <a:srgbClr val="163794"/>
                </a:solidFill>
              </a:rPr>
              <a:pPr/>
              <a:t>‹#›</a:t>
            </a:fld>
            <a:endParaRPr lang="en-US" altLang="tr-TR" dirty="0">
              <a:solidFill>
                <a:srgbClr val="163794"/>
              </a:solidFill>
            </a:endParaRPr>
          </a:p>
        </p:txBody>
      </p:sp>
      <p:sp>
        <p:nvSpPr>
          <p:cNvPr id="4" name="Veri Yer Tutucusu 3"/>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649192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8716431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6A74A5EB-83AA-48A6-AEA6-8AA12555B1BE}"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3967395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Altbilgi Yer Tutucusu 4"/>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6" name="Slayt Numarası Yer Tutucusu 5"/>
          <p:cNvSpPr>
            <a:spLocks noGrp="1"/>
          </p:cNvSpPr>
          <p:nvPr>
            <p:ph type="sldNum" sz="quarter" idx="11"/>
          </p:nvPr>
        </p:nvSpPr>
        <p:spPr/>
        <p:txBody>
          <a:bodyPr/>
          <a:lstStyle>
            <a:lvl1pPr>
              <a:defRPr/>
            </a:lvl1pPr>
          </a:lstStyle>
          <a:p>
            <a:fld id="{1BE791D5-378A-41ED-B31A-021C5E4673BA}" type="slidenum">
              <a:rPr lang="en-US" altLang="tr-TR">
                <a:solidFill>
                  <a:srgbClr val="163794"/>
                </a:solidFill>
              </a:rPr>
              <a:pPr/>
              <a:t>‹#›</a:t>
            </a:fld>
            <a:endParaRPr lang="en-US" altLang="tr-TR" dirty="0">
              <a:solidFill>
                <a:srgbClr val="163794"/>
              </a:solidFill>
            </a:endParaRPr>
          </a:p>
        </p:txBody>
      </p:sp>
      <p:sp>
        <p:nvSpPr>
          <p:cNvPr id="7" name="Veri Yer Tutucusu 6"/>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4654946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D01D24EC-82CE-49C2-8AFD-E5B19C24714B}"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0715359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48450" y="152400"/>
            <a:ext cx="2114550" cy="62484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04800" y="152400"/>
            <a:ext cx="6191250" cy="6248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Altbilgi Yer Tutucusu 3"/>
          <p:cNvSpPr>
            <a:spLocks noGrp="1"/>
          </p:cNvSpPr>
          <p:nvPr>
            <p:ph type="ftr" sz="quarter" idx="10"/>
          </p:nvPr>
        </p:nvSpPr>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p:txBody>
          <a:bodyPr/>
          <a:lstStyle>
            <a:lvl1pPr>
              <a:defRPr/>
            </a:lvl1pPr>
          </a:lstStyle>
          <a:p>
            <a:fld id="{ABD941DF-A97F-452A-A26E-83398D37DB29}"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25569666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04800" y="152400"/>
            <a:ext cx="8458200" cy="563563"/>
          </a:xfrm>
        </p:spPr>
        <p:txBody>
          <a:bodyPr/>
          <a:lstStyle/>
          <a:p>
            <a:r>
              <a:rPr lang="tr-TR"/>
              <a:t>Asıl başlık stili için tıklatın</a:t>
            </a:r>
          </a:p>
        </p:txBody>
      </p:sp>
      <p:sp>
        <p:nvSpPr>
          <p:cNvPr id="3" name="Tablo Yer Tutucusu 2"/>
          <p:cNvSpPr>
            <a:spLocks noGrp="1"/>
          </p:cNvSpPr>
          <p:nvPr>
            <p:ph type="tbl" idx="1"/>
          </p:nvPr>
        </p:nvSpPr>
        <p:spPr>
          <a:xfrm>
            <a:off x="457200" y="1152525"/>
            <a:ext cx="8229600" cy="5248275"/>
          </a:xfrm>
        </p:spPr>
        <p:txBody>
          <a:bodyPr/>
          <a:lstStyle/>
          <a:p>
            <a:r>
              <a:rPr lang="tr-TR" dirty="0"/>
              <a:t>Tablo eklemek için simgeyi tıklatın</a:t>
            </a:r>
          </a:p>
        </p:txBody>
      </p:sp>
      <p:sp>
        <p:nvSpPr>
          <p:cNvPr id="4" name="Altbilgi Yer Tutucusu 3"/>
          <p:cNvSpPr>
            <a:spLocks noGrp="1"/>
          </p:cNvSpPr>
          <p:nvPr>
            <p:ph type="ftr" sz="quarter" idx="10"/>
          </p:nvPr>
        </p:nvSpPr>
        <p:spPr>
          <a:xfrm>
            <a:off x="5867400" y="6461125"/>
            <a:ext cx="2895600" cy="320675"/>
          </a:xfrm>
        </p:spPr>
        <p:txBody>
          <a:bodyPr/>
          <a:lstStyle>
            <a:lvl1pPr>
              <a:defRPr/>
            </a:lvl1pPr>
          </a:lstStyle>
          <a:p>
            <a:r>
              <a:rPr lang="en-US" altLang="tr-TR" dirty="0">
                <a:solidFill>
                  <a:srgbClr val="163794"/>
                </a:solidFill>
              </a:rPr>
              <a:t>Company Logo</a:t>
            </a:r>
          </a:p>
        </p:txBody>
      </p:sp>
      <p:sp>
        <p:nvSpPr>
          <p:cNvPr id="5" name="Slayt Numarası Yer Tutucusu 4"/>
          <p:cNvSpPr>
            <a:spLocks noGrp="1"/>
          </p:cNvSpPr>
          <p:nvPr>
            <p:ph type="sldNum" sz="quarter" idx="11"/>
          </p:nvPr>
        </p:nvSpPr>
        <p:spPr>
          <a:xfrm>
            <a:off x="3505200" y="6461125"/>
            <a:ext cx="2133600" cy="320675"/>
          </a:xfrm>
        </p:spPr>
        <p:txBody>
          <a:bodyPr/>
          <a:lstStyle>
            <a:lvl1pPr>
              <a:defRPr/>
            </a:lvl1pPr>
          </a:lstStyle>
          <a:p>
            <a:fld id="{E8494EDA-1EB3-4ED2-87AA-1BC884A465DD}" type="slidenum">
              <a:rPr lang="en-US" altLang="tr-TR">
                <a:solidFill>
                  <a:srgbClr val="163794"/>
                </a:solidFill>
              </a:rPr>
              <a:pPr/>
              <a:t>‹#›</a:t>
            </a:fld>
            <a:endParaRPr lang="en-US" altLang="tr-TR" dirty="0">
              <a:solidFill>
                <a:srgbClr val="163794"/>
              </a:solidFill>
            </a:endParaRPr>
          </a:p>
        </p:txBody>
      </p:sp>
      <p:sp>
        <p:nvSpPr>
          <p:cNvPr id="6" name="Veri Yer Tutucusu 5"/>
          <p:cNvSpPr>
            <a:spLocks noGrp="1"/>
          </p:cNvSpPr>
          <p:nvPr>
            <p:ph type="dt" sz="half" idx="12"/>
          </p:nvPr>
        </p:nvSpPr>
        <p:spPr>
          <a:xfrm>
            <a:off x="14288" y="838200"/>
            <a:ext cx="8458200" cy="228600"/>
          </a:xfrm>
        </p:spPr>
        <p:txBody>
          <a:bodyPr/>
          <a:lstStyle>
            <a:lvl1pPr>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39369648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0837619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9321769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7302221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4045134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6666636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6786469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1" name="arrow.wav"/>
          </p:stSnd>
        </p:sndAc>
      </p:transition>
    </mc:Choice>
    <mc:Fallback xmlns="">
      <p:transition spd="slow">
        <p:fade/>
        <p:sndAc>
          <p:stSnd>
            <p:snd r:embed="rId3"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tr-TR">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tr-TR">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AB0106-D624-4F24-9ABB-1EA9FF222D90}" type="slidenum">
              <a:rPr lang="es-ES" altLang="tr-TR" smtClean="0">
                <a:solidFill>
                  <a:srgbClr val="000000"/>
                </a:solidFill>
                <a:latin typeface="Arial"/>
              </a:rPr>
              <a:pPr/>
              <a:t>‹#›</a:t>
            </a:fld>
            <a:endParaRPr lang="es-ES" altLang="tr-TR">
              <a:solidFill>
                <a:srgbClr val="000000"/>
              </a:solidFill>
              <a:latin typeface="Arial"/>
            </a:endParaRPr>
          </a:p>
        </p:txBody>
      </p:sp>
    </p:spTree>
    <p:extLst>
      <p:ext uri="{BB962C8B-B14F-4D97-AF65-F5344CB8AC3E}">
        <p14:creationId xmlns:p14="http://schemas.microsoft.com/office/powerpoint/2010/main" val="381628805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slow" p14:dur="1600">
        <p14:prism isContent="1" isInverted="1"/>
        <p:sndAc>
          <p:stSnd>
            <p:snd r:embed="rId13" name="arrow.wav"/>
          </p:stSnd>
        </p:sndAc>
      </p:transition>
    </mc:Choice>
    <mc:Fallback xmlns="">
      <p:transition spd="slow">
        <p:fade/>
        <p:sndAc>
          <p:stSnd>
            <p:snd r:embed="rId15" name="arrow.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endParaRPr lang="en-US" altLang="tr-T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endParaRPr lang="en-US" altLang="tr-TR" dirty="0">
              <a:solidFill>
                <a:srgbClr val="FFFFFF"/>
              </a:solidFill>
            </a:endParaRP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a:endParaRPr lang="en-US" altLang="tr-TR" dirty="0">
              <a:solidFill>
                <a:srgbClr val="FFFFFF"/>
              </a:solidFill>
            </a:endParaRP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9CC8BE4F-EC4C-417C-B0EC-12E79629D52D}" type="slidenum">
              <a:rPr lang="en-US" altLang="tr-TR" smtClean="0">
                <a:solidFill>
                  <a:srgbClr val="FFFFFF"/>
                </a:solidFill>
              </a:rPr>
              <a:pPr/>
              <a:t>‹#›</a:t>
            </a:fld>
            <a:endParaRPr lang="en-US" altLang="tr-TR" dirty="0">
              <a:solidFill>
                <a:srgbClr val="FFFFFF"/>
              </a:solidFill>
            </a:endParaRPr>
          </a:p>
        </p:txBody>
      </p:sp>
      <p:sp>
        <p:nvSpPr>
          <p:cNvPr id="5163" name="Rectangle 43"/>
          <p:cNvSpPr>
            <a:spLocks noGrp="1" noChangeArrowheads="1"/>
          </p:cNvSpPr>
          <p:nvPr>
            <p:ph type="body" idx="1"/>
          </p:nvPr>
        </p:nvSpPr>
        <p:spPr bwMode="auto">
          <a:xfrm>
            <a:off x="457200" y="990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extLst>
      <p:ext uri="{BB962C8B-B14F-4D97-AF65-F5344CB8AC3E}">
        <p14:creationId xmlns:p14="http://schemas.microsoft.com/office/powerpoint/2010/main" val="3243618539"/>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mc:AlternateContent xmlns:mc="http://schemas.openxmlformats.org/markup-compatibility/2006" xmlns:p14="http://schemas.microsoft.com/office/powerpoint/2010/main">
    <mc:Choice Requires="p14">
      <p:transition spd="slow" p14:dur="1600">
        <p14:prism isContent="1" isInverted="1"/>
        <p:sndAc>
          <p:stSnd>
            <p:snd r:embed="rId13" name="arrow.wav"/>
          </p:stSnd>
        </p:sndAc>
      </p:transition>
    </mc:Choice>
    <mc:Fallback xmlns="">
      <p:transition spd="slow">
        <p:fade/>
        <p:sndAc>
          <p:stSnd>
            <p:snd r:embed="rId14" name="arrow.wav"/>
          </p:stSnd>
        </p:sndAc>
      </p:transition>
    </mc:Fallback>
  </mc:AlternateContent>
  <p:txStyles>
    <p:titleStyle>
      <a:lvl1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16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rgbClr val="163794"/>
              </a:solidFill>
              <a:latin typeface="Aria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r>
              <a:rPr lang="en-US" altLang="tr-TR" dirty="0">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fld id="{BD3BB21C-5385-4326-B05F-7D4C1E3F0833}" type="slidenum">
              <a:rPr lang="en-US" altLang="tr-TR" smtClean="0">
                <a:solidFill>
                  <a:srgbClr val="163794"/>
                </a:solidFill>
              </a:rPr>
              <a:pPr/>
              <a:t>‹#›</a:t>
            </a:fld>
            <a:endParaRPr lang="en-US" altLang="tr-TR" dirty="0">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ltLang="tr-TR" sz="1000" b="1" dirty="0">
              <a:solidFill>
                <a:srgbClr val="FFFFFF"/>
              </a:solidFill>
              <a:latin typeface="Verdana" panose="020B0604030504040204"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r>
              <a:rPr lang="en-US" altLang="tr-TR" dirty="0">
                <a:solidFill>
                  <a:srgbClr val="FFFFFF"/>
                </a:solidFill>
              </a:rPr>
              <a:t>www.themegallery.com</a:t>
            </a:r>
          </a:p>
        </p:txBody>
      </p:sp>
    </p:spTree>
    <p:extLst>
      <p:ext uri="{BB962C8B-B14F-4D97-AF65-F5344CB8AC3E}">
        <p14:creationId xmlns:p14="http://schemas.microsoft.com/office/powerpoint/2010/main" val="13779240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mc:AlternateContent xmlns:mc="http://schemas.openxmlformats.org/markup-compatibility/2006" xmlns:p14="http://schemas.microsoft.com/office/powerpoint/2010/main">
    <mc:Choice Requires="p14">
      <p:transition spd="slow" p14:dur="1600">
        <p14:prism isContent="1" isInverted="1"/>
        <p:sndAc>
          <p:stSnd>
            <p:snd r:embed="rId14" name="arrow.wav"/>
          </p:stSnd>
        </p:sndAc>
      </p:transition>
    </mc:Choice>
    <mc:Fallback xmlns="">
      <p:transition spd="slow">
        <p:fade/>
        <p:sndAc>
          <p:stSnd>
            <p:snd r:embed="rId16" name="arrow.wav"/>
          </p:stSnd>
        </p:sndAc>
      </p:transition>
    </mc:Fallback>
  </mc:AlternateConten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hyperlink" Target="http://www.dindersi.com/" TargetMode="External"/><Relationship Id="rId4" Type="http://schemas.openxmlformats.org/officeDocument/2006/relationships/hyperlink" Target="http://www.ddyayinlari.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539750" y="4653137"/>
            <a:ext cx="4860925"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endParaRPr lang="es-ES" altLang="tr-TR" sz="2400" b="1" dirty="0">
              <a:solidFill>
                <a:srgbClr val="000000"/>
              </a:solidFill>
            </a:endParaRPr>
          </a:p>
        </p:txBody>
      </p:sp>
      <p:sp>
        <p:nvSpPr>
          <p:cNvPr id="2" name="Metin kutusu 1"/>
          <p:cNvSpPr txBox="1"/>
          <p:nvPr/>
        </p:nvSpPr>
        <p:spPr>
          <a:xfrm>
            <a:off x="611560" y="5753181"/>
            <a:ext cx="2980303" cy="369332"/>
          </a:xfrm>
          <a:prstGeom prst="rect">
            <a:avLst/>
          </a:prstGeom>
          <a:solidFill>
            <a:srgbClr val="FFC000"/>
          </a:solidFill>
          <a:ln w="38100">
            <a:solidFill>
              <a:srgbClr val="0070C0"/>
            </a:solidFill>
          </a:ln>
        </p:spPr>
        <p:txBody>
          <a:bodyPr wrap="none" rtlCol="0">
            <a:spAutoFit/>
          </a:bodyPr>
          <a:lstStyle/>
          <a:p>
            <a:pPr fontAlgn="auto">
              <a:spcBef>
                <a:spcPts val="0"/>
              </a:spcBef>
              <a:spcAft>
                <a:spcPts val="0"/>
              </a:spcAft>
            </a:pPr>
            <a:r>
              <a:rPr lang="tr-TR" dirty="0" smtClean="0">
                <a:solidFill>
                  <a:srgbClr val="000000"/>
                </a:solidFill>
                <a:latin typeface="Arial"/>
              </a:rPr>
              <a:t>İnsani </a:t>
            </a:r>
            <a:r>
              <a:rPr lang="tr-TR" dirty="0">
                <a:solidFill>
                  <a:srgbClr val="000000"/>
                </a:solidFill>
                <a:latin typeface="Arial"/>
              </a:rPr>
              <a:t>ilişkileri Güçlendirme</a:t>
            </a:r>
          </a:p>
        </p:txBody>
      </p:sp>
      <p:sp>
        <p:nvSpPr>
          <p:cNvPr id="3" name="Dikdörtgen 2"/>
          <p:cNvSpPr/>
          <p:nvPr/>
        </p:nvSpPr>
        <p:spPr>
          <a:xfrm>
            <a:off x="851253" y="1713582"/>
            <a:ext cx="7378943" cy="175432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İmam Hatip Ortaokulu</a:t>
            </a:r>
          </a:p>
          <a:p>
            <a:pPr algn="ctr"/>
            <a:r>
              <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Ve </a:t>
            </a:r>
            <a:r>
              <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Ortaokul</a:t>
            </a:r>
            <a:endParaRPr lang="tr-T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Dikdörtgen 7"/>
          <p:cNvSpPr/>
          <p:nvPr/>
        </p:nvSpPr>
        <p:spPr>
          <a:xfrm>
            <a:off x="7290372" y="6310246"/>
            <a:ext cx="1818132" cy="523220"/>
          </a:xfrm>
          <a:prstGeom prst="rect">
            <a:avLst/>
          </a:prstGeom>
          <a:solidFill>
            <a:srgbClr val="FFFFFF"/>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endParaRPr lang="tr-TR" sz="2800" b="1"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endParaRPr>
          </a:p>
        </p:txBody>
      </p:sp>
      <p:pic>
        <p:nvPicPr>
          <p:cNvPr id="5" name="Resim 4"/>
          <p:cNvPicPr>
            <a:picLocks noChangeAspect="1"/>
          </p:cNvPicPr>
          <p:nvPr/>
        </p:nvPicPr>
        <p:blipFill>
          <a:blip r:embed="rId4"/>
          <a:stretch>
            <a:fillRect/>
          </a:stretch>
        </p:blipFill>
        <p:spPr>
          <a:xfrm>
            <a:off x="4749891" y="4038249"/>
            <a:ext cx="4070581" cy="2533607"/>
          </a:xfrm>
          <a:prstGeom prst="rect">
            <a:avLst/>
          </a:prstGeom>
        </p:spPr>
      </p:pic>
    </p:spTree>
    <p:extLst>
      <p:ext uri="{BB962C8B-B14F-4D97-AF65-F5344CB8AC3E}">
        <p14:creationId xmlns:p14="http://schemas.microsoft.com/office/powerpoint/2010/main" val="25351342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5" name="arrow.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2. Güvenilir Olmak</a:t>
            </a:r>
            <a:endParaRPr lang="en-US" altLang="tr-TR" sz="2800" dirty="0">
              <a:solidFill>
                <a:srgbClr val="FFFFFF"/>
              </a:solidFill>
            </a:endParaRPr>
          </a:p>
        </p:txBody>
      </p:sp>
      <p:sp>
        <p:nvSpPr>
          <p:cNvPr id="6" name="Yuvarlatılmış Dikdörtgen 5"/>
          <p:cNvSpPr/>
          <p:nvPr/>
        </p:nvSpPr>
        <p:spPr>
          <a:xfrm>
            <a:off x="332234" y="836712"/>
            <a:ext cx="8458200" cy="1800200"/>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Güven; emniyet, korku, çekinme ve şüphe duymadan inanma ve bağlanma duygusu gibi anlamlara gelmektedir. Güvenilirlik ise; emin ve güvenilir olma durumunu ifade etmektedir. Güzel ahlakın en mühim</a:t>
            </a:r>
          </a:p>
          <a:p>
            <a:r>
              <a:rPr lang="tr-TR" sz="2000" dirty="0"/>
              <a:t>vasıflarından olan güvenirlik, aynı zamanda peygamberlerin başta gelen sıfatlarındandır.</a:t>
            </a:r>
          </a:p>
        </p:txBody>
      </p:sp>
      <p:pic>
        <p:nvPicPr>
          <p:cNvPr id="3" name="Resim 2"/>
          <p:cNvPicPr>
            <a:picLocks noChangeAspect="1"/>
          </p:cNvPicPr>
          <p:nvPr/>
        </p:nvPicPr>
        <p:blipFill rotWithShape="1">
          <a:blip r:embed="rId3"/>
          <a:srcRect l="17901" t="13578" r="14027" b="8657"/>
          <a:stretch/>
        </p:blipFill>
        <p:spPr>
          <a:xfrm>
            <a:off x="1547664" y="2637482"/>
            <a:ext cx="6437460" cy="4134628"/>
          </a:xfrm>
          <a:prstGeom prst="rect">
            <a:avLst/>
          </a:prstGeom>
        </p:spPr>
      </p:pic>
    </p:spTree>
    <p:extLst>
      <p:ext uri="{BB962C8B-B14F-4D97-AF65-F5344CB8AC3E}">
        <p14:creationId xmlns:p14="http://schemas.microsoft.com/office/powerpoint/2010/main" val="7914883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2. Güvenilir Olmak</a:t>
            </a:r>
            <a:endParaRPr lang="en-US" altLang="tr-TR" sz="2800" dirty="0">
              <a:solidFill>
                <a:srgbClr val="FFFFFF"/>
              </a:solidFill>
            </a:endParaRPr>
          </a:p>
        </p:txBody>
      </p:sp>
      <p:sp>
        <p:nvSpPr>
          <p:cNvPr id="6" name="Yuvarlatılmış Dikdörtgen 5"/>
          <p:cNvSpPr/>
          <p:nvPr/>
        </p:nvSpPr>
        <p:spPr>
          <a:xfrm>
            <a:off x="332234" y="836712"/>
            <a:ext cx="8458200" cy="1440160"/>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çocukluğunda ve gençliğinde güvenilir bir kimse olarak biliniyordu. Mekkeliler onu dürüst ve güvenilir Muhammed anlamına gelen “Muhammedü’l-Emin” diye çağırıyorlardı. Onun hayatında dürüstlüğe dair pek çok örnek vardır.</a:t>
            </a:r>
          </a:p>
        </p:txBody>
      </p:sp>
      <p:pic>
        <p:nvPicPr>
          <p:cNvPr id="3" name="Resim 2"/>
          <p:cNvPicPr>
            <a:picLocks noChangeAspect="1"/>
          </p:cNvPicPr>
          <p:nvPr/>
        </p:nvPicPr>
        <p:blipFill rotWithShape="1">
          <a:blip r:embed="rId3"/>
          <a:srcRect l="44465" t="14563" r="20115" b="12594"/>
          <a:stretch/>
        </p:blipFill>
        <p:spPr>
          <a:xfrm>
            <a:off x="2843808" y="2386756"/>
            <a:ext cx="3706316" cy="4285428"/>
          </a:xfrm>
          <a:prstGeom prst="rect">
            <a:avLst/>
          </a:prstGeom>
        </p:spPr>
      </p:pic>
    </p:spTree>
    <p:extLst>
      <p:ext uri="{BB962C8B-B14F-4D97-AF65-F5344CB8AC3E}">
        <p14:creationId xmlns:p14="http://schemas.microsoft.com/office/powerpoint/2010/main" val="31467739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2. Güvenilir Olmak</a:t>
            </a:r>
            <a:endParaRPr lang="en-US" altLang="tr-TR" sz="2800" dirty="0">
              <a:solidFill>
                <a:srgbClr val="FFFFFF"/>
              </a:solidFill>
            </a:endParaRPr>
          </a:p>
        </p:txBody>
      </p:sp>
      <p:sp>
        <p:nvSpPr>
          <p:cNvPr id="6" name="Yuvarlatılmış Dikdörtgen 5"/>
          <p:cNvSpPr/>
          <p:nvPr/>
        </p:nvSpPr>
        <p:spPr>
          <a:xfrm>
            <a:off x="332234" y="836712"/>
            <a:ext cx="8458200" cy="1440160"/>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Peygamberimiz, verdiği sözleri mutlaka yerine getirmiş, kendine verilen emanetleri zamanında sahiplerine teslim etmiştir. Özü sözü bir olan</a:t>
            </a:r>
          </a:p>
          <a:p>
            <a:r>
              <a:rPr lang="tr-TR" sz="2000" dirty="0"/>
              <a:t>Efendimiz asla yalan söylememiş ve hayatı boyunca doğruluk ve dürüstlükten ayrılmamıştır.</a:t>
            </a:r>
          </a:p>
        </p:txBody>
      </p:sp>
      <p:pic>
        <p:nvPicPr>
          <p:cNvPr id="4098" name="Picture 2" descr="http://www.ademgunes.com/wp-content/uploads/2015/06/guven-75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48497"/>
            <a:ext cx="8224589" cy="438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951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2. Güvenilir Olmak</a:t>
            </a:r>
            <a:endParaRPr lang="en-US" altLang="tr-TR" sz="2800" dirty="0">
              <a:solidFill>
                <a:srgbClr val="FFFFFF"/>
              </a:solidFill>
            </a:endParaRPr>
          </a:p>
        </p:txBody>
      </p:sp>
      <p:sp>
        <p:nvSpPr>
          <p:cNvPr id="6" name="Yuvarlatılmış Dikdörtgen 5"/>
          <p:cNvSpPr/>
          <p:nvPr/>
        </p:nvSpPr>
        <p:spPr>
          <a:xfrm>
            <a:off x="332234" y="836712"/>
            <a:ext cx="8458200" cy="1440160"/>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Kâbe’nin tamirinde Mekkeliler arasında çıkan anlaşmazlık, Peygamberimiz’in hakemliği ile çözülmüştür. Peygamberimiz  güvenilir biri olduğu için Mekkeliler onun hakem olmasına sevinmişlerdir.</a:t>
            </a:r>
          </a:p>
        </p:txBody>
      </p:sp>
      <p:pic>
        <p:nvPicPr>
          <p:cNvPr id="5122" name="Picture 2" descr="http://www.umutcocuk.com/resimler/haberler/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379473"/>
            <a:ext cx="5472608" cy="447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966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2. Güvenilir Olmak</a:t>
            </a:r>
            <a:endParaRPr lang="en-US" altLang="tr-TR" sz="2800" dirty="0">
              <a:solidFill>
                <a:srgbClr val="FFFFFF"/>
              </a:solidFill>
            </a:endParaRPr>
          </a:p>
        </p:txBody>
      </p:sp>
      <p:sp>
        <p:nvSpPr>
          <p:cNvPr id="6" name="Yuvarlatılmış Dikdörtgen 5"/>
          <p:cNvSpPr/>
          <p:nvPr/>
        </p:nvSpPr>
        <p:spPr>
          <a:xfrm>
            <a:off x="332234" y="836712"/>
            <a:ext cx="8458200" cy="936104"/>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Mekkeliler, Peygamberimiz güvendikleri için kıymetli eşyalarını ona emanet ederlerdi.</a:t>
            </a:r>
          </a:p>
        </p:txBody>
      </p:sp>
      <p:pic>
        <p:nvPicPr>
          <p:cNvPr id="6146" name="Picture 2" descr="http://www.modanium.com/wp-content/themes/yarenv2/timthumb.php?zc=1&amp;src=http://www.modanium.com/wp-content/uploads/2015/08/kahve-fal%C4%B1nda-para-kesesi-g%C3%B6rmek.gif&amp;w=376&amp;h=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60848"/>
            <a:ext cx="7704856" cy="432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395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2. Güvenilir Olmak</a:t>
            </a:r>
            <a:endParaRPr lang="en-US" altLang="tr-TR" sz="2800" dirty="0">
              <a:solidFill>
                <a:srgbClr val="FFFFFF"/>
              </a:solidFill>
            </a:endParaRPr>
          </a:p>
        </p:txBody>
      </p:sp>
      <p:sp>
        <p:nvSpPr>
          <p:cNvPr id="6" name="Yuvarlatılmış Dikdörtgen 5"/>
          <p:cNvSpPr/>
          <p:nvPr/>
        </p:nvSpPr>
        <p:spPr>
          <a:xfrm>
            <a:off x="332234" y="836712"/>
            <a:ext cx="8458200" cy="2016224"/>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gün Peygamberimiz, Medine çarşısında dolaşırken buğday dükkânının birinde, bir çuvala elini daldırdı ve çuvalın altının nemli, üstünün ise kuru olduğunu gördü. Islaklığın sebebini sorduğunda, dükkân sahibi; bu durumun yağmurdan kaynaklandığını ileri sürdü. Bunun üzerine Hz. Peygamber (s.a.v.), </a:t>
            </a:r>
            <a:r>
              <a:rPr lang="tr-TR" sz="2000" i="1" dirty="0"/>
              <a:t>“Bizi aldatan bizden değildir.”</a:t>
            </a:r>
            <a:r>
              <a:rPr lang="tr-TR" sz="2000" dirty="0"/>
              <a:t> buyurarak onu uyardı.</a:t>
            </a:r>
          </a:p>
        </p:txBody>
      </p:sp>
      <p:pic>
        <p:nvPicPr>
          <p:cNvPr id="7170" name="Picture 2" descr="http://j1308.hizliresim.com/1d/m/rnyy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924944"/>
            <a:ext cx="5131866" cy="384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705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3. Doğru ve Dürüst Olmak</a:t>
            </a:r>
            <a:endParaRPr lang="en-US" altLang="tr-TR" sz="2800" dirty="0">
              <a:solidFill>
                <a:srgbClr val="FFFFFF"/>
              </a:solidFill>
            </a:endParaRPr>
          </a:p>
        </p:txBody>
      </p:sp>
      <p:sp>
        <p:nvSpPr>
          <p:cNvPr id="6" name="Yuvarlatılmış Dikdörtgen 5"/>
          <p:cNvSpPr/>
          <p:nvPr/>
        </p:nvSpPr>
        <p:spPr>
          <a:xfrm>
            <a:off x="332234" y="836712"/>
            <a:ext cx="8458200" cy="1584176"/>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Resulullah (s.a.v.), İslam hakkında nasihat almak isteyen bir sahabeye, </a:t>
            </a:r>
            <a:r>
              <a:rPr lang="tr-TR" sz="2000" i="1" dirty="0"/>
              <a:t>“Allah’a inandım, de; sonra da dosdoğru ol…”</a:t>
            </a:r>
            <a:r>
              <a:rPr lang="tr-TR" sz="2000" dirty="0"/>
              <a:t> buyurarak dürüstlüğün</a:t>
            </a:r>
          </a:p>
          <a:p>
            <a:r>
              <a:rPr lang="tr-TR" sz="2000" dirty="0"/>
              <a:t>imandan sonra en önemli değer olduğunu vurgulamıştır. Daha çok ikili ilişkilerde ortaya çıkan güven ve dürüstlük, aynı zamanda önemli ahlaki değerlerden biridir.</a:t>
            </a:r>
          </a:p>
        </p:txBody>
      </p:sp>
      <p:pic>
        <p:nvPicPr>
          <p:cNvPr id="3" name="Resim 2"/>
          <p:cNvPicPr>
            <a:picLocks noChangeAspect="1"/>
          </p:cNvPicPr>
          <p:nvPr/>
        </p:nvPicPr>
        <p:blipFill rotWithShape="1">
          <a:blip r:embed="rId3"/>
          <a:srcRect l="28416" t="14563" r="20668" b="20469"/>
          <a:stretch/>
        </p:blipFill>
        <p:spPr>
          <a:xfrm>
            <a:off x="1403648" y="2559918"/>
            <a:ext cx="5688632" cy="4080975"/>
          </a:xfrm>
          <a:prstGeom prst="rect">
            <a:avLst/>
          </a:prstGeom>
        </p:spPr>
      </p:pic>
    </p:spTree>
    <p:extLst>
      <p:ext uri="{BB962C8B-B14F-4D97-AF65-F5344CB8AC3E}">
        <p14:creationId xmlns:p14="http://schemas.microsoft.com/office/powerpoint/2010/main" val="1880290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3. Doğru ve Dürüst Olmak</a:t>
            </a:r>
            <a:endParaRPr lang="en-US" altLang="tr-TR" sz="2800" dirty="0">
              <a:solidFill>
                <a:srgbClr val="FFFFFF"/>
              </a:solidFill>
            </a:endParaRPr>
          </a:p>
        </p:txBody>
      </p:sp>
      <p:sp>
        <p:nvSpPr>
          <p:cNvPr id="6" name="Yuvarlatılmış Dikdörtgen 5"/>
          <p:cNvSpPr/>
          <p:nvPr/>
        </p:nvSpPr>
        <p:spPr>
          <a:xfrm>
            <a:off x="332234" y="836712"/>
            <a:ext cx="8458200" cy="1584176"/>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Doğruluk, kişinin söz ve davranışlarında dürüst ve tutarlı olmasıdır. Halkımız arasında “özün ve sözün; için ve dışın bir olması” şeklinde ifade edilir. Dinin özü doğruluktur. İslam dini, doğru sözlü olmanın</a:t>
            </a:r>
          </a:p>
          <a:p>
            <a:r>
              <a:rPr lang="tr-TR" sz="2000" dirty="0"/>
              <a:t>ve davranışlarda doğru olanı seçmenin üzerinde önemle durur.</a:t>
            </a:r>
          </a:p>
        </p:txBody>
      </p:sp>
      <p:pic>
        <p:nvPicPr>
          <p:cNvPr id="8196" name="Picture 4" descr="http://yayginilk-ortaokulu.meb.k12.tr/meb_iys_dosyalar/44/01/721460/resimler/2014_01/k_22101203_er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896"/>
            <a:ext cx="6912768" cy="432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2458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3. Doğru ve Dürüst Olmak</a:t>
            </a:r>
            <a:endParaRPr lang="en-US" altLang="tr-TR" sz="2800" dirty="0">
              <a:solidFill>
                <a:srgbClr val="FFFFFF"/>
              </a:solidFill>
            </a:endParaRPr>
          </a:p>
        </p:txBody>
      </p:sp>
      <p:sp>
        <p:nvSpPr>
          <p:cNvPr id="6" name="Yuvarlatılmış Dikdörtgen 5"/>
          <p:cNvSpPr/>
          <p:nvPr/>
        </p:nvSpPr>
        <p:spPr>
          <a:xfrm>
            <a:off x="332234" y="836712"/>
            <a:ext cx="8458200" cy="1152128"/>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AYET: </a:t>
            </a:r>
            <a:r>
              <a:rPr lang="de-DE" sz="2000" b="1" dirty="0"/>
              <a:t>“Ey iman </a:t>
            </a:r>
            <a:r>
              <a:rPr lang="tr-TR" sz="2000" b="1" dirty="0"/>
              <a:t>edenler</a:t>
            </a:r>
            <a:r>
              <a:rPr lang="de-DE" sz="2000" b="1" dirty="0"/>
              <a:t>, Allah’a </a:t>
            </a:r>
            <a:r>
              <a:rPr lang="tr-TR" sz="2000" b="1" dirty="0"/>
              <a:t>karşı</a:t>
            </a:r>
            <a:r>
              <a:rPr lang="de-DE" sz="2000" b="1" dirty="0"/>
              <a:t> </a:t>
            </a:r>
            <a:r>
              <a:rPr lang="tr-TR" sz="2000" b="1" dirty="0"/>
              <a:t>gelmekten sakının (takvalı olun) ve doğrularla beraber bulunun!”</a:t>
            </a:r>
            <a:r>
              <a:rPr lang="tr-TR" sz="2000" dirty="0"/>
              <a:t>(Tövbe 119)</a:t>
            </a:r>
          </a:p>
        </p:txBody>
      </p:sp>
      <p:pic>
        <p:nvPicPr>
          <p:cNvPr id="9220" name="Picture 4" descr="http://ridvandereli.com/wp-content/uploads/2014/06/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64904"/>
            <a:ext cx="6192688" cy="464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577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3. Doğru ve Dürüst Olmak</a:t>
            </a:r>
            <a:endParaRPr lang="en-US" altLang="tr-TR" sz="2800" dirty="0">
              <a:solidFill>
                <a:srgbClr val="FFFFFF"/>
              </a:solidFill>
            </a:endParaRPr>
          </a:p>
        </p:txBody>
      </p:sp>
      <p:sp>
        <p:nvSpPr>
          <p:cNvPr id="6" name="Yuvarlatılmış Dikdörtgen 5"/>
          <p:cNvSpPr/>
          <p:nvPr/>
        </p:nvSpPr>
        <p:spPr>
          <a:xfrm>
            <a:off x="332234" y="836712"/>
            <a:ext cx="8458200" cy="1368152"/>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AYET: </a:t>
            </a:r>
            <a:r>
              <a:rPr lang="tr-TR" sz="2000" b="1" dirty="0"/>
              <a:t>“Ey iman edenler! Allah’tan korkun ve doğru söz söyleyin. Böyle davranırsanız Allah işlerinizi düzeltir ve günahlarınızı bağışlar. Kim Allah ve Resulüne itaat ederse büyük bir kurtuluşa</a:t>
            </a:r>
          </a:p>
          <a:p>
            <a:r>
              <a:rPr lang="tr-TR" sz="2000" b="1" dirty="0"/>
              <a:t>ermiş olur.” (Ahzap 71-72)</a:t>
            </a:r>
            <a:endParaRPr lang="tr-TR" sz="2000" dirty="0"/>
          </a:p>
        </p:txBody>
      </p:sp>
      <p:pic>
        <p:nvPicPr>
          <p:cNvPr id="10244" name="Picture 4" descr="http://www.sonbisey.com/wp-content/uploads/2015/11/default-distorsiones-cognitivas-500x2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92896"/>
            <a:ext cx="7791400" cy="425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187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Bölüm İçindekiler</a:t>
            </a:r>
            <a:endParaRPr lang="en-US" altLang="tr-TR" dirty="0"/>
          </a:p>
        </p:txBody>
      </p:sp>
      <p:grpSp>
        <p:nvGrpSpPr>
          <p:cNvPr id="9" name="Group 173"/>
          <p:cNvGrpSpPr>
            <a:grpSpLocks/>
          </p:cNvGrpSpPr>
          <p:nvPr/>
        </p:nvGrpSpPr>
        <p:grpSpPr bwMode="auto">
          <a:xfrm>
            <a:off x="467544" y="1939026"/>
            <a:ext cx="8140444" cy="823541"/>
            <a:chOff x="1248" y="1350"/>
            <a:chExt cx="3060" cy="348"/>
          </a:xfrm>
        </p:grpSpPr>
        <p:sp>
          <p:nvSpPr>
            <p:cNvPr id="10"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11"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12"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1. İşbirliği ve Dayanışma</a:t>
              </a:r>
              <a:endParaRPr lang="en-US" altLang="tr-TR" sz="2400" dirty="0">
                <a:solidFill>
                  <a:srgbClr val="FFFFFF"/>
                </a:solidFill>
              </a:endParaRPr>
            </a:p>
          </p:txBody>
        </p:sp>
      </p:grpSp>
      <p:grpSp>
        <p:nvGrpSpPr>
          <p:cNvPr id="25" name="Group 173"/>
          <p:cNvGrpSpPr>
            <a:grpSpLocks/>
          </p:cNvGrpSpPr>
          <p:nvPr/>
        </p:nvGrpSpPr>
        <p:grpSpPr bwMode="auto">
          <a:xfrm>
            <a:off x="501370" y="2906583"/>
            <a:ext cx="8140444" cy="823541"/>
            <a:chOff x="1248" y="1350"/>
            <a:chExt cx="3060" cy="348"/>
          </a:xfrm>
        </p:grpSpPr>
        <p:sp>
          <p:nvSpPr>
            <p:cNvPr id="26"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27"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28"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2. Güvenilir Olmak</a:t>
              </a:r>
              <a:endParaRPr lang="en-US" altLang="tr-TR" sz="2400" dirty="0">
                <a:solidFill>
                  <a:srgbClr val="FFFFFF"/>
                </a:solidFill>
              </a:endParaRPr>
            </a:p>
          </p:txBody>
        </p:sp>
      </p:grpSp>
      <p:grpSp>
        <p:nvGrpSpPr>
          <p:cNvPr id="29" name="Group 173"/>
          <p:cNvGrpSpPr>
            <a:grpSpLocks/>
          </p:cNvGrpSpPr>
          <p:nvPr/>
        </p:nvGrpSpPr>
        <p:grpSpPr bwMode="auto">
          <a:xfrm>
            <a:off x="492816" y="3914695"/>
            <a:ext cx="8140444" cy="823541"/>
            <a:chOff x="1248" y="1350"/>
            <a:chExt cx="3060" cy="348"/>
          </a:xfrm>
        </p:grpSpPr>
        <p:sp>
          <p:nvSpPr>
            <p:cNvPr id="30"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31"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32"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3. Doğru ve Dürüst Olmak</a:t>
              </a:r>
              <a:endParaRPr lang="en-US" altLang="tr-TR" sz="2400" dirty="0">
                <a:solidFill>
                  <a:srgbClr val="FFFFFF"/>
                </a:solidFill>
              </a:endParaRPr>
            </a:p>
          </p:txBody>
        </p:sp>
      </p:grpSp>
      <p:grpSp>
        <p:nvGrpSpPr>
          <p:cNvPr id="33" name="Group 173"/>
          <p:cNvGrpSpPr>
            <a:grpSpLocks/>
          </p:cNvGrpSpPr>
          <p:nvPr/>
        </p:nvGrpSpPr>
        <p:grpSpPr bwMode="auto">
          <a:xfrm>
            <a:off x="492816" y="4981723"/>
            <a:ext cx="8140444" cy="823541"/>
            <a:chOff x="1248" y="1350"/>
            <a:chExt cx="3060" cy="348"/>
          </a:xfrm>
        </p:grpSpPr>
        <p:sp>
          <p:nvSpPr>
            <p:cNvPr id="34"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35"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tr-TR" dirty="0">
                <a:solidFill>
                  <a:srgbClr val="FFFFFF"/>
                </a:solidFill>
              </a:endParaRPr>
            </a:p>
          </p:txBody>
        </p:sp>
        <p:sp>
          <p:nvSpPr>
            <p:cNvPr id="36" name="Text Box 42"/>
            <p:cNvSpPr txBox="1">
              <a:spLocks noChangeArrowheads="1"/>
            </p:cNvSpPr>
            <p:nvPr/>
          </p:nvSpPr>
          <p:spPr bwMode="gray">
            <a:xfrm>
              <a:off x="1392" y="1442"/>
              <a:ext cx="2640" cy="19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tr-TR" sz="2400" b="1" dirty="0"/>
                <a:t>4. Sevgi ve Saygıyı Esas Almak</a:t>
              </a:r>
              <a:endParaRPr lang="en-US" altLang="tr-TR" sz="2400" dirty="0">
                <a:solidFill>
                  <a:srgbClr val="FFFFFF"/>
                </a:solidFill>
              </a:endParaRPr>
            </a:p>
          </p:txBody>
        </p:sp>
      </p:grpSp>
    </p:spTree>
    <p:extLst>
      <p:ext uri="{BB962C8B-B14F-4D97-AF65-F5344CB8AC3E}">
        <p14:creationId xmlns:p14="http://schemas.microsoft.com/office/powerpoint/2010/main" val="28570398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3. Doğru ve Dürüst Olmak</a:t>
            </a:r>
            <a:endParaRPr lang="en-US" altLang="tr-TR" sz="2800" dirty="0">
              <a:solidFill>
                <a:srgbClr val="FFFFFF"/>
              </a:solidFill>
            </a:endParaRPr>
          </a:p>
        </p:txBody>
      </p:sp>
      <p:sp>
        <p:nvSpPr>
          <p:cNvPr id="6" name="Yuvarlatılmış Dikdörtgen 5"/>
          <p:cNvSpPr/>
          <p:nvPr/>
        </p:nvSpPr>
        <p:spPr>
          <a:xfrm>
            <a:off x="332234" y="836712"/>
            <a:ext cx="8458200" cy="1368152"/>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AYET: </a:t>
            </a:r>
            <a:r>
              <a:rPr lang="tr-TR" sz="2000" b="1" dirty="0"/>
              <a:t>“Rabbimiz Allah’tır deyip sonra dosdoğru yolda yürüyenlerin üzerine melekler iner. Onlara, ‘Korkmayın, üzülmeyin, size söz verilen cennetle sevinin!’ derler.” (Fussilet 30)</a:t>
            </a:r>
            <a:endParaRPr lang="tr-TR" sz="2000" dirty="0"/>
          </a:p>
        </p:txBody>
      </p:sp>
      <p:pic>
        <p:nvPicPr>
          <p:cNvPr id="11266" name="Picture 2" descr="http://www.hurrem.com/wp-content/uploads/2014/05/ruyada-karanl%C4%B1k-yol-gorm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32273"/>
            <a:ext cx="691276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426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3. Doğru ve Dürüst Olmak</a:t>
            </a:r>
            <a:endParaRPr lang="en-US" altLang="tr-TR" sz="2800" dirty="0">
              <a:solidFill>
                <a:srgbClr val="FFFFFF"/>
              </a:solidFill>
            </a:endParaRPr>
          </a:p>
        </p:txBody>
      </p:sp>
      <p:sp>
        <p:nvSpPr>
          <p:cNvPr id="6" name="Yuvarlatılmış Dikdörtgen 5"/>
          <p:cNvSpPr/>
          <p:nvPr/>
        </p:nvSpPr>
        <p:spPr>
          <a:xfrm>
            <a:off x="332234" y="836712"/>
            <a:ext cx="8458200" cy="936104"/>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t>HADİS: </a:t>
            </a:r>
            <a:r>
              <a:rPr lang="tr-TR" sz="2000" i="1" dirty="0"/>
              <a:t>“Doğruluk insanı iyiliğe, iyilik de cennete ulaştırır...”</a:t>
            </a:r>
            <a:endParaRPr lang="tr-TR" sz="2000"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00" y="1851754"/>
            <a:ext cx="6453460" cy="4853002"/>
          </a:xfrm>
          <a:prstGeom prst="rect">
            <a:avLst/>
          </a:prstGeom>
        </p:spPr>
      </p:pic>
    </p:spTree>
    <p:extLst>
      <p:ext uri="{BB962C8B-B14F-4D97-AF65-F5344CB8AC3E}">
        <p14:creationId xmlns:p14="http://schemas.microsoft.com/office/powerpoint/2010/main" val="18446003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3. Doğru ve Dürüst Olmak</a:t>
            </a:r>
            <a:endParaRPr lang="en-US" altLang="tr-TR" sz="2800" dirty="0">
              <a:solidFill>
                <a:srgbClr val="FFFFFF"/>
              </a:solidFill>
            </a:endParaRPr>
          </a:p>
        </p:txBody>
      </p:sp>
      <p:sp>
        <p:nvSpPr>
          <p:cNvPr id="6" name="Yuvarlatılmış Dikdörtgen 5"/>
          <p:cNvSpPr/>
          <p:nvPr/>
        </p:nvSpPr>
        <p:spPr>
          <a:xfrm>
            <a:off x="332234" y="836712"/>
            <a:ext cx="8458200" cy="1800200"/>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HADİS: </a:t>
            </a:r>
            <a:r>
              <a:rPr lang="tr-TR" sz="2000" i="1" dirty="0"/>
              <a:t>“</a:t>
            </a:r>
            <a:r>
              <a:rPr lang="tr-TR" sz="2000" b="1" dirty="0"/>
              <a:t>“Sıdk (doğruluk), insanı iyiliğe, iyilik de cennete götürür.</a:t>
            </a:r>
          </a:p>
          <a:p>
            <a:r>
              <a:rPr lang="tr-TR" sz="2000" b="1" dirty="0"/>
              <a:t>Kişi, doğru söylemeye devam ettikçe, sonunda sıddıklardan olur. Yalan, kişiyi inkâra, inkâr da cehenneme götürür. Kişi yalan söylemeye devam ettikçe, sonunda Allah indinde yalancılardan yazılır.”</a:t>
            </a:r>
            <a:endParaRPr lang="tr-TR" sz="2000" dirty="0"/>
          </a:p>
        </p:txBody>
      </p:sp>
      <p:pic>
        <p:nvPicPr>
          <p:cNvPr id="12290" name="Picture 2" descr="http://img03.blogcu.com/images/a/h/m/ahmetdursun374/34a01407273b399059daab829997f89a_1349098581.jpg"/>
          <p:cNvPicPr>
            <a:picLocks noChangeAspect="1" noChangeArrowheads="1"/>
          </p:cNvPicPr>
          <p:nvPr/>
        </p:nvPicPr>
        <p:blipFill rotWithShape="1">
          <a:blip r:embed="rId3">
            <a:extLst>
              <a:ext uri="{28A0092B-C50C-407E-A947-70E740481C1C}">
                <a14:useLocalDpi xmlns:a14="http://schemas.microsoft.com/office/drawing/2010/main" val="0"/>
              </a:ext>
            </a:extLst>
          </a:blip>
          <a:srcRect t="3262"/>
          <a:stretch/>
        </p:blipFill>
        <p:spPr bwMode="auto">
          <a:xfrm>
            <a:off x="1331640" y="2852936"/>
            <a:ext cx="6768752"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7045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4. Sevgi ve Saygıyı Esas Almak</a:t>
            </a:r>
            <a:endParaRPr lang="en-US" altLang="tr-TR" sz="2800" dirty="0">
              <a:solidFill>
                <a:srgbClr val="FFFFFF"/>
              </a:solidFill>
            </a:endParaRPr>
          </a:p>
        </p:txBody>
      </p:sp>
      <p:sp>
        <p:nvSpPr>
          <p:cNvPr id="6" name="Yuvarlatılmış Dikdörtgen 5"/>
          <p:cNvSpPr/>
          <p:nvPr/>
        </p:nvSpPr>
        <p:spPr>
          <a:xfrm>
            <a:off x="303659" y="717352"/>
            <a:ext cx="8458200" cy="1728192"/>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İnsanın yeryüzündeki amaçlarından birisi de sevgi, saygı ve yardımlaşmanın hakim olduğu mutlu bir hayatı gerçekleştirmektir. Başkalarıyla güzel ilişkiler kurmak, onlara karşı hep iyi davranabilmek kolay değildir. Bunu gerçekleştirmek için sevgi ve saygı gerekmektedir.</a:t>
            </a:r>
          </a:p>
        </p:txBody>
      </p:sp>
      <p:pic>
        <p:nvPicPr>
          <p:cNvPr id="3" name="Resim 2"/>
          <p:cNvPicPr>
            <a:picLocks noChangeAspect="1"/>
          </p:cNvPicPr>
          <p:nvPr/>
        </p:nvPicPr>
        <p:blipFill rotWithShape="1">
          <a:blip r:embed="rId3"/>
          <a:srcRect l="21221" t="24406" r="17901" b="16532"/>
          <a:stretch/>
        </p:blipFill>
        <p:spPr>
          <a:xfrm>
            <a:off x="467544" y="2537520"/>
            <a:ext cx="7920880" cy="4320480"/>
          </a:xfrm>
          <a:prstGeom prst="rect">
            <a:avLst/>
          </a:prstGeom>
        </p:spPr>
      </p:pic>
    </p:spTree>
    <p:extLst>
      <p:ext uri="{BB962C8B-B14F-4D97-AF65-F5344CB8AC3E}">
        <p14:creationId xmlns:p14="http://schemas.microsoft.com/office/powerpoint/2010/main" val="9531183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4. Sevgi ve Saygıyı Esas Almak</a:t>
            </a:r>
            <a:endParaRPr lang="en-US" altLang="tr-TR" sz="2800" dirty="0">
              <a:solidFill>
                <a:srgbClr val="FFFFFF"/>
              </a:solidFill>
            </a:endParaRPr>
          </a:p>
        </p:txBody>
      </p:sp>
      <p:sp>
        <p:nvSpPr>
          <p:cNvPr id="6" name="Yuvarlatılmış Dikdörtgen 5"/>
          <p:cNvSpPr/>
          <p:nvPr/>
        </p:nvSpPr>
        <p:spPr>
          <a:xfrm>
            <a:off x="332234" y="836712"/>
            <a:ext cx="8458200" cy="1728192"/>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Bu yüzden dostluk ve kardeşliğin temeli sevgi ve saygıdır. İnsan sevdiği kişinin iyiliğini kendi iyiliğinden bile öne alabilir ve bu uğurda her türlü zorluğa katlanabilir. Sevginin en yücesi Allah sevgisidir. İnanan insan Allah’ı her şeyden daha çok sever, ona muhabbet besler. Onun koyduğu sınırlara hürmet gösterir.</a:t>
            </a:r>
          </a:p>
        </p:txBody>
      </p:sp>
      <p:pic>
        <p:nvPicPr>
          <p:cNvPr id="13314" name="Picture 2" descr="http://www.budulgan.com/wp-content/uploads/Aile-%C4%B0%C3%A7inde-Sevgi-ve-Sayg%C4%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86223"/>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679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4. Sevgi ve Saygıyı Esas Almak</a:t>
            </a:r>
            <a:endParaRPr lang="en-US" altLang="tr-TR" sz="2800" dirty="0">
              <a:solidFill>
                <a:srgbClr val="FFFFFF"/>
              </a:solidFill>
            </a:endParaRPr>
          </a:p>
        </p:txBody>
      </p:sp>
      <p:sp>
        <p:nvSpPr>
          <p:cNvPr id="6" name="Yuvarlatılmış Dikdörtgen 5"/>
          <p:cNvSpPr/>
          <p:nvPr/>
        </p:nvSpPr>
        <p:spPr>
          <a:xfrm>
            <a:off x="332234" y="836712"/>
            <a:ext cx="8458200" cy="1728192"/>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Allah sevgisi aynı zamanda insanı, Peygamber sevgisine yönlendirir. Bu duruma bir ayette şöyle işaret edilmiştir: </a:t>
            </a:r>
            <a:r>
              <a:rPr lang="tr-TR" sz="2000" b="1" dirty="0"/>
              <a:t>De ki: Allah’ı seviyorsanız bana tabî olun ki Allah Teala da sizi sevsin ve günahlarınızı bağışlasın...”</a:t>
            </a:r>
            <a:endParaRPr lang="tr-TR" sz="2000" dirty="0"/>
          </a:p>
        </p:txBody>
      </p:sp>
      <p:pic>
        <p:nvPicPr>
          <p:cNvPr id="14338" name="Picture 2" descr="http://sinandereli.meb.k12.tr/meb_iys_dosyalar/41/01/709382/resimler/2015_02/k_27135227_childrenclipart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77641"/>
            <a:ext cx="6552728" cy="40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239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4. Sevgi ve Saygıyı Esas Almak</a:t>
            </a:r>
            <a:endParaRPr lang="en-US" altLang="tr-TR" sz="2800" dirty="0">
              <a:solidFill>
                <a:srgbClr val="FFFFFF"/>
              </a:solidFill>
            </a:endParaRPr>
          </a:p>
        </p:txBody>
      </p:sp>
      <p:sp>
        <p:nvSpPr>
          <p:cNvPr id="6" name="Yuvarlatılmış Dikdörtgen 5"/>
          <p:cNvSpPr/>
          <p:nvPr/>
        </p:nvSpPr>
        <p:spPr>
          <a:xfrm>
            <a:off x="311646" y="1196752"/>
            <a:ext cx="8458200" cy="1224136"/>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Sevgi ve saygı ile her türlü problem çözülebilir. Bütün kötülükler iyiliğe, bütün çirkinlikler de güzelliğe dönüştürülebilir. Sevgi ve saygı, kıskançlığı, nefreti ve diğer kötülükleri yok eder.</a:t>
            </a:r>
          </a:p>
        </p:txBody>
      </p:sp>
      <p:pic>
        <p:nvPicPr>
          <p:cNvPr id="15362" name="Picture 2" descr="http://muhacerat.com/wp-content/uploads/2015/11/sevgi-ve-sayg%C4%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08" y="2708920"/>
            <a:ext cx="8856984" cy="357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95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4. Sevgi ve Saygıyı Esas Almak</a:t>
            </a:r>
            <a:endParaRPr lang="en-US" altLang="tr-TR" sz="2800" dirty="0">
              <a:solidFill>
                <a:srgbClr val="FFFFFF"/>
              </a:solidFill>
            </a:endParaRPr>
          </a:p>
        </p:txBody>
      </p:sp>
      <p:sp>
        <p:nvSpPr>
          <p:cNvPr id="6" name="Yuvarlatılmış Dikdörtgen 5"/>
          <p:cNvSpPr/>
          <p:nvPr/>
        </p:nvSpPr>
        <p:spPr>
          <a:xfrm>
            <a:off x="332234" y="836712"/>
            <a:ext cx="8458200" cy="1224136"/>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Dargınlık, kusur araştırmak, söz taşımak, can, mal ve namus</a:t>
            </a:r>
          </a:p>
          <a:p>
            <a:r>
              <a:rPr lang="tr-TR" sz="2000" dirty="0"/>
              <a:t>dokunulmazlığını çiğnemek sevgi ve saygıyı zedeleyen davranışlardandır.</a:t>
            </a:r>
          </a:p>
        </p:txBody>
      </p:sp>
      <p:pic>
        <p:nvPicPr>
          <p:cNvPr id="16386" name="Picture 2" descr="http://www.xn--hacyatmaz-xpb.com/wp-content/uploads/2014/07/ozur-dileme-sozle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0" y="2182167"/>
            <a:ext cx="8451304" cy="422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46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4. Sevgi ve Saygıyı Esas Almak</a:t>
            </a:r>
            <a:endParaRPr lang="en-US" altLang="tr-TR" sz="2800" dirty="0">
              <a:solidFill>
                <a:srgbClr val="FFFFFF"/>
              </a:solidFill>
            </a:endParaRPr>
          </a:p>
        </p:txBody>
      </p:sp>
      <p:sp>
        <p:nvSpPr>
          <p:cNvPr id="6" name="Yuvarlatılmış Dikdörtgen 5"/>
          <p:cNvSpPr/>
          <p:nvPr/>
        </p:nvSpPr>
        <p:spPr>
          <a:xfrm>
            <a:off x="332234" y="836712"/>
            <a:ext cx="8458200" cy="1224136"/>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HADİS: </a:t>
            </a:r>
            <a:r>
              <a:rPr lang="tr-TR" sz="2000" i="1" dirty="0"/>
              <a:t>“Allah’a yemin ederim ki iman etmedikçe cennete giremezsiniz. Birbirinizi  sevmedikçe de tam manasıyla iman etmiş olmazsınız.”</a:t>
            </a:r>
            <a:endParaRPr lang="tr-TR" sz="2000" dirty="0"/>
          </a:p>
        </p:txBody>
      </p:sp>
      <p:pic>
        <p:nvPicPr>
          <p:cNvPr id="17410" name="Picture 2" descr="http://www.edebiyatdefteri.com/resim/resimli_yazi/buyuk/493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988095"/>
            <a:ext cx="3744416" cy="486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0350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611560" y="1268760"/>
            <a:ext cx="8064896" cy="4524315"/>
          </a:xfrm>
          <a:prstGeom prst="rect">
            <a:avLst/>
          </a:prstGeom>
        </p:spPr>
        <p:txBody>
          <a:bodyPr wrap="square">
            <a:spAutoFit/>
          </a:bodyPr>
          <a:lstStyle/>
          <a:p>
            <a:r>
              <a:rPr lang="tr-TR" sz="3600" b="1" dirty="0"/>
              <a:t>1- </a:t>
            </a:r>
            <a:r>
              <a:rPr lang="tr-TR" sz="3600" dirty="0"/>
              <a:t>Aşağıdakilerden hangisi Peygamberimiz’e (s.a.v.) ait vasıflardan biri değildir?</a:t>
            </a:r>
          </a:p>
          <a:p>
            <a:r>
              <a:rPr lang="tr-TR" sz="3600" dirty="0"/>
              <a:t>A) Güvenilir olmak</a:t>
            </a:r>
          </a:p>
          <a:p>
            <a:r>
              <a:rPr lang="tr-TR" sz="3600" dirty="0"/>
              <a:t>B) Doğru ve dürüst olmak</a:t>
            </a:r>
          </a:p>
          <a:p>
            <a:r>
              <a:rPr lang="sv-SE" sz="3600" dirty="0"/>
              <a:t>C) Sosyal statüye göre insanlara değer vermek</a:t>
            </a:r>
          </a:p>
          <a:p>
            <a:r>
              <a:rPr lang="es-ES" sz="3600" dirty="0"/>
              <a:t>D) Sevgi ve saygıyı esas almak</a:t>
            </a:r>
            <a:endParaRPr lang="tr-TR" sz="2000" dirty="0"/>
          </a:p>
        </p:txBody>
      </p:sp>
    </p:spTree>
    <p:extLst>
      <p:ext uri="{BB962C8B-B14F-4D97-AF65-F5344CB8AC3E}">
        <p14:creationId xmlns:p14="http://schemas.microsoft.com/office/powerpoint/2010/main" val="31505334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3" end="3"/>
                                            </p:txEl>
                                          </p:spTgt>
                                        </p:tgtEl>
                                        <p:attrNameLst>
                                          <p:attrName>style.color</p:attrName>
                                        </p:attrNameLst>
                                      </p:cBhvr>
                                      <p:to>
                                        <a:schemeClr val="accent2"/>
                                      </p:to>
                                    </p:animClr>
                                    <p:animClr clrSpc="rgb" dir="cw">
                                      <p:cBhvr>
                                        <p:cTn id="7" dur="500" fill="hold"/>
                                        <p:tgtEl>
                                          <p:spTgt spid="6">
                                            <p:txEl>
                                              <p:pRg st="3" end="3"/>
                                            </p:txEl>
                                          </p:spTgt>
                                        </p:tgtEl>
                                        <p:attrNameLst>
                                          <p:attrName>fillcolor</p:attrName>
                                        </p:attrNameLst>
                                      </p:cBhvr>
                                      <p:to>
                                        <a:schemeClr val="accent2"/>
                                      </p:to>
                                    </p:animClr>
                                    <p:set>
                                      <p:cBhvr>
                                        <p:cTn id="8" dur="500" fill="hold"/>
                                        <p:tgtEl>
                                          <p:spTgt spid="6">
                                            <p:txEl>
                                              <p:pRg st="3" end="3"/>
                                            </p:txEl>
                                          </p:spTgt>
                                        </p:tgtEl>
                                        <p:attrNameLst>
                                          <p:attrName>fill.type</p:attrName>
                                        </p:attrNameLst>
                                      </p:cBhvr>
                                      <p:to>
                                        <p:strVal val="solid"/>
                                      </p:to>
                                    </p:set>
                                    <p:set>
                                      <p:cBhvr>
                                        <p:cTn id="9" dur="500" fill="hold"/>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İşbirliği ve Dayanışma</a:t>
            </a:r>
            <a:endParaRPr lang="en-US" altLang="tr-TR" sz="2800" dirty="0">
              <a:solidFill>
                <a:srgbClr val="FFFFFF"/>
              </a:solidFill>
            </a:endParaRPr>
          </a:p>
        </p:txBody>
      </p:sp>
      <p:sp>
        <p:nvSpPr>
          <p:cNvPr id="6" name="Yuvarlatılmış Dikdörtgen 5"/>
          <p:cNvSpPr/>
          <p:nvPr/>
        </p:nvSpPr>
        <p:spPr>
          <a:xfrm>
            <a:off x="347984" y="774486"/>
            <a:ext cx="8458200" cy="2218258"/>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dirty="0"/>
              <a:t>İnsanlar tabiatları gereği bir arada yaşama ihtiyacındadırlar. Bu husus psikolojik bir ihtiyaçtan olduğu kadar, sosyal ve iktisadi bir gereklilikten de kaynaklanmaktadır. Tarih içerisinde de çeşitli milletler, farklı ihtiyaçlarını sağlıklı bir zeminde karşılamak amacıyla işbirliği ve dayanışmayı önemsemişlerdir.</a:t>
            </a:r>
            <a:endParaRPr lang="tr-TR" sz="2000" dirty="0"/>
          </a:p>
        </p:txBody>
      </p:sp>
      <p:pic>
        <p:nvPicPr>
          <p:cNvPr id="3" name="Resim 2"/>
          <p:cNvPicPr>
            <a:picLocks noChangeAspect="1"/>
          </p:cNvPicPr>
          <p:nvPr/>
        </p:nvPicPr>
        <p:blipFill rotWithShape="1">
          <a:blip r:embed="rId3"/>
          <a:srcRect l="15687" t="22438" r="16241" b="7672"/>
          <a:stretch/>
        </p:blipFill>
        <p:spPr>
          <a:xfrm>
            <a:off x="1259632" y="3051267"/>
            <a:ext cx="6408712" cy="3699337"/>
          </a:xfrm>
          <a:prstGeom prst="rect">
            <a:avLst/>
          </a:prstGeom>
        </p:spPr>
      </p:pic>
    </p:spTree>
    <p:extLst>
      <p:ext uri="{BB962C8B-B14F-4D97-AF65-F5344CB8AC3E}">
        <p14:creationId xmlns:p14="http://schemas.microsoft.com/office/powerpoint/2010/main" val="28398643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268760"/>
            <a:ext cx="7632848" cy="4832092"/>
          </a:xfrm>
          <a:prstGeom prst="rect">
            <a:avLst/>
          </a:prstGeom>
        </p:spPr>
        <p:txBody>
          <a:bodyPr wrap="square">
            <a:spAutoFit/>
          </a:bodyPr>
          <a:lstStyle/>
          <a:p>
            <a:r>
              <a:rPr lang="tr-TR" sz="2800" b="1" dirty="0"/>
              <a:t>2- </a:t>
            </a:r>
            <a:r>
              <a:rPr lang="tr-TR" sz="2800" dirty="0"/>
              <a:t>Peygamber Efendimiz (s.a.v.) için aşağıdakilerden hangisi söylenemez?</a:t>
            </a:r>
          </a:p>
          <a:p>
            <a:r>
              <a:rPr lang="tr-TR" sz="2800" dirty="0"/>
              <a:t>A) Peygamber Efendimiz (s.a.v.) güvenilir bir insandı.</a:t>
            </a:r>
          </a:p>
          <a:p>
            <a:r>
              <a:rPr lang="tr-TR" sz="2800" dirty="0"/>
              <a:t>B) Peygamber Efendimiz (s.a.v.) kendisini diğer insanlardan üstün görürdü.</a:t>
            </a:r>
          </a:p>
          <a:p>
            <a:r>
              <a:rPr lang="pt-BR" sz="2800" dirty="0"/>
              <a:t>C) Peygamber Efendimiz (s.a.v.) dayanışmaya önem verirdi.</a:t>
            </a:r>
          </a:p>
          <a:p>
            <a:r>
              <a:rPr lang="tr-TR" sz="2800" dirty="0"/>
              <a:t>D) Peygamber Efendimiz (s.a.v.) toplumsal iletişimde insani ilişkilerin güçlenmesine önem verirdi.</a:t>
            </a:r>
            <a:endParaRPr lang="tr-TR" sz="1600" dirty="0"/>
          </a:p>
        </p:txBody>
      </p:sp>
    </p:spTree>
    <p:extLst>
      <p:ext uri="{BB962C8B-B14F-4D97-AF65-F5344CB8AC3E}">
        <p14:creationId xmlns:p14="http://schemas.microsoft.com/office/powerpoint/2010/main" val="5575377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1484784"/>
            <a:ext cx="6840760" cy="4401205"/>
          </a:xfrm>
          <a:prstGeom prst="rect">
            <a:avLst/>
          </a:prstGeom>
        </p:spPr>
        <p:txBody>
          <a:bodyPr wrap="square">
            <a:spAutoFit/>
          </a:bodyPr>
          <a:lstStyle/>
          <a:p>
            <a:r>
              <a:rPr lang="tr-TR" sz="4000" b="1" dirty="0"/>
              <a:t>3- </a:t>
            </a:r>
            <a:r>
              <a:rPr lang="tr-TR" sz="4000" dirty="0"/>
              <a:t>Aşağıdakilerden hangisi İslam’la bağdaşmayan davranışlardandır?</a:t>
            </a:r>
          </a:p>
          <a:p>
            <a:r>
              <a:rPr lang="tr-TR" sz="4000" dirty="0"/>
              <a:t>A) Doğruluk ve adalet</a:t>
            </a:r>
          </a:p>
          <a:p>
            <a:r>
              <a:rPr lang="tr-TR" sz="4000" dirty="0"/>
              <a:t>B) Sevgi ve saygı</a:t>
            </a:r>
          </a:p>
          <a:p>
            <a:r>
              <a:rPr lang="tr-TR" sz="4000" dirty="0"/>
              <a:t>C) İşbirliği ve dayanışma</a:t>
            </a:r>
          </a:p>
          <a:p>
            <a:r>
              <a:rPr lang="tr-TR" sz="4000" dirty="0"/>
              <a:t>D) Gıybet ve iftira</a:t>
            </a:r>
            <a:endParaRPr lang="tr-TR" sz="2000" dirty="0"/>
          </a:p>
        </p:txBody>
      </p:sp>
    </p:spTree>
    <p:extLst>
      <p:ext uri="{BB962C8B-B14F-4D97-AF65-F5344CB8AC3E}">
        <p14:creationId xmlns:p14="http://schemas.microsoft.com/office/powerpoint/2010/main" val="15626658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194911"/>
            <a:ext cx="7632848" cy="4524315"/>
          </a:xfrm>
          <a:prstGeom prst="rect">
            <a:avLst/>
          </a:prstGeom>
        </p:spPr>
        <p:txBody>
          <a:bodyPr wrap="square">
            <a:spAutoFit/>
          </a:bodyPr>
          <a:lstStyle/>
          <a:p>
            <a:r>
              <a:rPr lang="tr-TR" sz="3600" b="1" dirty="0"/>
              <a:t>4- </a:t>
            </a:r>
            <a:r>
              <a:rPr lang="tr-TR" sz="3600" dirty="0"/>
              <a:t>Aşağıdakilerden hangisi kişinin söz ve davranışlarında dürüst ve tutarlı olmasını ifade eden</a:t>
            </a:r>
          </a:p>
          <a:p>
            <a:r>
              <a:rPr lang="tr-TR" sz="3600" dirty="0"/>
              <a:t>bir kavramdır?</a:t>
            </a:r>
          </a:p>
          <a:p>
            <a:pPr marL="742950" indent="-742950">
              <a:buAutoNum type="alphaUcParenR"/>
            </a:pPr>
            <a:r>
              <a:rPr lang="tr-TR" sz="3600" dirty="0"/>
              <a:t>Doğruluk </a:t>
            </a:r>
          </a:p>
          <a:p>
            <a:pPr marL="742950" indent="-742950">
              <a:buAutoNum type="alphaUcParenR"/>
            </a:pPr>
            <a:r>
              <a:rPr lang="tr-TR" sz="3600" dirty="0"/>
              <a:t>Adalet </a:t>
            </a:r>
          </a:p>
          <a:p>
            <a:pPr marL="742950" indent="-742950">
              <a:buAutoNum type="alphaUcParenR"/>
            </a:pPr>
            <a:r>
              <a:rPr lang="tr-TR" sz="3600" dirty="0"/>
              <a:t>İşbirliği </a:t>
            </a:r>
          </a:p>
          <a:p>
            <a:pPr marL="742950" indent="-742950">
              <a:buAutoNum type="alphaUcParenR"/>
            </a:pPr>
            <a:r>
              <a:rPr lang="tr-TR" sz="3600" dirty="0"/>
              <a:t>Dayanışma</a:t>
            </a:r>
            <a:endParaRPr lang="tr-TR" dirty="0"/>
          </a:p>
        </p:txBody>
      </p:sp>
    </p:spTree>
    <p:extLst>
      <p:ext uri="{BB962C8B-B14F-4D97-AF65-F5344CB8AC3E}">
        <p14:creationId xmlns:p14="http://schemas.microsoft.com/office/powerpoint/2010/main" val="41307831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1124744"/>
            <a:ext cx="7488832" cy="4278094"/>
          </a:xfrm>
          <a:prstGeom prst="rect">
            <a:avLst/>
          </a:prstGeom>
        </p:spPr>
        <p:txBody>
          <a:bodyPr wrap="square">
            <a:spAutoFit/>
          </a:bodyPr>
          <a:lstStyle/>
          <a:p>
            <a:r>
              <a:rPr lang="tr-TR" sz="3400" b="1" dirty="0"/>
              <a:t>5- </a:t>
            </a:r>
            <a:r>
              <a:rPr lang="tr-TR" sz="3400" dirty="0"/>
              <a:t>Peygamberimiz (s.a.v.) bir hadisinde münafıklığın alametinin üç olduğunu belirtmiştir. Aşağıdakilerden</a:t>
            </a:r>
          </a:p>
          <a:p>
            <a:r>
              <a:rPr lang="tr-TR" sz="3400" dirty="0"/>
              <a:t>hangisi bu alametlerden biri değildir?</a:t>
            </a:r>
          </a:p>
          <a:p>
            <a:r>
              <a:rPr lang="tr-TR" sz="3400" dirty="0"/>
              <a:t>A) Yalan söylemek</a:t>
            </a:r>
          </a:p>
          <a:p>
            <a:r>
              <a:rPr lang="tr-TR" sz="3400" dirty="0"/>
              <a:t>B) Emanete ihanet etmek</a:t>
            </a:r>
          </a:p>
          <a:p>
            <a:r>
              <a:rPr lang="tr-TR" sz="3400" dirty="0"/>
              <a:t>C) Sözünde durmamak</a:t>
            </a:r>
          </a:p>
          <a:p>
            <a:r>
              <a:rPr lang="tr-TR" sz="3400" dirty="0"/>
              <a:t>D) Samimi olmak</a:t>
            </a:r>
          </a:p>
        </p:txBody>
      </p:sp>
    </p:spTree>
    <p:extLst>
      <p:ext uri="{BB962C8B-B14F-4D97-AF65-F5344CB8AC3E}">
        <p14:creationId xmlns:p14="http://schemas.microsoft.com/office/powerpoint/2010/main" val="41118391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9">
            <a:extLst>
              <a:ext uri="{FF2B5EF4-FFF2-40B4-BE49-F238E27FC236}">
                <a16:creationId xmlns:a16="http://schemas.microsoft.com/office/drawing/2014/main" id="{F86BB915-CE65-47A9-8F24-B18361BE6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a:hlinkClick r:id="rId4"/>
            <a:extLst>
              <a:ext uri="{FF2B5EF4-FFF2-40B4-BE49-F238E27FC236}">
                <a16:creationId xmlns:a16="http://schemas.microsoft.com/office/drawing/2014/main" id="{27DCE2BD-A083-492A-B4D5-063A72C20AAA}"/>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Dikdörtgen 8">
            <a:hlinkClick r:id="rId5"/>
            <a:extLst>
              <a:ext uri="{FF2B5EF4-FFF2-40B4-BE49-F238E27FC236}">
                <a16:creationId xmlns:a16="http://schemas.microsoft.com/office/drawing/2014/main" id="{32F87851-469D-4930-9708-C8DD6FD6BF17}"/>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21690112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6" name="arrow.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İşbirliği ve Dayanışma</a:t>
            </a:r>
            <a:endParaRPr lang="en-US" altLang="tr-TR" sz="2800" dirty="0">
              <a:solidFill>
                <a:srgbClr val="FFFFFF"/>
              </a:solidFill>
            </a:endParaRPr>
          </a:p>
        </p:txBody>
      </p:sp>
      <p:sp>
        <p:nvSpPr>
          <p:cNvPr id="6" name="Yuvarlatılmış Dikdörtgen 5"/>
          <p:cNvSpPr/>
          <p:nvPr/>
        </p:nvSpPr>
        <p:spPr>
          <a:xfrm>
            <a:off x="395536" y="994718"/>
            <a:ext cx="8458200" cy="1642194"/>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Toplumu oluşturan fertlerin ortak hayat alanlarında birlikte hareket etmelerine “işbirliği” denir. İnsanların bir arada mutlu bir şekilde yaşayabilmeleri için işbirliği gerektiren konularda birlikte hareket</a:t>
            </a:r>
          </a:p>
          <a:p>
            <a:r>
              <a:rPr lang="tr-TR" sz="2000" dirty="0"/>
              <a:t>etmeleri hayati bir öneme sahiptir.</a:t>
            </a:r>
          </a:p>
        </p:txBody>
      </p:sp>
      <p:pic>
        <p:nvPicPr>
          <p:cNvPr id="3" name="Resim 2"/>
          <p:cNvPicPr>
            <a:picLocks noChangeAspect="1"/>
          </p:cNvPicPr>
          <p:nvPr/>
        </p:nvPicPr>
        <p:blipFill rotWithShape="1">
          <a:blip r:embed="rId3"/>
          <a:srcRect l="15687" t="26375" r="15687" b="15547"/>
          <a:stretch/>
        </p:blipFill>
        <p:spPr>
          <a:xfrm>
            <a:off x="304800" y="2773921"/>
            <a:ext cx="8583488" cy="4084079"/>
          </a:xfrm>
          <a:prstGeom prst="rect">
            <a:avLst/>
          </a:prstGeom>
        </p:spPr>
      </p:pic>
    </p:spTree>
    <p:extLst>
      <p:ext uri="{BB962C8B-B14F-4D97-AF65-F5344CB8AC3E}">
        <p14:creationId xmlns:p14="http://schemas.microsoft.com/office/powerpoint/2010/main" val="3118961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İşbirliği ve Dayanışma</a:t>
            </a:r>
            <a:endParaRPr lang="en-US" altLang="tr-TR" sz="2800" dirty="0">
              <a:solidFill>
                <a:srgbClr val="FFFFFF"/>
              </a:solidFill>
            </a:endParaRPr>
          </a:p>
        </p:txBody>
      </p:sp>
      <p:sp>
        <p:nvSpPr>
          <p:cNvPr id="6" name="Yuvarlatılmış Dikdörtgen 5"/>
          <p:cNvSpPr/>
          <p:nvPr/>
        </p:nvSpPr>
        <p:spPr>
          <a:xfrm>
            <a:off x="323528" y="1241115"/>
            <a:ext cx="8458200" cy="1210146"/>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Peygamber Efendimiz (s.a.v.) de daha gençliğinden itibaren işbirliği</a:t>
            </a:r>
          </a:p>
          <a:p>
            <a:r>
              <a:rPr lang="tr-TR" sz="2000" dirty="0"/>
              <a:t>gerektiren alanlarda kamunun faydası için emeğini hiçbir zaman esirgememiştir.</a:t>
            </a:r>
          </a:p>
        </p:txBody>
      </p:sp>
      <p:pic>
        <p:nvPicPr>
          <p:cNvPr id="3" name="Resim 2"/>
          <p:cNvPicPr>
            <a:picLocks noChangeAspect="1"/>
          </p:cNvPicPr>
          <p:nvPr/>
        </p:nvPicPr>
        <p:blipFill rotWithShape="1">
          <a:blip r:embed="rId3"/>
          <a:srcRect b="28184"/>
          <a:stretch/>
        </p:blipFill>
        <p:spPr>
          <a:xfrm>
            <a:off x="200025" y="2852936"/>
            <a:ext cx="8667750" cy="3146623"/>
          </a:xfrm>
          <a:prstGeom prst="rect">
            <a:avLst/>
          </a:prstGeom>
        </p:spPr>
      </p:pic>
    </p:spTree>
    <p:extLst>
      <p:ext uri="{BB962C8B-B14F-4D97-AF65-F5344CB8AC3E}">
        <p14:creationId xmlns:p14="http://schemas.microsoft.com/office/powerpoint/2010/main" val="2607682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İşbirliği ve Dayanışma</a:t>
            </a:r>
            <a:endParaRPr lang="en-US" altLang="tr-TR" sz="2800" dirty="0">
              <a:solidFill>
                <a:srgbClr val="FFFFFF"/>
              </a:solidFill>
            </a:endParaRPr>
          </a:p>
        </p:txBody>
      </p:sp>
      <p:sp>
        <p:nvSpPr>
          <p:cNvPr id="6" name="Yuvarlatılmış Dikdörtgen 5"/>
          <p:cNvSpPr/>
          <p:nvPr/>
        </p:nvSpPr>
        <p:spPr>
          <a:xfrm>
            <a:off x="395536" y="994718"/>
            <a:ext cx="8458200" cy="1570186"/>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Bir topluluğu oluşturanların duygu, düşünce ve ortak çıkarlarda birbirlerine karşılıklı bağlanmasına “dayanışma” denir. Dayanışma bir toplumu güçlü kılan özelliklerin başında gelir. Güçlü toplumlarda</a:t>
            </a:r>
          </a:p>
          <a:p>
            <a:r>
              <a:rPr lang="tr-TR" sz="2000" dirty="0"/>
              <a:t>yaşayan insanlar arasında sevgi ve saygıyı temel alan dayanışma bilinci vardır.</a:t>
            </a:r>
          </a:p>
        </p:txBody>
      </p:sp>
      <p:pic>
        <p:nvPicPr>
          <p:cNvPr id="1026" name="Picture 2" descr="http://www.nenedirvikipedi.com/wp-content/uploads/2013/08/dayan%C4%B1%C5%9F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757" y="2686046"/>
            <a:ext cx="6369611" cy="405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47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İşbirliği ve Dayanışma</a:t>
            </a:r>
            <a:endParaRPr lang="en-US" altLang="tr-TR" sz="2800" dirty="0">
              <a:solidFill>
                <a:srgbClr val="FFFFFF"/>
              </a:solidFill>
            </a:endParaRPr>
          </a:p>
        </p:txBody>
      </p:sp>
      <p:sp>
        <p:nvSpPr>
          <p:cNvPr id="6" name="Yuvarlatılmış Dikdörtgen 5"/>
          <p:cNvSpPr/>
          <p:nvPr/>
        </p:nvSpPr>
        <p:spPr>
          <a:xfrm>
            <a:off x="332234" y="836712"/>
            <a:ext cx="8458200" cy="1354162"/>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İlk Müslümanlar Peygamberimiz rehberliğinde yardımlaşmanın ve dayanışmanın eşsiz örneklerini bizzat yaşayarak vermişlerdir.</a:t>
            </a:r>
          </a:p>
        </p:txBody>
      </p:sp>
      <p:pic>
        <p:nvPicPr>
          <p:cNvPr id="2050" name="Picture 2" descr="http://www.guneyhayat.com/wp-content/uploads/2014/10/574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09341"/>
            <a:ext cx="6696744" cy="440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987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İşbirliği ve Dayanışma</a:t>
            </a:r>
            <a:endParaRPr lang="en-US" altLang="tr-TR" sz="2800" dirty="0">
              <a:solidFill>
                <a:srgbClr val="FFFFFF"/>
              </a:solidFill>
            </a:endParaRPr>
          </a:p>
        </p:txBody>
      </p:sp>
      <p:sp>
        <p:nvSpPr>
          <p:cNvPr id="6" name="Yuvarlatılmış Dikdörtgen 5"/>
          <p:cNvSpPr/>
          <p:nvPr/>
        </p:nvSpPr>
        <p:spPr>
          <a:xfrm>
            <a:off x="332234" y="836712"/>
            <a:ext cx="8458200" cy="2232248"/>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AYET: </a:t>
            </a:r>
            <a:r>
              <a:rPr lang="tr-TR" sz="2000" b="1" dirty="0"/>
              <a:t>“Allah’a ibadet edin ve ona hiçbir şeyi ortak koşmayın! Sonra anaya, babaya, akrabaya, yetimlere, yoksullara, akraba olan</a:t>
            </a:r>
          </a:p>
          <a:p>
            <a:r>
              <a:rPr lang="tr-TR" sz="2000" b="1" dirty="0"/>
              <a:t>komşulara, yakın ve uzak komşulara, yanında bulunan arkadaşa, yolda kalanlara, sahip olduğunuz kölelere iyilik edin! Şüphesiz Allah kibirlenen ve övünen kimseleri sevmez.” (Nisa 36)</a:t>
            </a:r>
            <a:endParaRPr lang="tr-TR" sz="2000" dirty="0"/>
          </a:p>
        </p:txBody>
      </p:sp>
      <p:pic>
        <p:nvPicPr>
          <p:cNvPr id="3" name="Resim 2"/>
          <p:cNvPicPr>
            <a:picLocks noChangeAspect="1"/>
          </p:cNvPicPr>
          <p:nvPr/>
        </p:nvPicPr>
        <p:blipFill rotWithShape="1">
          <a:blip r:embed="rId3"/>
          <a:srcRect t="-1269" r="45170" b="24028"/>
          <a:stretch/>
        </p:blipFill>
        <p:spPr>
          <a:xfrm>
            <a:off x="1763688" y="3076947"/>
            <a:ext cx="5184576" cy="3692047"/>
          </a:xfrm>
          <a:prstGeom prst="rect">
            <a:avLst/>
          </a:prstGeom>
        </p:spPr>
      </p:pic>
    </p:spTree>
    <p:extLst>
      <p:ext uri="{BB962C8B-B14F-4D97-AF65-F5344CB8AC3E}">
        <p14:creationId xmlns:p14="http://schemas.microsoft.com/office/powerpoint/2010/main" val="17989556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dirty="0"/>
              <a:t>1. İşbirliği ve Dayanışma</a:t>
            </a:r>
            <a:endParaRPr lang="en-US" altLang="tr-TR" sz="2800" dirty="0">
              <a:solidFill>
                <a:srgbClr val="FFFFFF"/>
              </a:solidFill>
            </a:endParaRPr>
          </a:p>
        </p:txBody>
      </p:sp>
      <p:sp>
        <p:nvSpPr>
          <p:cNvPr id="6" name="Yuvarlatılmış Dikdörtgen 5"/>
          <p:cNvSpPr/>
          <p:nvPr/>
        </p:nvSpPr>
        <p:spPr>
          <a:xfrm>
            <a:off x="332234" y="836712"/>
            <a:ext cx="8458200" cy="1080120"/>
          </a:xfrm>
          <a:prstGeom prst="roundRect">
            <a:avLst/>
          </a:prstGeom>
          <a:solidFill>
            <a:srgbClr val="7030A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a:t>HADİS: </a:t>
            </a:r>
            <a:r>
              <a:rPr lang="tr-TR" sz="2000" i="1" dirty="0"/>
              <a:t>“Sizden biriniz, kendisi için istediğini mümin kardeşi için de istemedikçe gerçek  manada iman etmiş olmaz.”</a:t>
            </a:r>
            <a:endParaRPr lang="tr-TR" sz="2000" dirty="0"/>
          </a:p>
        </p:txBody>
      </p:sp>
      <p:pic>
        <p:nvPicPr>
          <p:cNvPr id="3074" name="Picture 2" descr="http://www.bahcevan.org/resim/haber/5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 y="2037581"/>
            <a:ext cx="9145016" cy="452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307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arrow.wav"/>
          </p:stSnd>
        </p:sndAc>
      </p:transition>
    </mc:Choice>
    <mc:Fallback xmlns="">
      <p:transition spd="slow">
        <p:fade/>
        <p:sndAc>
          <p:stSnd>
            <p:snd r:embed="rId4" name="arrow.wav"/>
          </p:stSnd>
        </p:sndAc>
      </p:transition>
    </mc:Fallback>
  </mc:AlternateContent>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 [HEM]">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HMH_lise10_sınıf_1_ünite_bolum1</Template>
  <TotalTime>1410</TotalTime>
  <Words>1241</Words>
  <Application>Microsoft Office PowerPoint</Application>
  <PresentationFormat>Ekran Gösterisi (4:3)</PresentationFormat>
  <Paragraphs>99</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34</vt:i4>
      </vt:variant>
    </vt:vector>
  </HeadingPairs>
  <TitlesOfParts>
    <vt:vector size="41" baseType="lpstr">
      <vt:lpstr>Arial</vt:lpstr>
      <vt:lpstr>Calibri</vt:lpstr>
      <vt:lpstr>Verdana</vt:lpstr>
      <vt:lpstr>Wingdings</vt:lpstr>
      <vt:lpstr>Diseño predeterminado</vt:lpstr>
      <vt:lpstr>4 [HEM]</vt:lpstr>
      <vt:lpstr>sample</vt:lpstr>
      <vt:lpstr>Hz. Muhammed’in Hayatı</vt:lpstr>
      <vt:lpstr>Bölüm İçindekiler</vt:lpstr>
      <vt:lpstr>1. İşbirliği ve Dayanışma</vt:lpstr>
      <vt:lpstr>1. İşbirliği ve Dayanışma</vt:lpstr>
      <vt:lpstr>1. İşbirliği ve Dayanışma</vt:lpstr>
      <vt:lpstr>1. İşbirliği ve Dayanışma</vt:lpstr>
      <vt:lpstr>1. İşbirliği ve Dayanışma</vt:lpstr>
      <vt:lpstr>1. İşbirliği ve Dayanışma</vt:lpstr>
      <vt:lpstr>1. İşbirliği ve Dayanışma</vt:lpstr>
      <vt:lpstr>2. Güvenilir Olmak</vt:lpstr>
      <vt:lpstr>2. Güvenilir Olmak</vt:lpstr>
      <vt:lpstr>2. Güvenilir Olmak</vt:lpstr>
      <vt:lpstr>2. Güvenilir Olmak</vt:lpstr>
      <vt:lpstr>2. Güvenilir Olmak</vt:lpstr>
      <vt:lpstr>2. Güvenilir Olmak</vt:lpstr>
      <vt:lpstr>3. Doğru ve Dürüst Olmak</vt:lpstr>
      <vt:lpstr>3. Doğru ve Dürüst Olmak</vt:lpstr>
      <vt:lpstr>3. Doğru ve Dürüst Olmak</vt:lpstr>
      <vt:lpstr>3. Doğru ve Dürüst Olmak</vt:lpstr>
      <vt:lpstr>3. Doğru ve Dürüst Olmak</vt:lpstr>
      <vt:lpstr>3. Doğru ve Dürüst Olmak</vt:lpstr>
      <vt:lpstr>3. Doğru ve Dürüst Olmak</vt:lpstr>
      <vt:lpstr>4. Sevgi ve Saygıyı Esas Almak</vt:lpstr>
      <vt:lpstr>4. Sevgi ve Saygıyı Esas Almak</vt:lpstr>
      <vt:lpstr>4. Sevgi ve Saygıyı Esas Almak</vt:lpstr>
      <vt:lpstr>4. Sevgi ve Saygıyı Esas Almak</vt:lpstr>
      <vt:lpstr>4. Sevgi ve Saygıyı Esas Almak</vt:lpstr>
      <vt:lpstr>4. Sevgi ve Saygıyı Esas Almak</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dc:creator>emın</dc:creator>
  <cp:lastModifiedBy>MN_Dizgi-2</cp:lastModifiedBy>
  <cp:revision>105</cp:revision>
  <dcterms:created xsi:type="dcterms:W3CDTF">2014-09-07T18:45:13Z</dcterms:created>
  <dcterms:modified xsi:type="dcterms:W3CDTF">2022-11-30T14:29:20Z</dcterms:modified>
  <cp:category>Microsoft Power Point</cp:category>
</cp:coreProperties>
</file>