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 id="2147483824" r:id="rId3"/>
  </p:sldMasterIdLst>
  <p:sldIdLst>
    <p:sldId id="383" r:id="rId4"/>
    <p:sldId id="258" r:id="rId5"/>
    <p:sldId id="538" r:id="rId6"/>
    <p:sldId id="541" r:id="rId7"/>
    <p:sldId id="542" r:id="rId8"/>
    <p:sldId id="543" r:id="rId9"/>
    <p:sldId id="539" r:id="rId10"/>
    <p:sldId id="540" r:id="rId11"/>
    <p:sldId id="545" r:id="rId12"/>
    <p:sldId id="546" r:id="rId13"/>
    <p:sldId id="547" r:id="rId14"/>
    <p:sldId id="548" r:id="rId15"/>
    <p:sldId id="549" r:id="rId16"/>
    <p:sldId id="550" r:id="rId17"/>
    <p:sldId id="551" r:id="rId18"/>
    <p:sldId id="552" r:id="rId19"/>
    <p:sldId id="553" r:id="rId20"/>
    <p:sldId id="554" r:id="rId21"/>
    <p:sldId id="555" r:id="rId22"/>
    <p:sldId id="556" r:id="rId23"/>
    <p:sldId id="557" r:id="rId24"/>
    <p:sldId id="558" r:id="rId25"/>
    <p:sldId id="559" r:id="rId26"/>
    <p:sldId id="382" r:id="rId27"/>
    <p:sldId id="381"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2" autoAdjust="0"/>
    <p:restoredTop sz="94660"/>
  </p:normalViewPr>
  <p:slideViewPr>
    <p:cSldViewPr>
      <p:cViewPr varScale="1">
        <p:scale>
          <a:sx n="69" d="100"/>
          <a:sy n="69" d="100"/>
        </p:scale>
        <p:origin x="8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1600" b="1" dirty="0">
                <a:solidFill>
                  <a:srgbClr val="000000"/>
                </a:solidFill>
              </a:rPr>
              <a:t>Company</a:t>
            </a:r>
          </a:p>
          <a:p>
            <a:pPr fontAlgn="base">
              <a:spcBef>
                <a:spcPct val="0"/>
              </a:spcBef>
              <a:spcAft>
                <a:spcPct val="0"/>
              </a:spcAft>
            </a:pPr>
            <a:r>
              <a:rPr lang="en-US" altLang="tr-TR" sz="2400" b="1" dirty="0">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247874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69426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7847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1833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66" name="Image" r:id="rId3" imgW="7606349" imgH="6095238" progId="Photoshop.Image.6">
                  <p:embed/>
                </p:oleObj>
              </mc:Choice>
              <mc:Fallback>
                <p:oleObj name="Image" r:id="rId3" imgW="7606349" imgH="6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charset="0"/>
              </a:defRPr>
            </a:lvl1pPr>
          </a:lstStyle>
          <a:p>
            <a:endParaRPr lang="en-US" altLang="tr-TR" dirty="0">
              <a:solidFill>
                <a:srgbClr val="FFFFFF"/>
              </a:solidFill>
            </a:endParaRPr>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charset="0"/>
              </a:defRPr>
            </a:lvl1pPr>
          </a:lstStyle>
          <a:p>
            <a:endParaRPr lang="en-US" altLang="tr-TR" dirty="0">
              <a:solidFill>
                <a:srgbClr val="FFFFFF"/>
              </a:solidFill>
            </a:endParaRPr>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96796A9D-A3A9-4728-81E3-18593F5DA581}" type="slidenum">
              <a:rPr lang="en-US" altLang="tr-TR">
                <a:solidFill>
                  <a:srgbClr val="FFFFFF"/>
                </a:solidFill>
              </a:rPr>
              <a:pPr/>
              <a:t>‹#›</a:t>
            </a:fld>
            <a:endParaRPr lang="en-US" altLang="tr-TR" dirty="0">
              <a:solidFill>
                <a:srgbClr val="FFFFFF"/>
              </a:solidFill>
            </a:endParaRPr>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800" b="1" dirty="0">
                <a:solidFill>
                  <a:srgbClr val="FFFFFF"/>
                </a:solidFill>
                <a:cs typeface="Arial"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48661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47E6D899-504D-45CD-B54D-6D55D07A9AD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470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B0519FF-A5F4-4CA1-A5BC-32DA852570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99361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C46AADC5-37AD-4229-89F7-76B30714F6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6474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8" name="Altbilgi Yer Tutucusu 7"/>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9" name="Slayt Numarası Yer Tutucusu 8"/>
          <p:cNvSpPr>
            <a:spLocks noGrp="1"/>
          </p:cNvSpPr>
          <p:nvPr>
            <p:ph type="sldNum" sz="quarter" idx="12"/>
          </p:nvPr>
        </p:nvSpPr>
        <p:spPr/>
        <p:txBody>
          <a:bodyPr/>
          <a:lstStyle>
            <a:lvl1pPr>
              <a:defRPr/>
            </a:lvl1pPr>
          </a:lstStyle>
          <a:p>
            <a:fld id="{F9EF16B1-24AD-45B3-9D94-6C95FBED810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2842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4" name="Altbilgi Yer Tutucusu 3"/>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5" name="Slayt Numarası Yer Tutucusu 4"/>
          <p:cNvSpPr>
            <a:spLocks noGrp="1"/>
          </p:cNvSpPr>
          <p:nvPr>
            <p:ph type="sldNum" sz="quarter" idx="12"/>
          </p:nvPr>
        </p:nvSpPr>
        <p:spPr/>
        <p:txBody>
          <a:bodyPr/>
          <a:lstStyle>
            <a:lvl1pPr>
              <a:defRPr/>
            </a:lvl1pPr>
          </a:lstStyle>
          <a:p>
            <a:fld id="{C78CCFF5-D3E8-40FB-ACC7-F2EECE6484D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7735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3" name="Altbilgi Yer Tutucusu 2"/>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4" name="Slayt Numarası Yer Tutucusu 3"/>
          <p:cNvSpPr>
            <a:spLocks noGrp="1"/>
          </p:cNvSpPr>
          <p:nvPr>
            <p:ph type="sldNum" sz="quarter" idx="12"/>
          </p:nvPr>
        </p:nvSpPr>
        <p:spPr/>
        <p:txBody>
          <a:bodyPr/>
          <a:lstStyle>
            <a:lvl1pPr>
              <a:defRPr/>
            </a:lvl1pPr>
          </a:lstStyle>
          <a:p>
            <a:fld id="{C6E9DCAB-F08F-4281-88B4-4ED29DB6EBD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8438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065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1E4F9823-C741-45CE-99F8-7391EB981E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435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FB0DCE23-7037-4DE3-88D8-2A5EF5F521D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4781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22AAA17-54BD-4616-AD7F-D612F68D21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678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0813"/>
            <a:ext cx="2057400" cy="5997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0813"/>
            <a:ext cx="6019800" cy="5997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5202D40C-7190-4649-963A-91B4F8F93C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03674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0813"/>
            <a:ext cx="8229600" cy="563562"/>
          </a:xfrm>
        </p:spPr>
        <p:txBody>
          <a:bodyPr/>
          <a:lstStyle/>
          <a:p>
            <a:r>
              <a:rPr lang="tr-TR"/>
              <a:t>Asıl başlık stili için tıklatın</a:t>
            </a:r>
          </a:p>
        </p:txBody>
      </p:sp>
      <p:sp>
        <p:nvSpPr>
          <p:cNvPr id="3" name="Tablo Yer Tutucusu 2"/>
          <p:cNvSpPr>
            <a:spLocks noGrp="1"/>
          </p:cNvSpPr>
          <p:nvPr>
            <p:ph type="tbl" idx="1"/>
          </p:nvPr>
        </p:nvSpPr>
        <p:spPr>
          <a:xfrm>
            <a:off x="457200" y="900113"/>
            <a:ext cx="8229600" cy="5248275"/>
          </a:xfrm>
        </p:spPr>
        <p:txBody>
          <a:bodyPr/>
          <a:lstStyle/>
          <a:p>
            <a:r>
              <a:rPr lang="tr-TR" dirty="0"/>
              <a:t>Tablo eklemek için simgeyi tıklatın</a:t>
            </a:r>
          </a:p>
        </p:txBody>
      </p:sp>
      <p:sp>
        <p:nvSpPr>
          <p:cNvPr id="4" name="Veri Yer Tutucusu 3"/>
          <p:cNvSpPr>
            <a:spLocks noGrp="1"/>
          </p:cNvSpPr>
          <p:nvPr>
            <p:ph type="dt" sz="half" idx="10"/>
          </p:nvPr>
        </p:nvSpPr>
        <p:spPr>
          <a:xfrm>
            <a:off x="457200" y="6523038"/>
            <a:ext cx="2133600" cy="320675"/>
          </a:xfrm>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a:xfrm>
            <a:off x="6324600" y="6537325"/>
            <a:ext cx="2438400" cy="320675"/>
          </a:xfrm>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a:xfrm>
            <a:off x="3276600" y="6537325"/>
            <a:ext cx="2133600" cy="320675"/>
          </a:xfrm>
        </p:spPr>
        <p:txBody>
          <a:bodyPr/>
          <a:lstStyle>
            <a:lvl1pPr>
              <a:defRPr/>
            </a:lvl1pPr>
          </a:lstStyle>
          <a:p>
            <a:fld id="{5B58FA7A-A890-4D9A-8274-DB6B02D34BBD}"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1122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54045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4628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13616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0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67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66472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4142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268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20292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3835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46470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3083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423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31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24434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2340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81030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1766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BD3BB21C-5385-4326-B05F-7D4C1E3F0833}" type="slidenum">
              <a:rPr lang="en-US" altLang="tr-TR" smtClean="0">
                <a:solidFill>
                  <a:srgbClr val="163794"/>
                </a:solidFill>
              </a:rPr>
              <a:pPr fontAlgn="base">
                <a:spcBef>
                  <a:spcPct val="0"/>
                </a:spcBef>
                <a:spcAft>
                  <a:spcPct val="0"/>
                </a:spcAft>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ltLang="tr-TR" dirty="0">
                <a:solidFill>
                  <a:srgbClr val="FFFFFF"/>
                </a:solidFill>
              </a:rPr>
              <a:t>www.themegallery.com</a:t>
            </a:r>
          </a:p>
        </p:txBody>
      </p:sp>
    </p:spTree>
    <p:extLst>
      <p:ext uri="{BB962C8B-B14F-4D97-AF65-F5344CB8AC3E}">
        <p14:creationId xmlns:p14="http://schemas.microsoft.com/office/powerpoint/2010/main" val="2721339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24642" name="Image" r:id="rId15" imgW="7390476" imgH="913963" progId="Photoshop.Image.6">
                  <p:embed/>
                </p:oleObj>
              </mc:Choice>
              <mc:Fallback>
                <p:oleObj name="Image" r:id="rId15" imgW="7390476" imgH="913963"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A4BE40F4-A34C-4426-8A7D-ADA634D14B4C}" type="slidenum">
              <a:rPr lang="en-US" altLang="tr-TR" smtClean="0">
                <a:solidFill>
                  <a:srgbClr val="FFFFFF"/>
                </a:solidFill>
                <a:latin typeface="Arial" charset="0"/>
                <a:cs typeface="Arial" charset="0"/>
              </a:rPr>
              <a:pPr fontAlgn="base">
                <a:spcBef>
                  <a:spcPct val="0"/>
                </a:spcBef>
                <a:spcAft>
                  <a:spcPct val="0"/>
                </a:spcAft>
              </a:pPr>
              <a:t>‹#›</a:t>
            </a:fld>
            <a:endParaRPr lang="en-US" altLang="tr-TR" dirty="0">
              <a:solidFill>
                <a:srgbClr val="FFFFFF"/>
              </a:solidFill>
              <a:latin typeface="Arial" charset="0"/>
              <a:cs typeface="Arial" charset="0"/>
            </a:endParaRPr>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19543419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6856260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hyperlink" Target="http://www.dindersi.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5760442"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1659429"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Sosyal </a:t>
            </a:r>
            <a:r>
              <a:rPr lang="tr-TR" dirty="0">
                <a:solidFill>
                  <a:srgbClr val="000000"/>
                </a:solidFill>
              </a:rPr>
              <a:t>İletişim</a:t>
            </a:r>
          </a:p>
        </p:txBody>
      </p:sp>
      <p:sp>
        <p:nvSpPr>
          <p:cNvPr id="4" name="Dikdörtgen 3"/>
          <p:cNvSpPr/>
          <p:nvPr/>
        </p:nvSpPr>
        <p:spPr>
          <a:xfrm>
            <a:off x="251520" y="764704"/>
            <a:ext cx="8568952" cy="1938992"/>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İmam Hatip Ortaokulu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54093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8012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t>Ayet: </a:t>
            </a:r>
            <a:r>
              <a:rPr lang="tr-TR" b="1" dirty="0"/>
              <a:t>“Ey iman edenler! Karşılıklı rızaya dayanan ticaret durumu hariç, mallarınızı haksız yollarla yemeyin…” </a:t>
            </a:r>
            <a:r>
              <a:rPr lang="tr-TR" sz="1200" dirty="0"/>
              <a:t>(Nisa:29)</a:t>
            </a:r>
            <a:endParaRPr lang="tr-TR" u="sng" dirty="0"/>
          </a:p>
        </p:txBody>
      </p:sp>
      <p:pic>
        <p:nvPicPr>
          <p:cNvPr id="45058" name="Picture 2" descr="http://www.mgokdemirinsaat.com/data/finder/2007101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348880"/>
            <a:ext cx="76200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2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de alışverişte ölçüye ve tartıya dikkat edilmesini tavsiye etmiş. Böylece müşteri ve satıcı arasında haksızlıkların önlenmesini istemiştir.</a:t>
            </a:r>
          </a:p>
          <a:p>
            <a:r>
              <a:rPr lang="tr-TR" dirty="0"/>
              <a:t>Bir hadis-i şerifinde şöyle buyurmaktadır: </a:t>
            </a:r>
            <a:r>
              <a:rPr lang="tr-TR" i="1" dirty="0"/>
              <a:t>“Sattığın zaman ölçerek sat, aldığın zaman da ölçerek al.”</a:t>
            </a:r>
            <a:endParaRPr lang="tr-TR" u="sng" dirty="0"/>
          </a:p>
        </p:txBody>
      </p:sp>
      <p:pic>
        <p:nvPicPr>
          <p:cNvPr id="46082" name="Picture 2" descr="http://www.turkedergi.com/wp-content/uploads/2011/07/teraz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36912"/>
            <a:ext cx="5256584" cy="379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01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2413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bir gün tahıl satan bir kişinin yanından geçmiş ve elini tahılın içine soktuğunda parmaklarına ıslaklık değmiş, bunun üzerine, “Bunu tahılın üstüne</a:t>
            </a:r>
          </a:p>
          <a:p>
            <a:r>
              <a:rPr lang="tr-TR" dirty="0"/>
              <a:t>koysaydın ya! Bizi aldatan bizden değildir.” buyurmuştur. </a:t>
            </a:r>
            <a:endParaRPr lang="tr-TR" u="sng" dirty="0"/>
          </a:p>
        </p:txBody>
      </p:sp>
      <p:pic>
        <p:nvPicPr>
          <p:cNvPr id="47108" name="Picture 4" descr="http://j1308.hizliresim.com/1d/m/rnyy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83310"/>
            <a:ext cx="5688632" cy="4266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4029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Bilindiği gibi İslam öncesi döneme “cahiliye” adı verilmektedir. Bu dönemin temel özelliklerinden birisi, zayıf ve muhtaç insanların haksız ama güçlü kimselerce yok sayılmasıdır. Peygamber Efendimizin getirdiği ilk mesajlarda mağdur edilen</a:t>
            </a:r>
          </a:p>
          <a:p>
            <a:r>
              <a:rPr lang="tr-TR" dirty="0"/>
              <a:t>bu insanların hakları savunulmuş ve hakkın kişilerin konumu, soyu veya zenginliğinden ileri gelmediği vurgulanmıştır.</a:t>
            </a:r>
            <a:endParaRPr lang="tr-TR" u="sng" dirty="0"/>
          </a:p>
        </p:txBody>
      </p:sp>
      <p:pic>
        <p:nvPicPr>
          <p:cNvPr id="48132" name="Picture 4" descr="http://s1.dmcdn.net/FY_ZU/1280x720-vxh.jpg"/>
          <p:cNvPicPr>
            <a:picLocks noChangeAspect="1" noChangeArrowheads="1"/>
          </p:cNvPicPr>
          <p:nvPr/>
        </p:nvPicPr>
        <p:blipFill rotWithShape="1">
          <a:blip r:embed="rId2">
            <a:extLst>
              <a:ext uri="{28A0092B-C50C-407E-A947-70E740481C1C}">
                <a14:useLocalDpi xmlns:a14="http://schemas.microsoft.com/office/drawing/2010/main" val="0"/>
              </a:ext>
            </a:extLst>
          </a:blip>
          <a:srcRect t="8000" r="50388" b="53150"/>
          <a:stretch/>
        </p:blipFill>
        <p:spPr bwMode="auto">
          <a:xfrm>
            <a:off x="541495" y="3068960"/>
            <a:ext cx="7846929" cy="3456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9442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Bir gün Hz. Peygamber, </a:t>
            </a:r>
            <a:r>
              <a:rPr lang="tr-TR" i="1" dirty="0"/>
              <a:t>“Din kardeşin zalim de olsa mazlum </a:t>
            </a:r>
            <a:r>
              <a:rPr lang="nb-NO" i="1" dirty="0"/>
              <a:t>da olsa ona yardım et.” </a:t>
            </a:r>
            <a:r>
              <a:rPr lang="tr-TR" i="1" dirty="0"/>
              <a:t> </a:t>
            </a:r>
            <a:r>
              <a:rPr lang="nb-NO" dirty="0"/>
              <a:t>buyurmuştu.</a:t>
            </a:r>
            <a:r>
              <a:rPr lang="tr-TR" dirty="0"/>
              <a:t> Bir kişi, “Ya </a:t>
            </a:r>
            <a:r>
              <a:rPr lang="tr-TR" dirty="0" err="1"/>
              <a:t>Resûlullah</a:t>
            </a:r>
            <a:r>
              <a:rPr lang="tr-TR" dirty="0"/>
              <a:t>! Kardeşim mazlumsa ona yardım edeyim. Ancak zalimse nasıl yardım edebilirim?” diye sordu. Allah </a:t>
            </a:r>
            <a:r>
              <a:rPr lang="tr-TR" dirty="0" err="1"/>
              <a:t>Resûlü</a:t>
            </a:r>
            <a:r>
              <a:rPr lang="tr-TR" dirty="0"/>
              <a:t>, </a:t>
            </a:r>
            <a:r>
              <a:rPr lang="tr-TR" i="1" dirty="0"/>
              <a:t>“Onu zulümden alıkoyar, zulmüne mani olursun. Şüphesiz ki bu ona yardım etmektir.” </a:t>
            </a:r>
            <a:r>
              <a:rPr lang="tr-TR" dirty="0"/>
              <a:t>buyurdu.</a:t>
            </a:r>
            <a:endParaRPr lang="tr-TR" u="sng" dirty="0"/>
          </a:p>
        </p:txBody>
      </p:sp>
      <p:pic>
        <p:nvPicPr>
          <p:cNvPr id="49154" name="Picture 2" descr="https://pbs.twimg.com/media/BsMOO4ZIYAA1yDo.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36912"/>
            <a:ext cx="3960440" cy="399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21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9361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zayıfların haklarını elinden alan kimselere, sürekli ahiret hayatı ve hesap günü hatırlatılmıştır.</a:t>
            </a:r>
            <a:endParaRPr lang="tr-TR" u="sng" dirty="0"/>
          </a:p>
        </p:txBody>
      </p:sp>
      <p:pic>
        <p:nvPicPr>
          <p:cNvPr id="4" name="Picture 2" descr="http://pbs.twimg.com/media/BStl94XCUAA87BG.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6120680" cy="4529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1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Habeşistan’a hicret eden Müslümanların sözcüsü Cafer b. Ebu Talip’in </a:t>
            </a:r>
            <a:r>
              <a:rPr lang="tr-TR" dirty="0" err="1"/>
              <a:t>Necaşi</a:t>
            </a:r>
            <a:endParaRPr lang="tr-TR" dirty="0"/>
          </a:p>
          <a:p>
            <a:r>
              <a:rPr lang="tr-TR" dirty="0"/>
              <a:t>ile aralarında geçen konuşma, Peygamber Efendimizin gönderiliş amacını çok güzel ortaya koymaktadır. Cafer, </a:t>
            </a:r>
            <a:r>
              <a:rPr lang="tr-TR" dirty="0" err="1"/>
              <a:t>Necaşi’nin</a:t>
            </a:r>
            <a:r>
              <a:rPr lang="tr-TR" dirty="0"/>
              <a:t> huzurunda Müslümanları savunmuş ve Cahiliye Dönemi’nde kuvvetli olanın zayıfları ezdiğini, Peygamber Efendimizin ise güçsüzlerin yanında yer alarak onların haklarına sahip çıktığını ifade etmiştir.</a:t>
            </a:r>
            <a:endParaRPr lang="tr-TR" u="sng" dirty="0"/>
          </a:p>
        </p:txBody>
      </p:sp>
      <p:pic>
        <p:nvPicPr>
          <p:cNvPr id="51202" name="Picture 2" descr="http://www.bizegitimciyiz.com/upload/forum/sanlavForum_9215967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852936"/>
            <a:ext cx="6192688" cy="383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7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30425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Peygamberimizin üzerinde önemle durduğu konulardan bir diğeri de yetim  hakkıdır. Birçok yetim, ana-baba korumasından yoksun olduğu için haksızlıkla karşılaşıyor, kendilerine kalan miras ellerinden alınıyordu. Peygamber Efendimiz birçok hadisinde yetimlere sahip çıkmayı ve onların haklarını korumayı öğütlemiştir. Bunlardan birinde şöyle buyurmaktadır: </a:t>
            </a:r>
            <a:r>
              <a:rPr lang="tr-TR" i="1" dirty="0"/>
              <a:t>“Müslümanlar içinde en hayırlı ev, kendisine iyilik yapılan bir yetimin bulunduğu evdir. Müslümanlar içinde en</a:t>
            </a:r>
          </a:p>
          <a:p>
            <a:r>
              <a:rPr lang="tr-TR" i="1" dirty="0"/>
              <a:t>kötü ev de kendisine kötülük yapılan bir yetimin bulunduğu evdir.”</a:t>
            </a:r>
            <a:endParaRPr lang="tr-TR" u="sng"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22434" b="27920"/>
          <a:stretch/>
        </p:blipFill>
        <p:spPr>
          <a:xfrm>
            <a:off x="1176365" y="3554040"/>
            <a:ext cx="6419971" cy="3187328"/>
          </a:xfrm>
          <a:prstGeom prst="rect">
            <a:avLst/>
          </a:prstGeom>
        </p:spPr>
      </p:pic>
    </p:spTree>
    <p:extLst>
      <p:ext uri="{BB962C8B-B14F-4D97-AF65-F5344CB8AC3E}">
        <p14:creationId xmlns:p14="http://schemas.microsoft.com/office/powerpoint/2010/main" val="259362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2413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Medine’de </a:t>
            </a:r>
            <a:r>
              <a:rPr lang="tr-TR" dirty="0" err="1"/>
              <a:t>Mescid</a:t>
            </a:r>
            <a:r>
              <a:rPr lang="tr-TR" dirty="0"/>
              <a:t>-i Nebî’nin inşa edildiği arsa, Ensar’dan </a:t>
            </a:r>
            <a:r>
              <a:rPr lang="tr-TR" dirty="0" err="1"/>
              <a:t>Es’ad</a:t>
            </a:r>
            <a:r>
              <a:rPr lang="tr-TR" dirty="0"/>
              <a:t> b. </a:t>
            </a:r>
            <a:r>
              <a:rPr lang="tr-TR" dirty="0" err="1"/>
              <a:t>Zürâre’nin</a:t>
            </a:r>
            <a:r>
              <a:rPr lang="tr-TR" dirty="0"/>
              <a:t> korumasında bulunan </a:t>
            </a:r>
            <a:r>
              <a:rPr lang="tr-TR" dirty="0" err="1"/>
              <a:t>Sehl</a:t>
            </a:r>
            <a:r>
              <a:rPr lang="tr-TR" dirty="0"/>
              <a:t> ve Süheyl adındaki iki yetime aitti. Bu iki yetim arsayı mescit yapılması için bağışlamak istemiş ancak Peygamber Efendimiz bunu kabul etmemiş ve arsanın bedelini ödemiştir.</a:t>
            </a:r>
            <a:endParaRPr lang="tr-TR" u="sng" dirty="0"/>
          </a:p>
        </p:txBody>
      </p:sp>
      <p:pic>
        <p:nvPicPr>
          <p:cNvPr id="3" name="Resim 2"/>
          <p:cNvPicPr>
            <a:picLocks noChangeAspect="1"/>
          </p:cNvPicPr>
          <p:nvPr/>
        </p:nvPicPr>
        <p:blipFill rotWithShape="1">
          <a:blip r:embed="rId2"/>
          <a:srcRect l="8492" t="5703" r="8492" b="12594"/>
          <a:stretch/>
        </p:blipFill>
        <p:spPr>
          <a:xfrm>
            <a:off x="683568" y="2514958"/>
            <a:ext cx="7704856" cy="4263354"/>
          </a:xfrm>
          <a:prstGeom prst="rect">
            <a:avLst/>
          </a:prstGeom>
        </p:spPr>
      </p:pic>
    </p:spTree>
    <p:extLst>
      <p:ext uri="{BB962C8B-B14F-4D97-AF65-F5344CB8AC3E}">
        <p14:creationId xmlns:p14="http://schemas.microsoft.com/office/powerpoint/2010/main" val="2284853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2413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Hak ve adalet, sadece Müslümanların kendi aralarında geçerli olan bir uygulama değildir. Bir Müslüman, başka din ve inanca mensup insanların hakkına da saygılı olmalıdır.</a:t>
            </a:r>
            <a:endParaRPr lang="tr-TR" u="sng" dirty="0"/>
          </a:p>
        </p:txBody>
      </p:sp>
      <p:pic>
        <p:nvPicPr>
          <p:cNvPr id="52226" name="Picture 2" descr="http://4.bp.blogspot.com/_k0OO60cUcKk/TUExy6r6BwI/AAAAAAAAADc/_dfmcmpLE6o/s1600/dinle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569021"/>
            <a:ext cx="4266890" cy="410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2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29" name="Group 173"/>
          <p:cNvGrpSpPr>
            <a:grpSpLocks/>
          </p:cNvGrpSpPr>
          <p:nvPr/>
        </p:nvGrpSpPr>
        <p:grpSpPr bwMode="auto">
          <a:xfrm>
            <a:off x="606760" y="1988840"/>
            <a:ext cx="8140444" cy="823541"/>
            <a:chOff x="1248" y="1350"/>
            <a:chExt cx="3060" cy="348"/>
          </a:xfrm>
        </p:grpSpPr>
        <p:sp>
          <p:nvSpPr>
            <p:cNvPr id="3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3. Başkalarının Haklarını Korumak</a:t>
              </a:r>
              <a:endParaRPr lang="en-US" altLang="tr-TR" sz="2400" dirty="0">
                <a:solidFill>
                  <a:srgbClr val="FFFFFF"/>
                </a:solidFill>
                <a:latin typeface="Arial" charset="0"/>
              </a:endParaRPr>
            </a:p>
          </p:txBody>
        </p:sp>
      </p:gr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19090"/>
            <a:ext cx="5688632" cy="3018458"/>
          </a:xfrm>
          <a:prstGeom prst="rect">
            <a:avLst/>
          </a:prstGeom>
        </p:spPr>
      </p:pic>
    </p:spTree>
    <p:extLst>
      <p:ext uri="{BB962C8B-B14F-4D97-AF65-F5344CB8AC3E}">
        <p14:creationId xmlns:p14="http://schemas.microsoft.com/office/powerpoint/2010/main" val="393432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Dinimizde maddi yönden zor durumda kalanın borç istemesinde bir sakınca görülmemiş, imkânı olanın da borç vermesi güzel bir davranış olarak  değerlendirilmiştir. Ancak borçlunun borcuna sadık olması, onu ödememesi veya geciktirerek alacaklıyı zor durumda bırakması doğru değildir. Kur’an-ı Kerim hak ihlalinin önlenmesi için borçların kayıt altına alınmasını istemiş, Peygamber</a:t>
            </a:r>
          </a:p>
          <a:p>
            <a:r>
              <a:rPr lang="tr-TR" dirty="0"/>
              <a:t>Efendimiz ise ödeme gücü olduğu hâlde borcu geciktirmeyi zulüm olarak nitelemiştir.</a:t>
            </a:r>
            <a:endParaRPr lang="tr-TR" u="sng" dirty="0"/>
          </a:p>
        </p:txBody>
      </p:sp>
      <p:pic>
        <p:nvPicPr>
          <p:cNvPr id="53250" name="Picture 2" descr="http://www.sondakika.com/haber-foto/540/hazine-iki-gunde-7-7-milyar-tl-lik-ic-borclanma-3125540_4316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45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65618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 Efendimiz kendi döneminde kız çocuklarına karşı yapılan haksız uygulamaların da karşısında olmuş, bu konuda toplumda gördüğü yanlış uygulamaları hemen düzeltme yoluna gitmiştir. Örneğin erkek çocuğuna sevgi ile yaklaşan bir kişinin kız çocuğuna yönelik aynı tavrını göremeyince, </a:t>
            </a:r>
            <a:r>
              <a:rPr lang="tr-TR" i="1" dirty="0"/>
              <a:t>“İkisine de eşit davransaydın ya!” </a:t>
            </a:r>
            <a:r>
              <a:rPr lang="tr-TR" dirty="0"/>
              <a:t>buyurmuştur.</a:t>
            </a:r>
            <a:endParaRPr lang="tr-TR" u="sng" dirty="0"/>
          </a:p>
        </p:txBody>
      </p:sp>
      <p:pic>
        <p:nvPicPr>
          <p:cNvPr id="54274" name="Picture 2" descr="http://2.bp.blogspot.com/-blYmO8p8dJ4/UNkZhs6Mm3I/AAAAAAAAA0k/T7kBJF-OpDc/s1600/kiz-erkek-ortak-isim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24944"/>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03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döneminde hak ihlallerine maruz kalan diğer bir kesim ise kölelerdir. Köleler o dönemde toplumda değer görmez, ağır ve zorlu şartlar altında çalıştırılırdı. Peygamberimiz onların özgürleşmesi ve insanî haklarını elde etmeleri için elinden gelen gayreti göstermiştir. Bu amaçla kendisi bazı köleleri özgürlüğüne kavuşturduğu gibi onlara çeşitli görev ve sorumluluklar da vermiştir. Böylece onlar özgür kimselerle aynı haklara sahip olmuşlardır.</a:t>
            </a:r>
            <a:endParaRPr lang="tr-TR" u="sng" dirty="0"/>
          </a:p>
        </p:txBody>
      </p:sp>
      <p:pic>
        <p:nvPicPr>
          <p:cNvPr id="55298" name="Picture 2" descr="http://yazarlar.gazeteny.com/wp-content/uploads/2013/08/amerik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74692"/>
            <a:ext cx="3960440" cy="384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20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9361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Hak ve adaletin gerçekleşmesinde duygusal davranıp ayrımcılık yapmamak gerekmektedir. Aksi hâlde zayıf ve kimsesizlerin haklarını korumak mümkün olamaz. Peygamberimizin gerektiğinde yakınlarının aleyhine de olsa  hüküm vermiştir. </a:t>
            </a:r>
            <a:endParaRPr lang="tr-TR" u="sng" dirty="0"/>
          </a:p>
        </p:txBody>
      </p:sp>
      <p:sp>
        <p:nvSpPr>
          <p:cNvPr id="4" name="Yuvarlatılmış Dikdörtgen 3"/>
          <p:cNvSpPr/>
          <p:nvPr/>
        </p:nvSpPr>
        <p:spPr>
          <a:xfrm>
            <a:off x="139686" y="5733256"/>
            <a:ext cx="8795250" cy="79208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t>Ayet:</a:t>
            </a:r>
            <a:r>
              <a:rPr lang="tr-TR" dirty="0"/>
              <a:t> </a:t>
            </a:r>
            <a:r>
              <a:rPr lang="tr-TR" b="1" dirty="0"/>
              <a:t>“Ey iman edenler! Adaleti tam yerine getirerek Allah için şahitlik edenler olun. Kendinizin, ana babanızın ve yakınlarınızın aleyhinde bile olsa…” </a:t>
            </a:r>
            <a:r>
              <a:rPr lang="tr-TR" sz="1200" b="1" dirty="0"/>
              <a:t>(Nisa:135)</a:t>
            </a:r>
            <a:endParaRPr lang="tr-TR" u="sng" dirty="0"/>
          </a:p>
        </p:txBody>
      </p:sp>
      <p:pic>
        <p:nvPicPr>
          <p:cNvPr id="56322" name="Picture 2" descr="http://www.haberanaliz.net/images/gazeteler/13822749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76872"/>
            <a:ext cx="4392488" cy="324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19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62541" y="2967335"/>
            <a:ext cx="4018921"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Teşekkürler</a:t>
            </a:r>
          </a:p>
        </p:txBody>
      </p:sp>
    </p:spTree>
    <p:extLst>
      <p:ext uri="{BB962C8B-B14F-4D97-AF65-F5344CB8AC3E}">
        <p14:creationId xmlns:p14="http://schemas.microsoft.com/office/powerpoint/2010/main" val="331311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7824" y="1196752"/>
            <a:ext cx="2880320" cy="864096"/>
          </a:xfrm>
          <a:prstGeom prst="rect">
            <a:avLst/>
          </a:prstGeom>
          <a:solidFill>
            <a:srgbClr val="02519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Kurbanın eti üçe bölünür</a:t>
            </a:r>
          </a:p>
        </p:txBody>
      </p:sp>
      <p:sp>
        <p:nvSpPr>
          <p:cNvPr id="6" name="Dikdörtgen 5"/>
          <p:cNvSpPr/>
          <p:nvPr/>
        </p:nvSpPr>
        <p:spPr>
          <a:xfrm>
            <a:off x="32352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Fakirlere</a:t>
            </a:r>
          </a:p>
        </p:txBody>
      </p:sp>
      <p:sp>
        <p:nvSpPr>
          <p:cNvPr id="9" name="Dikdörtgen 8"/>
          <p:cNvSpPr/>
          <p:nvPr/>
        </p:nvSpPr>
        <p:spPr>
          <a:xfrm>
            <a:off x="320384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Akraba ve tanıdıklara</a:t>
            </a:r>
          </a:p>
        </p:txBody>
      </p:sp>
      <p:sp>
        <p:nvSpPr>
          <p:cNvPr id="10" name="Dikdörtgen 9"/>
          <p:cNvSpPr/>
          <p:nvPr/>
        </p:nvSpPr>
        <p:spPr>
          <a:xfrm>
            <a:off x="6156176" y="3687396"/>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Kendimize</a:t>
            </a:r>
          </a:p>
        </p:txBody>
      </p:sp>
      <p:cxnSp>
        <p:nvCxnSpPr>
          <p:cNvPr id="12" name="Düz Bağlayıcı 11"/>
          <p:cNvCxnSpPr/>
          <p:nvPr/>
        </p:nvCxnSpPr>
        <p:spPr>
          <a:xfrm flipV="1">
            <a:off x="1583668" y="2852936"/>
            <a:ext cx="5832648" cy="72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15836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44525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408095" y="2852936"/>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444347" y="2060848"/>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Resim 9">
            <a:extLst>
              <a:ext uri="{FF2B5EF4-FFF2-40B4-BE49-F238E27FC236}">
                <a16:creationId xmlns:a16="http://schemas.microsoft.com/office/drawing/2014/main" id="{F67DCCF1-8772-4ACC-993E-2162D7625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a:hlinkClick r:id="rId3"/>
            <a:extLst>
              <a:ext uri="{FF2B5EF4-FFF2-40B4-BE49-F238E27FC236}">
                <a16:creationId xmlns:a16="http://schemas.microsoft.com/office/drawing/2014/main" id="{B690A676-97F7-4A53-AFC4-1BC2739B558E}"/>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Dikdörtgen 18">
            <a:hlinkClick r:id="rId4"/>
            <a:extLst>
              <a:ext uri="{FF2B5EF4-FFF2-40B4-BE49-F238E27FC236}">
                <a16:creationId xmlns:a16="http://schemas.microsoft.com/office/drawing/2014/main" id="{BBCB6764-A747-4047-9E1A-7045BD0FA58A}"/>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2133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8417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Peygamberimizin henüz gençlik yıllarında </a:t>
            </a:r>
            <a:r>
              <a:rPr lang="tr-TR" dirty="0" err="1"/>
              <a:t>Hilfu’l-Fudûl</a:t>
            </a:r>
            <a:r>
              <a:rPr lang="tr-TR" dirty="0"/>
              <a:t> (Erdemliler Topluluğu) cemiyetine katılması, onun nasıl bir kişiliğe sahip olduğunu göstermektedir? Mekke’de görülen zulüm ve haksızlıkları takip eden bu kurum, pek çok meseleyi gündemine almış ve hakları sahiplerine iade etmiştir.</a:t>
            </a:r>
            <a:endParaRPr lang="tr-TR" u="sng" dirty="0"/>
          </a:p>
        </p:txBody>
      </p:sp>
      <p:pic>
        <p:nvPicPr>
          <p:cNvPr id="3" name="Resim 2"/>
          <p:cNvPicPr>
            <a:picLocks noChangeAspect="1"/>
          </p:cNvPicPr>
          <p:nvPr/>
        </p:nvPicPr>
        <p:blipFill rotWithShape="1">
          <a:blip r:embed="rId2"/>
          <a:srcRect l="8302" t="4604" r="8684" b="12710"/>
          <a:stretch/>
        </p:blipFill>
        <p:spPr>
          <a:xfrm>
            <a:off x="899592" y="2803970"/>
            <a:ext cx="6984776" cy="3911476"/>
          </a:xfrm>
          <a:prstGeom prst="rect">
            <a:avLst/>
          </a:prstGeom>
        </p:spPr>
      </p:pic>
    </p:spTree>
    <p:extLst>
      <p:ext uri="{BB962C8B-B14F-4D97-AF65-F5344CB8AC3E}">
        <p14:creationId xmlns:p14="http://schemas.microsoft.com/office/powerpoint/2010/main" val="991232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0020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 Efendimiz de “</a:t>
            </a:r>
            <a:r>
              <a:rPr lang="tr-TR" dirty="0" err="1"/>
              <a:t>Hilfu’l-Fudûl</a:t>
            </a:r>
            <a:r>
              <a:rPr lang="tr-TR" dirty="0"/>
              <a:t>” içinde aktif olarak vazife almıştı. Bir seferinde Ebu Cehil, bir tüccarın Mekke’ye getirdiği ticaret mallarını başkalarına satmasına engel olmuş, düşük fiyata kendisi almak istemişti. Sıkıntıya düşen tüccar, durumu Peygamberimize anlatmış, Peygamberimiz de hiç çekinmeden o tüccarın malını istenen fiyattan satın almıştı. Böylece hem tüccarı zarar etmekten</a:t>
            </a:r>
          </a:p>
          <a:p>
            <a:r>
              <a:rPr lang="tr-TR" dirty="0"/>
              <a:t>kurtarmış hem de Ebu Cehil gibi birinin haksızlığına engel olmuştu.</a:t>
            </a:r>
            <a:endParaRPr lang="tr-TR" u="sng" dirty="0"/>
          </a:p>
        </p:txBody>
      </p:sp>
      <p:pic>
        <p:nvPicPr>
          <p:cNvPr id="3" name="Resim 2"/>
          <p:cNvPicPr>
            <a:picLocks noChangeAspect="1"/>
          </p:cNvPicPr>
          <p:nvPr/>
        </p:nvPicPr>
        <p:blipFill rotWithShape="1">
          <a:blip r:embed="rId2"/>
          <a:srcRect l="8492" t="5703" r="8492" b="12594"/>
          <a:stretch/>
        </p:blipFill>
        <p:spPr>
          <a:xfrm>
            <a:off x="971600" y="3028156"/>
            <a:ext cx="6840760" cy="3785220"/>
          </a:xfrm>
          <a:prstGeom prst="rect">
            <a:avLst/>
          </a:prstGeom>
        </p:spPr>
      </p:pic>
    </p:spTree>
    <p:extLst>
      <p:ext uri="{BB962C8B-B14F-4D97-AF65-F5344CB8AC3E}">
        <p14:creationId xmlns:p14="http://schemas.microsoft.com/office/powerpoint/2010/main" val="3116815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İlerleyen yıllarda yine benzeri bir durum meydana gelmiş, Ebu </a:t>
            </a:r>
            <a:r>
              <a:rPr lang="tr-TR" dirty="0" err="1"/>
              <a:t>Cehil’e</a:t>
            </a:r>
            <a:r>
              <a:rPr lang="tr-TR" dirty="0"/>
              <a:t> sattığı malların ücretini alamayan tüccar, durumu Peygamberimize bildirmişti. Peygamberimiz bu tüccarı yanına alarak Ebu </a:t>
            </a:r>
            <a:r>
              <a:rPr lang="tr-TR" dirty="0" err="1"/>
              <a:t>Cehil’e</a:t>
            </a:r>
            <a:r>
              <a:rPr lang="tr-TR" dirty="0"/>
              <a:t> gitmiş ve borcunu ödemesini sağlamıştı.</a:t>
            </a:r>
            <a:endParaRPr lang="tr-TR" u="sng" dirty="0"/>
          </a:p>
        </p:txBody>
      </p:sp>
      <p:pic>
        <p:nvPicPr>
          <p:cNvPr id="3" name="Resim 2"/>
          <p:cNvPicPr>
            <a:picLocks noChangeAspect="1"/>
          </p:cNvPicPr>
          <p:nvPr/>
        </p:nvPicPr>
        <p:blipFill rotWithShape="1">
          <a:blip r:embed="rId2"/>
          <a:srcRect l="8302" t="6486" r="8684" b="11812"/>
          <a:stretch/>
        </p:blipFill>
        <p:spPr>
          <a:xfrm>
            <a:off x="755576" y="2597547"/>
            <a:ext cx="7488832" cy="4143821"/>
          </a:xfrm>
          <a:prstGeom prst="rect">
            <a:avLst/>
          </a:prstGeom>
        </p:spPr>
      </p:pic>
    </p:spTree>
    <p:extLst>
      <p:ext uri="{BB962C8B-B14F-4D97-AF65-F5344CB8AC3E}">
        <p14:creationId xmlns:p14="http://schemas.microsoft.com/office/powerpoint/2010/main" val="1237495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Hak ve adaletin yerini bulması, Peygamberimiz için her türlü maddi değerin üstündedir. Peygamberimiz “</a:t>
            </a:r>
            <a:r>
              <a:rPr lang="tr-TR" dirty="0" err="1"/>
              <a:t>Hilfu’l-Fudûl”u</a:t>
            </a:r>
            <a:r>
              <a:rPr lang="tr-TR" dirty="0"/>
              <a:t> peygamberliği döneminde de hayırla anmıştır. Öyle ki en değerli maddi varlığa karşı bu birliği değişmeyeceğini, o an bile çağrılsa hemen koşup gideceğini ifade etmiştir. Onun bu yaklaşımından hak ve adaletin her zaman ve her yerde savunulması gereken evrensel değerler olduğu anlaşılmaktadır.</a:t>
            </a:r>
            <a:endParaRPr lang="tr-TR" u="sng" dirty="0"/>
          </a:p>
        </p:txBody>
      </p:sp>
      <p:pic>
        <p:nvPicPr>
          <p:cNvPr id="3" name="Resim 2"/>
          <p:cNvPicPr>
            <a:picLocks noChangeAspect="1"/>
          </p:cNvPicPr>
          <p:nvPr/>
        </p:nvPicPr>
        <p:blipFill rotWithShape="1">
          <a:blip r:embed="rId2"/>
          <a:srcRect l="8492" t="8657" r="25095" b="13578"/>
          <a:stretch/>
        </p:blipFill>
        <p:spPr>
          <a:xfrm>
            <a:off x="1763688" y="3140968"/>
            <a:ext cx="5468963" cy="3600400"/>
          </a:xfrm>
          <a:prstGeom prst="rect">
            <a:avLst/>
          </a:prstGeom>
        </p:spPr>
      </p:pic>
    </p:spTree>
    <p:extLst>
      <p:ext uri="{BB962C8B-B14F-4D97-AF65-F5344CB8AC3E}">
        <p14:creationId xmlns:p14="http://schemas.microsoft.com/office/powerpoint/2010/main" val="4023817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2413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İnsan sosyal bir varlıktır. Diğer insanlarla iletişim hâlindedir. Bu da karşılıklı hak ve sorumlulukları doğurmaktadır. Dolayısıyla insan, bulunduğu ortamda yalnız kendisi varmış gibi yaşayamaz. Günlük ihtiyaç ve isteklerini karşılarken başkalarının haklarına saygılı olmak durumundadır.</a:t>
            </a:r>
            <a:endParaRPr lang="tr-TR" u="sng" dirty="0"/>
          </a:p>
        </p:txBody>
      </p:sp>
      <p:pic>
        <p:nvPicPr>
          <p:cNvPr id="43012" name="Picture 4" descr="http://www.boyabatmanset.com/images/haberler/en-buyuk-vebal-kul-hakki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11625"/>
            <a:ext cx="5760640" cy="41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757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2413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Dinimizde, “</a:t>
            </a:r>
            <a:r>
              <a:rPr lang="tr-TR" b="1" u="sng" dirty="0"/>
              <a:t>kul hakkı</a:t>
            </a:r>
            <a:r>
              <a:rPr lang="tr-TR" dirty="0"/>
              <a:t>” kavramı, insanın başkalarıyla olan ilişki ve sorumluluklarını belirlemektedir. Hem </a:t>
            </a:r>
            <a:r>
              <a:rPr lang="tr-TR" dirty="0" err="1"/>
              <a:t>Rabb’imiz</a:t>
            </a:r>
            <a:r>
              <a:rPr lang="tr-TR" dirty="0"/>
              <a:t> hem de Peygamber Efendimiz kul hakkına çok önem vermiş, başkalarının haklarını koruma ve onlara saygılı olmanın önemine dikkat çekmiştir.</a:t>
            </a:r>
            <a:endParaRPr lang="tr-TR" u="sng" dirty="0"/>
          </a:p>
        </p:txBody>
      </p:sp>
      <p:pic>
        <p:nvPicPr>
          <p:cNvPr id="44034" name="Picture 2" descr="http://1.bp.blogspot.com/-_6EKhtvW-9c/UaMaCfcJwCI/AAAAAAAAAEA/JMtI_DFz9pk/s1600/Kul+Hakki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376" y="2488396"/>
            <a:ext cx="6641976" cy="428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5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3. Başkalarının Haklarını Korumak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Peygamberimizin Mekke toplumunda “</a:t>
            </a:r>
            <a:r>
              <a:rPr lang="tr-TR" b="1" u="sng" dirty="0"/>
              <a:t>Emin</a:t>
            </a:r>
            <a:r>
              <a:rPr lang="tr-TR" dirty="0"/>
              <a:t>” vasfıyla çağrılması da “hak” konusunda son derece duyarlı oluşunun bir göstergesidir. Başkalarının haklarına saygılı olduğu, hiç kimse kendisinden maddi ya da manevi zarar görmediği için ona böyle denilmişti. Kâbe hakemliği için anlaşmazlığa düşenler, onu görünce sevinmişler ve gönül rızasıyla onun teklifini kabullenmişlerdi. Bu, Peygamberimizin gençlik döneminde bile başkalarının hakkını koruma konusunda topluma</a:t>
            </a:r>
          </a:p>
          <a:p>
            <a:r>
              <a:rPr lang="tr-TR" dirty="0"/>
              <a:t>verdiği güvenin bir sonucudur.</a:t>
            </a:r>
            <a:endParaRPr lang="tr-TR"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284984"/>
            <a:ext cx="3456384" cy="3456384"/>
          </a:xfrm>
          <a:prstGeom prst="rect">
            <a:avLst/>
          </a:prstGeom>
        </p:spPr>
      </p:pic>
    </p:spTree>
    <p:extLst>
      <p:ext uri="{BB962C8B-B14F-4D97-AF65-F5344CB8AC3E}">
        <p14:creationId xmlns:p14="http://schemas.microsoft.com/office/powerpoint/2010/main" val="2331152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 [HEM]">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1298</TotalTime>
  <Words>1043</Words>
  <Application>Microsoft Office PowerPoint</Application>
  <PresentationFormat>Ekran Gösterisi (4:3)</PresentationFormat>
  <Paragraphs>61</Paragraphs>
  <Slides>25</Slides>
  <Notes>0</Notes>
  <HiddenSlides>0</HiddenSlides>
  <MMClips>0</MMClips>
  <ScaleCrop>false</ScaleCrop>
  <HeadingPairs>
    <vt:vector size="8" baseType="variant">
      <vt:variant>
        <vt:lpstr>Kullanılan Yazı Tipleri</vt:lpstr>
      </vt:variant>
      <vt:variant>
        <vt:i4>3</vt:i4>
      </vt:variant>
      <vt:variant>
        <vt:lpstr>Tema</vt:lpstr>
      </vt:variant>
      <vt:variant>
        <vt:i4>3</vt:i4>
      </vt:variant>
      <vt:variant>
        <vt:lpstr>Eklenmiş OLE Hizmet Programları</vt:lpstr>
      </vt:variant>
      <vt:variant>
        <vt:i4>1</vt:i4>
      </vt:variant>
      <vt:variant>
        <vt:lpstr>Slayt Başlıkları</vt:lpstr>
      </vt:variant>
      <vt:variant>
        <vt:i4>25</vt:i4>
      </vt:variant>
    </vt:vector>
  </HeadingPairs>
  <TitlesOfParts>
    <vt:vector size="32" baseType="lpstr">
      <vt:lpstr>Arial</vt:lpstr>
      <vt:lpstr>Verdana</vt:lpstr>
      <vt:lpstr>Wingdings</vt:lpstr>
      <vt:lpstr>sample</vt:lpstr>
      <vt:lpstr>22 [HEM]</vt:lpstr>
      <vt:lpstr>Diseño predeterminado</vt:lpstr>
      <vt:lpstr>Image</vt:lpstr>
      <vt:lpstr>Hz. Muhammed’in Hayatı</vt:lpstr>
      <vt:lpstr>Bölüm İçindekiler</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  3. Başkalarının Haklarını Korumak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142</cp:revision>
  <dcterms:created xsi:type="dcterms:W3CDTF">2014-09-04T19:32:10Z</dcterms:created>
  <dcterms:modified xsi:type="dcterms:W3CDTF">2022-11-30T14:06:00Z</dcterms:modified>
</cp:coreProperties>
</file>