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 id="2147483851" r:id="rId4"/>
  </p:sldMasterIdLst>
  <p:sldIdLst>
    <p:sldId id="383" r:id="rId5"/>
    <p:sldId id="258" r:id="rId6"/>
    <p:sldId id="516" r:id="rId7"/>
    <p:sldId id="517" r:id="rId8"/>
    <p:sldId id="582" r:id="rId9"/>
    <p:sldId id="583" r:id="rId10"/>
    <p:sldId id="584" r:id="rId11"/>
    <p:sldId id="519" r:id="rId12"/>
    <p:sldId id="520" r:id="rId13"/>
    <p:sldId id="597" r:id="rId14"/>
    <p:sldId id="592" r:id="rId15"/>
    <p:sldId id="593" r:id="rId16"/>
    <p:sldId id="594" r:id="rId17"/>
    <p:sldId id="595" r:id="rId18"/>
    <p:sldId id="596" r:id="rId19"/>
    <p:sldId id="523" r:id="rId20"/>
    <p:sldId id="524" r:id="rId21"/>
    <p:sldId id="525" r:id="rId22"/>
    <p:sldId id="526" r:id="rId23"/>
    <p:sldId id="527" r:id="rId24"/>
    <p:sldId id="528" r:id="rId25"/>
    <p:sldId id="529" r:id="rId26"/>
    <p:sldId id="530" r:id="rId27"/>
    <p:sldId id="600" r:id="rId28"/>
    <p:sldId id="601" r:id="rId29"/>
    <p:sldId id="602" r:id="rId30"/>
    <p:sldId id="603" r:id="rId31"/>
    <p:sldId id="604" r:id="rId32"/>
    <p:sldId id="605" r:id="rId33"/>
    <p:sldId id="606" r:id="rId34"/>
    <p:sldId id="532" r:id="rId35"/>
    <p:sldId id="607" r:id="rId36"/>
    <p:sldId id="608" r:id="rId37"/>
    <p:sldId id="609" r:id="rId38"/>
    <p:sldId id="533" r:id="rId39"/>
    <p:sldId id="535" r:id="rId40"/>
    <p:sldId id="536" r:id="rId41"/>
    <p:sldId id="610" r:id="rId42"/>
    <p:sldId id="611" r:id="rId43"/>
    <p:sldId id="537" r:id="rId44"/>
    <p:sldId id="382" r:id="rId45"/>
    <p:sldId id="38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34" autoAdjust="0"/>
    <p:restoredTop sz="94660"/>
  </p:normalViewPr>
  <p:slideViewPr>
    <p:cSldViewPr>
      <p:cViewPr varScale="1">
        <p:scale>
          <a:sx n="69" d="100"/>
          <a:sy n="69" d="100"/>
        </p:scale>
        <p:origin x="7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67"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8" name="Altbilgi Yer Tutucusu 7"/>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4" name="Altbilgi Yer Tutucusu 3"/>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3" name="Altbilgi Yer Tutucusu 2"/>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6751638"/>
            <a:ext cx="9144000" cy="1063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3107" name="Group 35"/>
          <p:cNvGrpSpPr>
            <a:grpSpLocks/>
          </p:cNvGrpSpPr>
          <p:nvPr/>
        </p:nvGrpSpPr>
        <p:grpSpPr bwMode="auto">
          <a:xfrm>
            <a:off x="2286000" y="0"/>
            <a:ext cx="2287588" cy="4960938"/>
            <a:chOff x="1440" y="0"/>
            <a:chExt cx="1441" cy="3125"/>
          </a:xfrm>
        </p:grpSpPr>
        <p:sp>
          <p:nvSpPr>
            <p:cNvPr id="3080" name="Rectangle 8"/>
            <p:cNvSpPr>
              <a:spLocks noChangeArrowheads="1"/>
            </p:cNvSpPr>
            <p:nvPr userDrawn="1"/>
          </p:nvSpPr>
          <p:spPr bwMode="gray">
            <a:xfrm>
              <a:off x="1440" y="0"/>
              <a:ext cx="1441" cy="3125"/>
            </a:xfrm>
            <a:prstGeom prst="rect">
              <a:avLst/>
            </a:prstGeom>
            <a:gradFill rotWithShape="1">
              <a:gsLst>
                <a:gs pos="0">
                  <a:schemeClr val="accent2">
                    <a:alpha val="7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86" name="Rectangle 14"/>
            <p:cNvSpPr>
              <a:spLocks noChangeArrowheads="1"/>
            </p:cNvSpPr>
            <p:nvPr userDrawn="1"/>
          </p:nvSpPr>
          <p:spPr bwMode="gray">
            <a:xfrm>
              <a:off x="1681" y="0"/>
              <a:ext cx="1053" cy="3125"/>
            </a:xfrm>
            <a:prstGeom prst="rect">
              <a:avLst/>
            </a:prstGeom>
            <a:gradFill rotWithShape="1">
              <a:gsLst>
                <a:gs pos="0">
                  <a:schemeClr val="accent2">
                    <a:gamma/>
                    <a:tint val="0"/>
                    <a:invGamma/>
                    <a:alpha val="30000"/>
                  </a:schemeClr>
                </a:gs>
                <a:gs pos="50000">
                  <a:schemeClr val="accent2">
                    <a:alpha val="70000"/>
                  </a:schemeClr>
                </a:gs>
                <a:gs pos="100000">
                  <a:schemeClr val="accent2">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1" name="Rectangle 19"/>
            <p:cNvSpPr>
              <a:spLocks noChangeArrowheads="1"/>
            </p:cNvSpPr>
            <p:nvPr userDrawn="1"/>
          </p:nvSpPr>
          <p:spPr bwMode="gray">
            <a:xfrm>
              <a:off x="1440" y="0"/>
              <a:ext cx="1441" cy="3125"/>
            </a:xfrm>
            <a:prstGeom prst="rect">
              <a:avLst/>
            </a:prstGeom>
            <a:gradFill rotWithShape="1">
              <a:gsLst>
                <a:gs pos="0">
                  <a:schemeClr val="accent2">
                    <a:alpha val="5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nvGrpSpPr>
          <p:cNvPr id="3111" name="Group 39"/>
          <p:cNvGrpSpPr>
            <a:grpSpLocks/>
          </p:cNvGrpSpPr>
          <p:nvPr/>
        </p:nvGrpSpPr>
        <p:grpSpPr bwMode="auto">
          <a:xfrm>
            <a:off x="4575175" y="0"/>
            <a:ext cx="2286000" cy="3716338"/>
            <a:chOff x="2882" y="0"/>
            <a:chExt cx="1440" cy="2341"/>
          </a:xfrm>
        </p:grpSpPr>
        <p:sp>
          <p:nvSpPr>
            <p:cNvPr id="3084" name="Rectangle 12"/>
            <p:cNvSpPr>
              <a:spLocks noChangeArrowheads="1"/>
            </p:cNvSpPr>
            <p:nvPr userDrawn="1"/>
          </p:nvSpPr>
          <p:spPr bwMode="gray">
            <a:xfrm>
              <a:off x="2882" y="0"/>
              <a:ext cx="1440" cy="2341"/>
            </a:xfrm>
            <a:prstGeom prst="rect">
              <a:avLst/>
            </a:prstGeom>
            <a:gradFill rotWithShape="1">
              <a:gsLst>
                <a:gs pos="0">
                  <a:schemeClr val="hlink">
                    <a:alpha val="7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85" name="Rectangle 13"/>
            <p:cNvSpPr>
              <a:spLocks noChangeArrowheads="1"/>
            </p:cNvSpPr>
            <p:nvPr userDrawn="1"/>
          </p:nvSpPr>
          <p:spPr bwMode="gray">
            <a:xfrm>
              <a:off x="2882" y="0"/>
              <a:ext cx="810" cy="2341"/>
            </a:xfrm>
            <a:prstGeom prst="rect">
              <a:avLst/>
            </a:prstGeom>
            <a:gradFill rotWithShape="1">
              <a:gsLst>
                <a:gs pos="0">
                  <a:schemeClr val="hlink">
                    <a:gamma/>
                    <a:tint val="0"/>
                    <a:invGamma/>
                    <a:alpha val="30000"/>
                  </a:schemeClr>
                </a:gs>
                <a:gs pos="50000">
                  <a:schemeClr val="hlink">
                    <a:alpha val="70000"/>
                  </a:schemeClr>
                </a:gs>
                <a:gs pos="100000">
                  <a:schemeClr val="hlink">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2" name="Rectangle 20"/>
            <p:cNvSpPr>
              <a:spLocks noChangeArrowheads="1"/>
            </p:cNvSpPr>
            <p:nvPr userDrawn="1"/>
          </p:nvSpPr>
          <p:spPr bwMode="gray">
            <a:xfrm>
              <a:off x="2882" y="0"/>
              <a:ext cx="1440" cy="2341"/>
            </a:xfrm>
            <a:prstGeom prst="rect">
              <a:avLst/>
            </a:prstGeom>
            <a:gradFill rotWithShape="1">
              <a:gsLst>
                <a:gs pos="0">
                  <a:schemeClr val="hlink">
                    <a:alpha val="5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nvGrpSpPr>
          <p:cNvPr id="3112" name="Group 40"/>
          <p:cNvGrpSpPr>
            <a:grpSpLocks/>
          </p:cNvGrpSpPr>
          <p:nvPr/>
        </p:nvGrpSpPr>
        <p:grpSpPr bwMode="auto">
          <a:xfrm>
            <a:off x="6858000" y="0"/>
            <a:ext cx="2286000" cy="4941888"/>
            <a:chOff x="4320" y="0"/>
            <a:chExt cx="1440" cy="3113"/>
          </a:xfrm>
        </p:grpSpPr>
        <p:sp>
          <p:nvSpPr>
            <p:cNvPr id="3083" name="Rectangle 11"/>
            <p:cNvSpPr>
              <a:spLocks noChangeArrowheads="1"/>
            </p:cNvSpPr>
            <p:nvPr userDrawn="1"/>
          </p:nvSpPr>
          <p:spPr bwMode="gray">
            <a:xfrm>
              <a:off x="4320" y="0"/>
              <a:ext cx="112"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3110" name="Group 38"/>
            <p:cNvGrpSpPr>
              <a:grpSpLocks/>
            </p:cNvGrpSpPr>
            <p:nvPr userDrawn="1"/>
          </p:nvGrpSpPr>
          <p:grpSpPr bwMode="auto">
            <a:xfrm>
              <a:off x="4320" y="0"/>
              <a:ext cx="1440" cy="3113"/>
              <a:chOff x="4320" y="0"/>
              <a:chExt cx="1440" cy="3113"/>
            </a:xfrm>
          </p:grpSpPr>
          <p:sp>
            <p:nvSpPr>
              <p:cNvPr id="3081" name="Rectangle 9"/>
              <p:cNvSpPr>
                <a:spLocks noChangeArrowheads="1"/>
              </p:cNvSpPr>
              <p:nvPr userDrawn="1"/>
            </p:nvSpPr>
            <p:spPr bwMode="gray">
              <a:xfrm>
                <a:off x="4320" y="0"/>
                <a:ext cx="1440" cy="3113"/>
              </a:xfrm>
              <a:prstGeom prst="rect">
                <a:avLst/>
              </a:prstGeom>
              <a:gradFill rotWithShape="1">
                <a:gsLst>
                  <a:gs pos="0">
                    <a:schemeClr val="folHlink">
                      <a:alpha val="7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82" name="Rectangle 10"/>
              <p:cNvSpPr>
                <a:spLocks noChangeArrowheads="1"/>
              </p:cNvSpPr>
              <p:nvPr userDrawn="1"/>
            </p:nvSpPr>
            <p:spPr bwMode="gray">
              <a:xfrm>
                <a:off x="5420" y="0"/>
                <a:ext cx="340"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3" name="Rectangle 21"/>
              <p:cNvSpPr>
                <a:spLocks noChangeArrowheads="1"/>
              </p:cNvSpPr>
              <p:nvPr userDrawn="1"/>
            </p:nvSpPr>
            <p:spPr bwMode="gray">
              <a:xfrm>
                <a:off x="4320" y="0"/>
                <a:ext cx="1440" cy="3113"/>
              </a:xfrm>
              <a:prstGeom prst="rect">
                <a:avLst/>
              </a:prstGeom>
              <a:gradFill rotWithShape="1">
                <a:gsLst>
                  <a:gs pos="0">
                    <a:schemeClr val="folHlink">
                      <a:alpha val="5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grpSp>
        <p:nvGrpSpPr>
          <p:cNvPr id="3106" name="Group 34"/>
          <p:cNvGrpSpPr>
            <a:grpSpLocks/>
          </p:cNvGrpSpPr>
          <p:nvPr/>
        </p:nvGrpSpPr>
        <p:grpSpPr bwMode="auto">
          <a:xfrm>
            <a:off x="0" y="0"/>
            <a:ext cx="2286000" cy="3714750"/>
            <a:chOff x="0" y="0"/>
            <a:chExt cx="1440" cy="2340"/>
          </a:xfrm>
        </p:grpSpPr>
        <p:sp>
          <p:nvSpPr>
            <p:cNvPr id="3079" name="Rectangle 7"/>
            <p:cNvSpPr>
              <a:spLocks noChangeArrowheads="1"/>
            </p:cNvSpPr>
            <p:nvPr userDrawn="1"/>
          </p:nvSpPr>
          <p:spPr bwMode="gray">
            <a:xfrm>
              <a:off x="0" y="0"/>
              <a:ext cx="1440" cy="2340"/>
            </a:xfrm>
            <a:prstGeom prst="rect">
              <a:avLst/>
            </a:prstGeom>
            <a:gradFill rotWithShape="1">
              <a:gsLst>
                <a:gs pos="0">
                  <a:schemeClr val="accent1">
                    <a:alpha val="7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87" name="Rectangle 15"/>
            <p:cNvSpPr>
              <a:spLocks noChangeArrowheads="1"/>
            </p:cNvSpPr>
            <p:nvPr userDrawn="1"/>
          </p:nvSpPr>
          <p:spPr bwMode="gray">
            <a:xfrm>
              <a:off x="1338" y="0"/>
              <a:ext cx="102"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88" name="Rectangle 16"/>
            <p:cNvSpPr>
              <a:spLocks noChangeArrowheads="1"/>
            </p:cNvSpPr>
            <p:nvPr userDrawn="1"/>
          </p:nvSpPr>
          <p:spPr bwMode="gray">
            <a:xfrm>
              <a:off x="0" y="0"/>
              <a:ext cx="486"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4" name="Rectangle 22"/>
            <p:cNvSpPr>
              <a:spLocks noChangeArrowheads="1"/>
            </p:cNvSpPr>
            <p:nvPr userDrawn="1"/>
          </p:nvSpPr>
          <p:spPr bwMode="gray">
            <a:xfrm>
              <a:off x="0" y="0"/>
              <a:ext cx="1440" cy="2340"/>
            </a:xfrm>
            <a:prstGeom prst="rect">
              <a:avLst/>
            </a:prstGeom>
            <a:gradFill rotWithShape="1">
              <a:gsLst>
                <a:gs pos="0">
                  <a:schemeClr val="accent1">
                    <a:alpha val="5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nvGrpSpPr>
          <p:cNvPr id="3113" name="Group 41"/>
          <p:cNvGrpSpPr>
            <a:grpSpLocks/>
          </p:cNvGrpSpPr>
          <p:nvPr/>
        </p:nvGrpSpPr>
        <p:grpSpPr bwMode="auto">
          <a:xfrm>
            <a:off x="0" y="0"/>
            <a:ext cx="9144000" cy="171450"/>
            <a:chOff x="0" y="0"/>
            <a:chExt cx="5760" cy="108"/>
          </a:xfrm>
        </p:grpSpPr>
        <p:sp>
          <p:nvSpPr>
            <p:cNvPr id="3096" name="Rectangle 24"/>
            <p:cNvSpPr>
              <a:spLocks noChangeArrowheads="1"/>
            </p:cNvSpPr>
            <p:nvPr userDrawn="1"/>
          </p:nvSpPr>
          <p:spPr bwMode="gray">
            <a:xfrm>
              <a:off x="0" y="0"/>
              <a:ext cx="1440" cy="1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7" name="Rectangle 25"/>
            <p:cNvSpPr>
              <a:spLocks noChangeArrowheads="1"/>
            </p:cNvSpPr>
            <p:nvPr userDrawn="1"/>
          </p:nvSpPr>
          <p:spPr bwMode="gray">
            <a:xfrm>
              <a:off x="1440" y="0"/>
              <a:ext cx="1441"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8" name="Rectangle 26"/>
            <p:cNvSpPr>
              <a:spLocks noChangeArrowheads="1"/>
            </p:cNvSpPr>
            <p:nvPr userDrawn="1"/>
          </p:nvSpPr>
          <p:spPr bwMode="gray">
            <a:xfrm>
              <a:off x="2882" y="0"/>
              <a:ext cx="1440" cy="10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99" name="Rectangle 27"/>
            <p:cNvSpPr>
              <a:spLocks noChangeArrowheads="1"/>
            </p:cNvSpPr>
            <p:nvPr userDrawn="1"/>
          </p:nvSpPr>
          <p:spPr bwMode="gray">
            <a:xfrm>
              <a:off x="4320" y="0"/>
              <a:ext cx="1440" cy="10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pic>
        <p:nvPicPr>
          <p:cNvPr id="3100" name="Picture 28" descr="1"/>
          <p:cNvPicPr>
            <a:picLocks noChangeAspect="1" noChangeArrowheads="1"/>
          </p:cNvPicPr>
          <p:nvPr/>
        </p:nvPicPr>
        <p:blipFill>
          <a:blip r:embed="rId2">
            <a:extLst>
              <a:ext uri="{28A0092B-C50C-407E-A947-70E740481C1C}">
                <a14:useLocalDpi xmlns:a14="http://schemas.microsoft.com/office/drawing/2010/main" val="0"/>
              </a:ext>
            </a:extLst>
          </a:blip>
          <a:srcRect r="20134"/>
          <a:stretch>
            <a:fillRect/>
          </a:stretch>
        </p:blipFill>
        <p:spPr bwMode="gray">
          <a:xfrm>
            <a:off x="7164388" y="908050"/>
            <a:ext cx="1979612" cy="388937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2"/>
          <p:cNvPicPr>
            <a:picLocks noChangeAspect="1" noChangeArrowheads="1"/>
          </p:cNvPicPr>
          <p:nvPr/>
        </p:nvPicPr>
        <p:blipFill>
          <a:blip r:embed="rId3">
            <a:extLst>
              <a:ext uri="{28A0092B-C50C-407E-A947-70E740481C1C}">
                <a14:useLocalDpi xmlns:a14="http://schemas.microsoft.com/office/drawing/2010/main" val="0"/>
              </a:ext>
            </a:extLst>
          </a:blip>
          <a:srcRect r="16925"/>
          <a:stretch>
            <a:fillRect/>
          </a:stretch>
        </p:blipFill>
        <p:spPr bwMode="gray">
          <a:xfrm>
            <a:off x="5062538" y="1268413"/>
            <a:ext cx="1795462" cy="273685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3"/>
          <p:cNvPicPr>
            <a:picLocks noChangeAspect="1" noChangeArrowheads="1"/>
          </p:cNvPicPr>
          <p:nvPr/>
        </p:nvPicPr>
        <p:blipFill>
          <a:blip r:embed="rId4">
            <a:extLst>
              <a:ext uri="{28A0092B-C50C-407E-A947-70E740481C1C}">
                <a14:useLocalDpi xmlns:a14="http://schemas.microsoft.com/office/drawing/2010/main" val="0"/>
              </a:ext>
            </a:extLst>
          </a:blip>
          <a:srcRect r="18698"/>
          <a:stretch>
            <a:fillRect/>
          </a:stretch>
        </p:blipFill>
        <p:spPr bwMode="gray">
          <a:xfrm>
            <a:off x="314325" y="692150"/>
            <a:ext cx="1973263" cy="36417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497138" y="374650"/>
            <a:ext cx="2071687" cy="49990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28600" y="5334000"/>
            <a:ext cx="8686800" cy="863600"/>
          </a:xfrm>
        </p:spPr>
        <p:txBody>
          <a:bodyPr/>
          <a:lstStyle>
            <a:lvl1pPr algn="ctr">
              <a:defRPr sz="4600"/>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a:xfrm>
            <a:off x="1371600" y="6159500"/>
            <a:ext cx="6400800" cy="342900"/>
          </a:xfrm>
        </p:spPr>
        <p:txBody>
          <a:bodyPr/>
          <a:lstStyle>
            <a:lvl1pPr marL="0" indent="0" algn="ctr">
              <a:buFontTx/>
              <a:buNone/>
              <a:defRPr sz="1800">
                <a:latin typeface="Times New Roman" panose="02020603050405020304" pitchFamily="18" charset="0"/>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477000"/>
            <a:ext cx="1676400" cy="244475"/>
          </a:xfrm>
        </p:spPr>
        <p:txBody>
          <a:bodyPr/>
          <a:lstStyle>
            <a:lvl1pPr>
              <a:defRPr/>
            </a:lvl1pPr>
          </a:lstStyle>
          <a:p>
            <a:endParaRPr lang="en-US" altLang="tr-TR">
              <a:solidFill>
                <a:srgbClr val="000000"/>
              </a:solidFill>
            </a:endParaRPr>
          </a:p>
        </p:txBody>
      </p:sp>
      <p:sp>
        <p:nvSpPr>
          <p:cNvPr id="3077" name="Rectangle 5"/>
          <p:cNvSpPr>
            <a:spLocks noGrp="1" noChangeArrowheads="1"/>
          </p:cNvSpPr>
          <p:nvPr>
            <p:ph type="ftr" sz="quarter" idx="3"/>
          </p:nvPr>
        </p:nvSpPr>
        <p:spPr>
          <a:xfrm>
            <a:off x="6629400" y="6477000"/>
            <a:ext cx="1219200" cy="244475"/>
          </a:xfrm>
        </p:spPr>
        <p:txBody>
          <a:bodyPr/>
          <a:lstStyle>
            <a:lvl1pPr>
              <a:defRPr/>
            </a:lvl1pPr>
          </a:lstStyle>
          <a:p>
            <a:endParaRPr lang="en-US" altLang="tr-TR">
              <a:solidFill>
                <a:srgbClr val="000000"/>
              </a:solidFill>
            </a:endParaRPr>
          </a:p>
        </p:txBody>
      </p:sp>
      <p:sp>
        <p:nvSpPr>
          <p:cNvPr id="3078" name="Rectangle 6"/>
          <p:cNvSpPr>
            <a:spLocks noGrp="1" noChangeArrowheads="1"/>
          </p:cNvSpPr>
          <p:nvPr>
            <p:ph type="sldNum" sz="quarter" idx="4"/>
          </p:nvPr>
        </p:nvSpPr>
        <p:spPr>
          <a:xfrm>
            <a:off x="8001000" y="6477000"/>
            <a:ext cx="685800" cy="244475"/>
          </a:xfrm>
        </p:spPr>
        <p:txBody>
          <a:bodyPr/>
          <a:lstStyle>
            <a:lvl1pPr>
              <a:defRPr/>
            </a:lvl1pPr>
          </a:lstStyle>
          <a:p>
            <a:fld id="{C011D0DC-CD68-4E7D-B55B-0D68227FF5E8}" type="slidenum">
              <a:rPr lang="en-US" altLang="tr-TR">
                <a:solidFill>
                  <a:srgbClr val="000000"/>
                </a:solidFill>
              </a:rPr>
              <a:pPr/>
              <a:t>‹#›</a:t>
            </a:fld>
            <a:endParaRPr lang="en-US" altLang="tr-TR">
              <a:solidFill>
                <a:srgbClr val="000000"/>
              </a:solidFill>
            </a:endParaRPr>
          </a:p>
        </p:txBody>
      </p:sp>
      <p:sp>
        <p:nvSpPr>
          <p:cNvPr id="3104" name="Text Box 32"/>
          <p:cNvSpPr txBox="1">
            <a:spLocks noChangeArrowheads="1"/>
          </p:cNvSpPr>
          <p:nvPr/>
        </p:nvSpPr>
        <p:spPr bwMode="gray">
          <a:xfrm>
            <a:off x="7847013" y="239713"/>
            <a:ext cx="1196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tr-TR" sz="2000">
                <a:solidFill>
                  <a:srgbClr val="FFFFFF"/>
                </a:solidFill>
                <a:latin typeface="Arial Black" panose="020B0A04020102020204" pitchFamily="34" charset="0"/>
              </a:rPr>
              <a:t>L/O/G/O</a:t>
            </a:r>
          </a:p>
        </p:txBody>
      </p:sp>
    </p:spTree>
    <p:extLst>
      <p:ext uri="{BB962C8B-B14F-4D97-AF65-F5344CB8AC3E}">
        <p14:creationId xmlns:p14="http://schemas.microsoft.com/office/powerpoint/2010/main" val="365165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42"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120"/>
                            </p:stCondLst>
                            <p:childTnLst>
                              <p:par>
                                <p:cTn id="16" presetID="29" presetClass="entr" presetSubtype="0" fill="hold" nodeType="afterEffect">
                                  <p:stCondLst>
                                    <p:cond delay="0"/>
                                  </p:stCondLst>
                                  <p:childTnLst>
                                    <p:set>
                                      <p:cBhvr>
                                        <p:cTn id="17" dur="1" fill="hold">
                                          <p:stCondLst>
                                            <p:cond delay="0"/>
                                          </p:stCondLst>
                                        </p:cTn>
                                        <p:tgtEl>
                                          <p:spTgt spid="3113"/>
                                        </p:tgtEl>
                                        <p:attrNameLst>
                                          <p:attrName>style.visibility</p:attrName>
                                        </p:attrNameLst>
                                      </p:cBhvr>
                                      <p:to>
                                        <p:strVal val="visible"/>
                                      </p:to>
                                    </p:set>
                                    <p:anim calcmode="lin" valueType="num">
                                      <p:cBhvr>
                                        <p:cTn id="18" dur="700" fill="hold"/>
                                        <p:tgtEl>
                                          <p:spTgt spid="3113"/>
                                        </p:tgtEl>
                                        <p:attrNameLst>
                                          <p:attrName>ppt_x</p:attrName>
                                        </p:attrNameLst>
                                      </p:cBhvr>
                                      <p:tavLst>
                                        <p:tav tm="0">
                                          <p:val>
                                            <p:strVal val="#ppt_x-.2"/>
                                          </p:val>
                                        </p:tav>
                                        <p:tav tm="100000">
                                          <p:val>
                                            <p:strVal val="#ppt_x"/>
                                          </p:val>
                                        </p:tav>
                                      </p:tavLst>
                                    </p:anim>
                                    <p:anim calcmode="lin" valueType="num">
                                      <p:cBhvr>
                                        <p:cTn id="19" dur="700" fill="hold"/>
                                        <p:tgtEl>
                                          <p:spTgt spid="3113"/>
                                        </p:tgtEl>
                                        <p:attrNameLst>
                                          <p:attrName>ppt_y</p:attrName>
                                        </p:attrNameLst>
                                      </p:cBhvr>
                                      <p:tavLst>
                                        <p:tav tm="0">
                                          <p:val>
                                            <p:strVal val="#ppt_y"/>
                                          </p:val>
                                        </p:tav>
                                        <p:tav tm="100000">
                                          <p:val>
                                            <p:strVal val="#ppt_y"/>
                                          </p:val>
                                        </p:tav>
                                      </p:tavLst>
                                    </p:anim>
                                    <p:animEffect transition="in" filter="wipe(right)" prLst="gradientSize: 0.1">
                                      <p:cBhvr>
                                        <p:cTn id="20" dur="700"/>
                                        <p:tgtEl>
                                          <p:spTgt spid="3113"/>
                                        </p:tgtEl>
                                      </p:cBhvr>
                                    </p:animEffect>
                                  </p:childTnLst>
                                </p:cTn>
                              </p:par>
                            </p:childTnLst>
                          </p:cTn>
                        </p:par>
                        <p:par>
                          <p:cTn id="21" fill="hold" nodeType="afterGroup">
                            <p:stCondLst>
                              <p:cond delay="1820"/>
                            </p:stCondLst>
                            <p:childTnLst>
                              <p:par>
                                <p:cTn id="22" presetID="22" presetClass="entr" presetSubtype="1" fill="hold" nodeType="afterEffect">
                                  <p:stCondLst>
                                    <p:cond delay="0"/>
                                  </p:stCondLst>
                                  <p:childTnLst>
                                    <p:set>
                                      <p:cBhvr>
                                        <p:cTn id="23" dur="1" fill="hold">
                                          <p:stCondLst>
                                            <p:cond delay="0"/>
                                          </p:stCondLst>
                                        </p:cTn>
                                        <p:tgtEl>
                                          <p:spTgt spid="3106"/>
                                        </p:tgtEl>
                                        <p:attrNameLst>
                                          <p:attrName>style.visibility</p:attrName>
                                        </p:attrNameLst>
                                      </p:cBhvr>
                                      <p:to>
                                        <p:strVal val="visible"/>
                                      </p:to>
                                    </p:set>
                                    <p:animEffect transition="in" filter="wipe(up)">
                                      <p:cBhvr>
                                        <p:cTn id="24" dur="500"/>
                                        <p:tgtEl>
                                          <p:spTgt spid="3106"/>
                                        </p:tgtEl>
                                      </p:cBhvr>
                                    </p:animEffect>
                                  </p:childTnLst>
                                </p:cTn>
                              </p:par>
                              <p:par>
                                <p:cTn id="25" presetID="22" presetClass="entr" presetSubtype="1" fill="hold" nodeType="withEffect">
                                  <p:stCondLst>
                                    <p:cond delay="300"/>
                                  </p:stCondLst>
                                  <p:childTnLst>
                                    <p:set>
                                      <p:cBhvr>
                                        <p:cTn id="26" dur="1" fill="hold">
                                          <p:stCondLst>
                                            <p:cond delay="0"/>
                                          </p:stCondLst>
                                        </p:cTn>
                                        <p:tgtEl>
                                          <p:spTgt spid="3111"/>
                                        </p:tgtEl>
                                        <p:attrNameLst>
                                          <p:attrName>style.visibility</p:attrName>
                                        </p:attrNameLst>
                                      </p:cBhvr>
                                      <p:to>
                                        <p:strVal val="visible"/>
                                      </p:to>
                                    </p:set>
                                    <p:animEffect transition="in" filter="wipe(up)">
                                      <p:cBhvr>
                                        <p:cTn id="27" dur="500"/>
                                        <p:tgtEl>
                                          <p:spTgt spid="3111"/>
                                        </p:tgtEl>
                                      </p:cBhvr>
                                    </p:animEffect>
                                  </p:childTnLst>
                                </p:cTn>
                              </p:par>
                              <p:par>
                                <p:cTn id="28" presetID="22" presetClass="entr" presetSubtype="1" fill="hold" nodeType="withEffect">
                                  <p:stCondLst>
                                    <p:cond delay="600"/>
                                  </p:stCondLst>
                                  <p:childTnLst>
                                    <p:set>
                                      <p:cBhvr>
                                        <p:cTn id="29" dur="1" fill="hold">
                                          <p:stCondLst>
                                            <p:cond delay="0"/>
                                          </p:stCondLst>
                                        </p:cTn>
                                        <p:tgtEl>
                                          <p:spTgt spid="3107"/>
                                        </p:tgtEl>
                                        <p:attrNameLst>
                                          <p:attrName>style.visibility</p:attrName>
                                        </p:attrNameLst>
                                      </p:cBhvr>
                                      <p:to>
                                        <p:strVal val="visible"/>
                                      </p:to>
                                    </p:set>
                                    <p:animEffect transition="in" filter="wipe(up)">
                                      <p:cBhvr>
                                        <p:cTn id="30" dur="500"/>
                                        <p:tgtEl>
                                          <p:spTgt spid="3107"/>
                                        </p:tgtEl>
                                      </p:cBhvr>
                                    </p:animEffect>
                                  </p:childTnLst>
                                </p:cTn>
                              </p:par>
                              <p:par>
                                <p:cTn id="31" presetID="22" presetClass="entr" presetSubtype="1" fill="hold" nodeType="withEffect">
                                  <p:stCondLst>
                                    <p:cond delay="800"/>
                                  </p:stCondLst>
                                  <p:childTnLst>
                                    <p:set>
                                      <p:cBhvr>
                                        <p:cTn id="32" dur="1" fill="hold">
                                          <p:stCondLst>
                                            <p:cond delay="0"/>
                                          </p:stCondLst>
                                        </p:cTn>
                                        <p:tgtEl>
                                          <p:spTgt spid="3112"/>
                                        </p:tgtEl>
                                        <p:attrNameLst>
                                          <p:attrName>style.visibility</p:attrName>
                                        </p:attrNameLst>
                                      </p:cBhvr>
                                      <p:to>
                                        <p:strVal val="visible"/>
                                      </p:to>
                                    </p:set>
                                    <p:animEffect transition="in" filter="wipe(up)">
                                      <p:cBhvr>
                                        <p:cTn id="33" dur="500"/>
                                        <p:tgtEl>
                                          <p:spTgt spid="3112"/>
                                        </p:tgtEl>
                                      </p:cBhvr>
                                    </p:animEffect>
                                  </p:childTnLst>
                                </p:cTn>
                              </p:par>
                            </p:childTnLst>
                          </p:cTn>
                        </p:par>
                        <p:par>
                          <p:cTn id="34" fill="hold" nodeType="afterGroup">
                            <p:stCondLst>
                              <p:cond delay="3120"/>
                            </p:stCondLst>
                            <p:childTnLst>
                              <p:par>
                                <p:cTn id="35" presetID="47" presetClass="entr" presetSubtype="0" fill="hold" nodeType="afterEffect">
                                  <p:stCondLst>
                                    <p:cond delay="0"/>
                                  </p:stCondLst>
                                  <p:childTnLst>
                                    <p:set>
                                      <p:cBhvr>
                                        <p:cTn id="36" dur="1" fill="hold">
                                          <p:stCondLst>
                                            <p:cond delay="0"/>
                                          </p:stCondLst>
                                        </p:cTn>
                                        <p:tgtEl>
                                          <p:spTgt spid="3101"/>
                                        </p:tgtEl>
                                        <p:attrNameLst>
                                          <p:attrName>style.visibility</p:attrName>
                                        </p:attrNameLst>
                                      </p:cBhvr>
                                      <p:to>
                                        <p:strVal val="visible"/>
                                      </p:to>
                                    </p:set>
                                    <p:animEffect transition="in" filter="fade">
                                      <p:cBhvr>
                                        <p:cTn id="37" dur="1000"/>
                                        <p:tgtEl>
                                          <p:spTgt spid="3101"/>
                                        </p:tgtEl>
                                      </p:cBhvr>
                                    </p:animEffect>
                                    <p:anim calcmode="lin" valueType="num">
                                      <p:cBhvr>
                                        <p:cTn id="38" dur="1000" fill="hold"/>
                                        <p:tgtEl>
                                          <p:spTgt spid="3101"/>
                                        </p:tgtEl>
                                        <p:attrNameLst>
                                          <p:attrName>ppt_x</p:attrName>
                                        </p:attrNameLst>
                                      </p:cBhvr>
                                      <p:tavLst>
                                        <p:tav tm="0">
                                          <p:val>
                                            <p:strVal val="#ppt_x"/>
                                          </p:val>
                                        </p:tav>
                                        <p:tav tm="100000">
                                          <p:val>
                                            <p:strVal val="#ppt_x"/>
                                          </p:val>
                                        </p:tav>
                                      </p:tavLst>
                                    </p:anim>
                                    <p:anim calcmode="lin" valueType="num">
                                      <p:cBhvr>
                                        <p:cTn id="39" dur="1000" fill="hold"/>
                                        <p:tgtEl>
                                          <p:spTgt spid="310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3102"/>
                                        </p:tgtEl>
                                        <p:attrNameLst>
                                          <p:attrName>style.visibility</p:attrName>
                                        </p:attrNameLst>
                                      </p:cBhvr>
                                      <p:to>
                                        <p:strVal val="visible"/>
                                      </p:to>
                                    </p:set>
                                    <p:animEffect transition="in" filter="fade">
                                      <p:cBhvr>
                                        <p:cTn id="42" dur="1000"/>
                                        <p:tgtEl>
                                          <p:spTgt spid="3102"/>
                                        </p:tgtEl>
                                      </p:cBhvr>
                                    </p:animEffect>
                                    <p:anim calcmode="lin" valueType="num">
                                      <p:cBhvr>
                                        <p:cTn id="43" dur="1000" fill="hold"/>
                                        <p:tgtEl>
                                          <p:spTgt spid="3102"/>
                                        </p:tgtEl>
                                        <p:attrNameLst>
                                          <p:attrName>ppt_x</p:attrName>
                                        </p:attrNameLst>
                                      </p:cBhvr>
                                      <p:tavLst>
                                        <p:tav tm="0">
                                          <p:val>
                                            <p:strVal val="#ppt_x"/>
                                          </p:val>
                                        </p:tav>
                                        <p:tav tm="100000">
                                          <p:val>
                                            <p:strVal val="#ppt_x"/>
                                          </p:val>
                                        </p:tav>
                                      </p:tavLst>
                                    </p:anim>
                                    <p:anim calcmode="lin" valueType="num">
                                      <p:cBhvr>
                                        <p:cTn id="44" dur="1000" fill="hold"/>
                                        <p:tgtEl>
                                          <p:spTgt spid="310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200"/>
                                  </p:stCondLst>
                                  <p:childTnLst>
                                    <p:set>
                                      <p:cBhvr>
                                        <p:cTn id="46" dur="1" fill="hold">
                                          <p:stCondLst>
                                            <p:cond delay="0"/>
                                          </p:stCondLst>
                                        </p:cTn>
                                        <p:tgtEl>
                                          <p:spTgt spid="3103"/>
                                        </p:tgtEl>
                                        <p:attrNameLst>
                                          <p:attrName>style.visibility</p:attrName>
                                        </p:attrNameLst>
                                      </p:cBhvr>
                                      <p:to>
                                        <p:strVal val="visible"/>
                                      </p:to>
                                    </p:set>
                                    <p:animEffect transition="in" filter="fade">
                                      <p:cBhvr>
                                        <p:cTn id="47" dur="1000"/>
                                        <p:tgtEl>
                                          <p:spTgt spid="3103"/>
                                        </p:tgtEl>
                                      </p:cBhvr>
                                    </p:animEffect>
                                    <p:anim calcmode="lin" valueType="num">
                                      <p:cBhvr>
                                        <p:cTn id="48" dur="1000" fill="hold"/>
                                        <p:tgtEl>
                                          <p:spTgt spid="3103"/>
                                        </p:tgtEl>
                                        <p:attrNameLst>
                                          <p:attrName>ppt_x</p:attrName>
                                        </p:attrNameLst>
                                      </p:cBhvr>
                                      <p:tavLst>
                                        <p:tav tm="0">
                                          <p:val>
                                            <p:strVal val="#ppt_x"/>
                                          </p:val>
                                        </p:tav>
                                        <p:tav tm="100000">
                                          <p:val>
                                            <p:strVal val="#ppt_x"/>
                                          </p:val>
                                        </p:tav>
                                      </p:tavLst>
                                    </p:anim>
                                    <p:anim calcmode="lin" valueType="num">
                                      <p:cBhvr>
                                        <p:cTn id="49" dur="1000" fill="hold"/>
                                        <p:tgtEl>
                                          <p:spTgt spid="310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900"/>
                                  </p:stCondLst>
                                  <p:childTnLst>
                                    <p:set>
                                      <p:cBhvr>
                                        <p:cTn id="51" dur="1" fill="hold">
                                          <p:stCondLst>
                                            <p:cond delay="0"/>
                                          </p:stCondLst>
                                        </p:cTn>
                                        <p:tgtEl>
                                          <p:spTgt spid="3100"/>
                                        </p:tgtEl>
                                        <p:attrNameLst>
                                          <p:attrName>style.visibility</p:attrName>
                                        </p:attrNameLst>
                                      </p:cBhvr>
                                      <p:to>
                                        <p:strVal val="visible"/>
                                      </p:to>
                                    </p:set>
                                    <p:animEffect transition="in" filter="fade">
                                      <p:cBhvr>
                                        <p:cTn id="52" dur="1000"/>
                                        <p:tgtEl>
                                          <p:spTgt spid="3100"/>
                                        </p:tgtEl>
                                      </p:cBhvr>
                                    </p:animEffect>
                                    <p:anim calcmode="lin" valueType="num">
                                      <p:cBhvr>
                                        <p:cTn id="53" dur="1000" fill="hold"/>
                                        <p:tgtEl>
                                          <p:spTgt spid="3100"/>
                                        </p:tgtEl>
                                        <p:attrNameLst>
                                          <p:attrName>ppt_x</p:attrName>
                                        </p:attrNameLst>
                                      </p:cBhvr>
                                      <p:tavLst>
                                        <p:tav tm="0">
                                          <p:val>
                                            <p:strVal val="#ppt_x"/>
                                          </p:val>
                                        </p:tav>
                                        <p:tav tm="100000">
                                          <p:val>
                                            <p:strVal val="#ppt_x"/>
                                          </p:val>
                                        </p:tav>
                                      </p:tavLst>
                                    </p:anim>
                                    <p:anim calcmode="lin" valueType="num">
                                      <p:cBhvr>
                                        <p:cTn id="54" dur="1000" fill="hold"/>
                                        <p:tgtEl>
                                          <p:spTgt spid="3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2"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500"/>
                        <p:tgtEl>
                          <p:spTgt spid="3075"/>
                        </p:tgtEl>
                      </p:cBhvr>
                    </p:animEffect>
                    <p:anim calcmode="lin" valueType="num">
                      <p:cBhvr>
                        <p:cTn dur="500" fill="hold"/>
                        <p:tgtEl>
                          <p:spTgt spid="3075"/>
                        </p:tgtEl>
                        <p:attrNameLst>
                          <p:attrName>ppt_x</p:attrName>
                        </p:attrNameLst>
                      </p:cBhvr>
                      <p:tavLst>
                        <p:tav tm="0">
                          <p:val>
                            <p:strVal val="#ppt_x"/>
                          </p:val>
                        </p:tav>
                        <p:tav tm="100000">
                          <p:val>
                            <p:strVal val="#ppt_x"/>
                          </p:val>
                        </p:tav>
                      </p:tavLst>
                    </p:anim>
                    <p:anim calcmode="lin" valueType="num">
                      <p:cBhvr>
                        <p:cTn dur="5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3279914F-BD5D-4652-AF8C-8274CB5078BE}"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619326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29ACE94-6125-4A3C-805B-2C07F38FC395}"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47571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524000"/>
            <a:ext cx="4038600" cy="4652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524000"/>
            <a:ext cx="4038600" cy="4652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877165C-7249-448D-BE4A-44C139D6CE03}"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859405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870E95F5-1CCB-4958-8D66-7E0827E1610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56033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6F828CC4-E7C2-431A-B775-A03118FCC34A}"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77933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F72E6AB3-B54A-48D1-AE90-212C9E2B8C42}"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34814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ED9485-4CD0-4FDE-9CB6-13313EDC4F41}"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53116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898E792-9D40-4E03-86BD-90E2A18C9081}"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39736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20294FB1-A64F-4470-8AE9-CCF5F339D3C1}"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922804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58763"/>
            <a:ext cx="2057400" cy="59182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58763"/>
            <a:ext cx="6019800" cy="5918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62E36218-5859-4B17-A37F-A6F3C92B37BB}"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664769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58763"/>
            <a:ext cx="7315200" cy="944562"/>
          </a:xfrm>
        </p:spPr>
        <p:txBody>
          <a:bodyPr/>
          <a:lstStyle/>
          <a:p>
            <a:r>
              <a:rPr lang="tr-TR"/>
              <a:t>Asıl başlık stili için tıklatın</a:t>
            </a:r>
          </a:p>
        </p:txBody>
      </p:sp>
      <p:sp>
        <p:nvSpPr>
          <p:cNvPr id="3" name="Metin Yer Tutucusu 2"/>
          <p:cNvSpPr>
            <a:spLocks noGrp="1"/>
          </p:cNvSpPr>
          <p:nvPr>
            <p:ph type="body" sz="half" idx="1"/>
          </p:nvPr>
        </p:nvSpPr>
        <p:spPr>
          <a:xfrm>
            <a:off x="457200" y="1524000"/>
            <a:ext cx="4038600" cy="4652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524000"/>
            <a:ext cx="4038600" cy="4652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8252DD4D-00A2-4575-B9FD-A646A02489A6}"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072567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457200" y="258763"/>
            <a:ext cx="7315200" cy="944562"/>
          </a:xfrm>
        </p:spPr>
        <p:txBody>
          <a:bodyPr/>
          <a:lstStyle/>
          <a:p>
            <a:r>
              <a:rPr lang="tr-TR"/>
              <a:t>Asıl başlık stili için tıklatın</a:t>
            </a:r>
          </a:p>
        </p:txBody>
      </p:sp>
      <p:sp>
        <p:nvSpPr>
          <p:cNvPr id="3" name="Tablo Yer Tutucusu 2"/>
          <p:cNvSpPr>
            <a:spLocks noGrp="1"/>
          </p:cNvSpPr>
          <p:nvPr>
            <p:ph type="tbl" idx="1"/>
          </p:nvPr>
        </p:nvSpPr>
        <p:spPr>
          <a:xfrm>
            <a:off x="457200" y="1524000"/>
            <a:ext cx="8229600" cy="4652963"/>
          </a:xfrm>
        </p:spPr>
        <p:txBody>
          <a:bodyPr/>
          <a:lstStyle/>
          <a:p>
            <a:r>
              <a:rPr lang="tr-TR"/>
              <a:t>Tablo eklemek için simgeyi tıklatın</a:t>
            </a: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D7ED8C11-53DB-4FCE-9A23-751ADDBB0AAC}"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771174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Unvan 1"/>
          <p:cNvSpPr>
            <a:spLocks noGrp="1"/>
          </p:cNvSpPr>
          <p:nvPr>
            <p:ph type="title"/>
          </p:nvPr>
        </p:nvSpPr>
        <p:spPr>
          <a:xfrm>
            <a:off x="457200" y="258763"/>
            <a:ext cx="7315200" cy="944562"/>
          </a:xfrm>
        </p:spPr>
        <p:txBody>
          <a:bodyPr/>
          <a:lstStyle/>
          <a:p>
            <a:r>
              <a:rPr lang="tr-TR"/>
              <a:t>Asıl başlık stili için tıklatın</a:t>
            </a:r>
          </a:p>
        </p:txBody>
      </p:sp>
      <p:sp>
        <p:nvSpPr>
          <p:cNvPr id="3" name="Grafik Yer Tutucusu 2"/>
          <p:cNvSpPr>
            <a:spLocks noGrp="1"/>
          </p:cNvSpPr>
          <p:nvPr>
            <p:ph type="chart" idx="1"/>
          </p:nvPr>
        </p:nvSpPr>
        <p:spPr>
          <a:xfrm>
            <a:off x="457200" y="1524000"/>
            <a:ext cx="8229600" cy="4652963"/>
          </a:xfrm>
        </p:spPr>
        <p:txBody>
          <a:bodyPr/>
          <a:lstStyle/>
          <a:p>
            <a:r>
              <a:rPr lang="tr-TR"/>
              <a:t>Grafik eklemek için simgeyi tıklatın</a:t>
            </a: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F8A1834B-94FF-4783-9DDC-A7EA8E66358B}"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861005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Unvan 1"/>
          <p:cNvSpPr>
            <a:spLocks noGrp="1"/>
          </p:cNvSpPr>
          <p:nvPr>
            <p:ph type="title"/>
          </p:nvPr>
        </p:nvSpPr>
        <p:spPr>
          <a:xfrm>
            <a:off x="457200" y="258763"/>
            <a:ext cx="7315200" cy="944562"/>
          </a:xfrm>
        </p:spPr>
        <p:txBody>
          <a:bodyPr/>
          <a:lstStyle/>
          <a:p>
            <a:r>
              <a:rPr lang="tr-TR"/>
              <a:t>Asıl başlık stili için tıklatın</a:t>
            </a:r>
          </a:p>
        </p:txBody>
      </p:sp>
      <p:sp>
        <p:nvSpPr>
          <p:cNvPr id="3" name="SmartArt Yer Tutucusu 2"/>
          <p:cNvSpPr>
            <a:spLocks noGrp="1"/>
          </p:cNvSpPr>
          <p:nvPr>
            <p:ph type="dgm" idx="1"/>
          </p:nvPr>
        </p:nvSpPr>
        <p:spPr>
          <a:xfrm>
            <a:off x="457200" y="1524000"/>
            <a:ext cx="8229600" cy="4652963"/>
          </a:xfrm>
        </p:spPr>
        <p:txBody>
          <a:bodyPr/>
          <a:lstStyle/>
          <a:p>
            <a:r>
              <a:rPr lang="tr-TR"/>
              <a:t>SmartArt grafiği eklemek için simgeyi tıklatın</a:t>
            </a: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7AB30759-599F-4A36-9F04-3010343BEB2D}"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375724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tr-TR" dirty="0">
                <a:solidFill>
                  <a:srgbClr val="FFFFFF"/>
                </a:solidFill>
              </a:rPr>
              <a:t>www.themegallery.com</a:t>
            </a: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43"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2286000" y="0"/>
            <a:ext cx="2287588" cy="6858000"/>
            <a:chOff x="1440" y="0"/>
            <a:chExt cx="1441" cy="3125"/>
          </a:xfrm>
        </p:grpSpPr>
        <p:sp>
          <p:nvSpPr>
            <p:cNvPr id="1032" name="Rectangle 8"/>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3" name="Rectangle 9"/>
            <p:cNvSpPr>
              <a:spLocks noChangeArrowheads="1"/>
            </p:cNvSpPr>
            <p:nvPr userDrawn="1"/>
          </p:nvSpPr>
          <p:spPr bwMode="ltGray">
            <a:xfrm>
              <a:off x="1681" y="0"/>
              <a:ext cx="1053" cy="3125"/>
            </a:xfrm>
            <a:prstGeom prst="rect">
              <a:avLst/>
            </a:prstGeom>
            <a:gradFill rotWithShape="1">
              <a:gsLst>
                <a:gs pos="0">
                  <a:schemeClr val="accent2">
                    <a:gamma/>
                    <a:tint val="0"/>
                    <a:invGamma/>
                    <a:alpha val="0"/>
                  </a:schemeClr>
                </a:gs>
                <a:gs pos="50000">
                  <a:schemeClr val="accent2">
                    <a:alpha val="2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4" name="Rectangle 10"/>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nvGrpSpPr>
          <p:cNvPr id="1035" name="Group 11"/>
          <p:cNvGrpSpPr>
            <a:grpSpLocks/>
          </p:cNvGrpSpPr>
          <p:nvPr/>
        </p:nvGrpSpPr>
        <p:grpSpPr bwMode="auto">
          <a:xfrm>
            <a:off x="4575175" y="0"/>
            <a:ext cx="2286000" cy="5137150"/>
            <a:chOff x="2882" y="0"/>
            <a:chExt cx="1440" cy="2341"/>
          </a:xfrm>
        </p:grpSpPr>
        <p:sp>
          <p:nvSpPr>
            <p:cNvPr id="1036" name="Rectangle 12"/>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7" name="Rectangle 13"/>
            <p:cNvSpPr>
              <a:spLocks noChangeArrowheads="1"/>
            </p:cNvSpPr>
            <p:nvPr userDrawn="1"/>
          </p:nvSpPr>
          <p:spPr bwMode="ltGray">
            <a:xfrm>
              <a:off x="2882" y="0"/>
              <a:ext cx="810" cy="2341"/>
            </a:xfrm>
            <a:prstGeom prst="rect">
              <a:avLst/>
            </a:prstGeom>
            <a:gradFill rotWithShape="1">
              <a:gsLst>
                <a:gs pos="0">
                  <a:schemeClr val="hlink">
                    <a:gamma/>
                    <a:tint val="0"/>
                    <a:invGamma/>
                    <a:alpha val="0"/>
                  </a:schemeClr>
                </a:gs>
                <a:gs pos="50000">
                  <a:schemeClr val="hlink">
                    <a:alpha val="2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8" name="Rectangle 14"/>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nvGrpSpPr>
          <p:cNvPr id="1039" name="Group 15"/>
          <p:cNvGrpSpPr>
            <a:grpSpLocks/>
          </p:cNvGrpSpPr>
          <p:nvPr/>
        </p:nvGrpSpPr>
        <p:grpSpPr bwMode="auto">
          <a:xfrm>
            <a:off x="6858000" y="0"/>
            <a:ext cx="2286000" cy="6831013"/>
            <a:chOff x="4320" y="0"/>
            <a:chExt cx="1440" cy="3113"/>
          </a:xfrm>
        </p:grpSpPr>
        <p:sp>
          <p:nvSpPr>
            <p:cNvPr id="1040" name="Rectangle 16"/>
            <p:cNvSpPr>
              <a:spLocks noChangeArrowheads="1"/>
            </p:cNvSpPr>
            <p:nvPr userDrawn="1"/>
          </p:nvSpPr>
          <p:spPr bwMode="ltGray">
            <a:xfrm>
              <a:off x="4320" y="0"/>
              <a:ext cx="112"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1041" name="Group 17"/>
            <p:cNvGrpSpPr>
              <a:grpSpLocks/>
            </p:cNvGrpSpPr>
            <p:nvPr userDrawn="1"/>
          </p:nvGrpSpPr>
          <p:grpSpPr bwMode="auto">
            <a:xfrm>
              <a:off x="4320" y="0"/>
              <a:ext cx="1440" cy="3113"/>
              <a:chOff x="4320" y="0"/>
              <a:chExt cx="1440" cy="3113"/>
            </a:xfrm>
          </p:grpSpPr>
          <p:sp>
            <p:nvSpPr>
              <p:cNvPr id="1042" name="Rectangle 18"/>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43" name="Rectangle 19"/>
              <p:cNvSpPr>
                <a:spLocks noChangeArrowheads="1"/>
              </p:cNvSpPr>
              <p:nvPr userDrawn="1"/>
            </p:nvSpPr>
            <p:spPr bwMode="ltGray">
              <a:xfrm>
                <a:off x="5420" y="0"/>
                <a:ext cx="340"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44" name="Rectangle 20"/>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grpSp>
        <p:nvGrpSpPr>
          <p:cNvPr id="1045" name="Group 21"/>
          <p:cNvGrpSpPr>
            <a:grpSpLocks/>
          </p:cNvGrpSpPr>
          <p:nvPr/>
        </p:nvGrpSpPr>
        <p:grpSpPr bwMode="auto">
          <a:xfrm>
            <a:off x="0" y="0"/>
            <a:ext cx="2286000" cy="5135563"/>
            <a:chOff x="0" y="0"/>
            <a:chExt cx="1440" cy="2340"/>
          </a:xfrm>
        </p:grpSpPr>
        <p:sp>
          <p:nvSpPr>
            <p:cNvPr id="1046" name="Rectangle 22"/>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47" name="Rectangle 23"/>
            <p:cNvSpPr>
              <a:spLocks noChangeArrowheads="1"/>
            </p:cNvSpPr>
            <p:nvPr userDrawn="1"/>
          </p:nvSpPr>
          <p:spPr bwMode="ltGray">
            <a:xfrm>
              <a:off x="1338" y="0"/>
              <a:ext cx="102"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48" name="Rectangle 24"/>
            <p:cNvSpPr>
              <a:spLocks noChangeArrowheads="1"/>
            </p:cNvSpPr>
            <p:nvPr userDrawn="1"/>
          </p:nvSpPr>
          <p:spPr bwMode="ltGray">
            <a:xfrm>
              <a:off x="0" y="0"/>
              <a:ext cx="486"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49" name="Rectangle 25"/>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nvGrpSpPr>
          <p:cNvPr id="1069" name="Group 45"/>
          <p:cNvGrpSpPr>
            <a:grpSpLocks/>
          </p:cNvGrpSpPr>
          <p:nvPr/>
        </p:nvGrpSpPr>
        <p:grpSpPr bwMode="auto">
          <a:xfrm>
            <a:off x="0" y="0"/>
            <a:ext cx="9144000" cy="171450"/>
            <a:chOff x="0" y="0"/>
            <a:chExt cx="5760" cy="108"/>
          </a:xfrm>
        </p:grpSpPr>
        <p:sp>
          <p:nvSpPr>
            <p:cNvPr id="1050" name="Rectangle 26"/>
            <p:cNvSpPr>
              <a:spLocks noChangeArrowheads="1"/>
            </p:cNvSpPr>
            <p:nvPr userDrawn="1"/>
          </p:nvSpPr>
          <p:spPr bwMode="gray">
            <a:xfrm>
              <a:off x="0" y="0"/>
              <a:ext cx="1440" cy="1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51" name="Rectangle 27"/>
            <p:cNvSpPr>
              <a:spLocks noChangeArrowheads="1"/>
            </p:cNvSpPr>
            <p:nvPr userDrawn="1"/>
          </p:nvSpPr>
          <p:spPr bwMode="gray">
            <a:xfrm>
              <a:off x="1440" y="0"/>
              <a:ext cx="1441"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52" name="Rectangle 28"/>
            <p:cNvSpPr>
              <a:spLocks noChangeArrowheads="1"/>
            </p:cNvSpPr>
            <p:nvPr userDrawn="1"/>
          </p:nvSpPr>
          <p:spPr bwMode="gray">
            <a:xfrm>
              <a:off x="2882" y="0"/>
              <a:ext cx="1440" cy="10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53" name="Rectangle 29"/>
            <p:cNvSpPr>
              <a:spLocks noChangeArrowheads="1"/>
            </p:cNvSpPr>
            <p:nvPr userDrawn="1"/>
          </p:nvSpPr>
          <p:spPr bwMode="gray">
            <a:xfrm>
              <a:off x="4320" y="0"/>
              <a:ext cx="1440" cy="10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1027" name="Rectangle 3"/>
          <p:cNvSpPr>
            <a:spLocks noGrp="1" noChangeArrowheads="1"/>
          </p:cNvSpPr>
          <p:nvPr>
            <p:ph type="body" idx="1"/>
          </p:nvPr>
        </p:nvSpPr>
        <p:spPr bwMode="gray">
          <a:xfrm>
            <a:off x="457200" y="1524000"/>
            <a:ext cx="82296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a:solidFill>
                <a:srgbClr val="000000"/>
              </a:solidFill>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26DAF4D-0578-4775-B29E-A86DAF714C53}"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grpSp>
        <p:nvGrpSpPr>
          <p:cNvPr id="1070" name="Group 46"/>
          <p:cNvGrpSpPr>
            <a:grpSpLocks/>
          </p:cNvGrpSpPr>
          <p:nvPr/>
        </p:nvGrpSpPr>
        <p:grpSpPr bwMode="auto">
          <a:xfrm>
            <a:off x="0" y="176213"/>
            <a:ext cx="7696200" cy="1117600"/>
            <a:chOff x="0" y="111"/>
            <a:chExt cx="4848" cy="768"/>
          </a:xfrm>
        </p:grpSpPr>
        <p:sp>
          <p:nvSpPr>
            <p:cNvPr id="1063" name="Rectangle 39"/>
            <p:cNvSpPr>
              <a:spLocks noChangeArrowheads="1"/>
            </p:cNvSpPr>
            <p:nvPr userDrawn="1"/>
          </p:nvSpPr>
          <p:spPr bwMode="hidden">
            <a:xfrm rot="-5400000">
              <a:off x="2394" y="-1578"/>
              <a:ext cx="60" cy="4848"/>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1068" name="Group 44"/>
            <p:cNvGrpSpPr>
              <a:grpSpLocks/>
            </p:cNvGrpSpPr>
            <p:nvPr userDrawn="1"/>
          </p:nvGrpSpPr>
          <p:grpSpPr bwMode="auto">
            <a:xfrm>
              <a:off x="0" y="111"/>
              <a:ext cx="4327" cy="768"/>
              <a:chOff x="0" y="111"/>
              <a:chExt cx="4327" cy="768"/>
            </a:xfrm>
          </p:grpSpPr>
          <p:sp>
            <p:nvSpPr>
              <p:cNvPr id="1065" name="Rectangle 41"/>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66" name="Rectangle 42"/>
              <p:cNvSpPr>
                <a:spLocks noChangeArrowheads="1"/>
              </p:cNvSpPr>
              <p:nvPr userDrawn="1"/>
            </p:nvSpPr>
            <p:spPr bwMode="hidden">
              <a:xfrm rot="-5400000">
                <a:off x="1754" y="-1643"/>
                <a:ext cx="181" cy="3690"/>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67" name="Rectangle 43"/>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sp>
        <p:nvSpPr>
          <p:cNvPr id="1026" name="Rectangle 2"/>
          <p:cNvSpPr>
            <a:spLocks noGrp="1" noChangeArrowheads="1"/>
          </p:cNvSpPr>
          <p:nvPr>
            <p:ph type="title"/>
          </p:nvPr>
        </p:nvSpPr>
        <p:spPr bwMode="gray">
          <a:xfrm>
            <a:off x="457200" y="258763"/>
            <a:ext cx="73152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71" name="Rectangle 47"/>
          <p:cNvSpPr>
            <a:spLocks noChangeArrowheads="1"/>
          </p:cNvSpPr>
          <p:nvPr/>
        </p:nvSpPr>
        <p:spPr bwMode="gray">
          <a:xfrm>
            <a:off x="0" y="6751638"/>
            <a:ext cx="9144000" cy="1063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Tree>
    <p:extLst>
      <p:ext uri="{BB962C8B-B14F-4D97-AF65-F5344CB8AC3E}">
        <p14:creationId xmlns:p14="http://schemas.microsoft.com/office/powerpoint/2010/main" val="295279899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069"/>
                                        </p:tgtEl>
                                        <p:attrNameLst>
                                          <p:attrName>style.visibility</p:attrName>
                                        </p:attrNameLst>
                                      </p:cBhvr>
                                      <p:to>
                                        <p:strVal val="visible"/>
                                      </p:to>
                                    </p:set>
                                    <p:anim calcmode="lin" valueType="num">
                                      <p:cBhvr>
                                        <p:cTn id="7" dur="700" fill="hold"/>
                                        <p:tgtEl>
                                          <p:spTgt spid="1069"/>
                                        </p:tgtEl>
                                        <p:attrNameLst>
                                          <p:attrName>ppt_x</p:attrName>
                                        </p:attrNameLst>
                                      </p:cBhvr>
                                      <p:tavLst>
                                        <p:tav tm="0">
                                          <p:val>
                                            <p:strVal val="#ppt_x-.2"/>
                                          </p:val>
                                        </p:tav>
                                        <p:tav tm="100000">
                                          <p:val>
                                            <p:strVal val="#ppt_x"/>
                                          </p:val>
                                        </p:tav>
                                      </p:tavLst>
                                    </p:anim>
                                    <p:anim calcmode="lin" valueType="num">
                                      <p:cBhvr>
                                        <p:cTn id="8" dur="700" fill="hold"/>
                                        <p:tgtEl>
                                          <p:spTgt spid="1069"/>
                                        </p:tgtEl>
                                        <p:attrNameLst>
                                          <p:attrName>ppt_y</p:attrName>
                                        </p:attrNameLst>
                                      </p:cBhvr>
                                      <p:tavLst>
                                        <p:tav tm="0">
                                          <p:val>
                                            <p:strVal val="#ppt_y"/>
                                          </p:val>
                                        </p:tav>
                                        <p:tav tm="100000">
                                          <p:val>
                                            <p:strVal val="#ppt_y"/>
                                          </p:val>
                                        </p:tav>
                                      </p:tavLst>
                                    </p:anim>
                                    <p:animEffect transition="in" filter="wipe(right)" prLst="gradientSize: 0.1">
                                      <p:cBhvr>
                                        <p:cTn id="9" dur="700"/>
                                        <p:tgtEl>
                                          <p:spTgt spid="1069"/>
                                        </p:tgtEl>
                                      </p:cBhvr>
                                    </p:animEffect>
                                  </p:childTnLst>
                                </p:cTn>
                              </p:par>
                            </p:childTnLst>
                          </p:cTn>
                        </p:par>
                        <p:par>
                          <p:cTn id="10" fill="hold" nodeType="afterGroup">
                            <p:stCondLst>
                              <p:cond delay="700"/>
                            </p:stCondLst>
                            <p:childTnLst>
                              <p:par>
                                <p:cTn id="11" presetID="22" presetClass="entr" presetSubtype="1" fill="hold" nodeType="afterEffect">
                                  <p:stCondLst>
                                    <p:cond delay="0"/>
                                  </p:stCondLst>
                                  <p:childTnLst>
                                    <p:set>
                                      <p:cBhvr>
                                        <p:cTn id="12" dur="1" fill="hold">
                                          <p:stCondLst>
                                            <p:cond delay="0"/>
                                          </p:stCondLst>
                                        </p:cTn>
                                        <p:tgtEl>
                                          <p:spTgt spid="1045"/>
                                        </p:tgtEl>
                                        <p:attrNameLst>
                                          <p:attrName>style.visibility</p:attrName>
                                        </p:attrNameLst>
                                      </p:cBhvr>
                                      <p:to>
                                        <p:strVal val="visible"/>
                                      </p:to>
                                    </p:set>
                                    <p:animEffect transition="in" filter="wipe(up)">
                                      <p:cBhvr>
                                        <p:cTn id="13" dur="500"/>
                                        <p:tgtEl>
                                          <p:spTgt spid="1045"/>
                                        </p:tgtEl>
                                      </p:cBhvr>
                                    </p:animEffect>
                                  </p:childTnLst>
                                </p:cTn>
                              </p:par>
                              <p:par>
                                <p:cTn id="14" presetID="22" presetClass="entr" presetSubtype="1" fill="hold" nodeType="withEffect">
                                  <p:stCondLst>
                                    <p:cond delay="100"/>
                                  </p:stCondLst>
                                  <p:childTnLst>
                                    <p:set>
                                      <p:cBhvr>
                                        <p:cTn id="15" dur="1" fill="hold">
                                          <p:stCondLst>
                                            <p:cond delay="0"/>
                                          </p:stCondLst>
                                        </p:cTn>
                                        <p:tgtEl>
                                          <p:spTgt spid="1035"/>
                                        </p:tgtEl>
                                        <p:attrNameLst>
                                          <p:attrName>style.visibility</p:attrName>
                                        </p:attrNameLst>
                                      </p:cBhvr>
                                      <p:to>
                                        <p:strVal val="visible"/>
                                      </p:to>
                                    </p:set>
                                    <p:animEffect transition="in" filter="wipe(up)">
                                      <p:cBhvr>
                                        <p:cTn id="16" dur="500"/>
                                        <p:tgtEl>
                                          <p:spTgt spid="1035"/>
                                        </p:tgtEl>
                                      </p:cBhvr>
                                    </p:animEffect>
                                  </p:childTnLst>
                                </p:cTn>
                              </p:par>
                              <p:par>
                                <p:cTn id="17" presetID="22" presetClass="entr" presetSubtype="1" fill="hold" nodeType="withEffect">
                                  <p:stCondLst>
                                    <p:cond delay="300"/>
                                  </p:stCondLst>
                                  <p:childTnLst>
                                    <p:set>
                                      <p:cBhvr>
                                        <p:cTn id="18" dur="1" fill="hold">
                                          <p:stCondLst>
                                            <p:cond delay="0"/>
                                          </p:stCondLst>
                                        </p:cTn>
                                        <p:tgtEl>
                                          <p:spTgt spid="1031"/>
                                        </p:tgtEl>
                                        <p:attrNameLst>
                                          <p:attrName>style.visibility</p:attrName>
                                        </p:attrNameLst>
                                      </p:cBhvr>
                                      <p:to>
                                        <p:strVal val="visible"/>
                                      </p:to>
                                    </p:set>
                                    <p:animEffect transition="in" filter="wipe(up)">
                                      <p:cBhvr>
                                        <p:cTn id="19" dur="500"/>
                                        <p:tgtEl>
                                          <p:spTgt spid="1031"/>
                                        </p:tgtEl>
                                      </p:cBhvr>
                                    </p:animEffect>
                                  </p:childTnLst>
                                </p:cTn>
                              </p:par>
                              <p:par>
                                <p:cTn id="20" presetID="22" presetClass="entr" presetSubtype="1" fill="hold" nodeType="withEffect">
                                  <p:stCondLst>
                                    <p:cond delay="600"/>
                                  </p:stCondLst>
                                  <p:childTnLst>
                                    <p:set>
                                      <p:cBhvr>
                                        <p:cTn id="21" dur="1" fill="hold">
                                          <p:stCondLst>
                                            <p:cond delay="0"/>
                                          </p:stCondLst>
                                        </p:cTn>
                                        <p:tgtEl>
                                          <p:spTgt spid="1039"/>
                                        </p:tgtEl>
                                        <p:attrNameLst>
                                          <p:attrName>style.visibility</p:attrName>
                                        </p:attrNameLst>
                                      </p:cBhvr>
                                      <p:to>
                                        <p:strVal val="visible"/>
                                      </p:to>
                                    </p:set>
                                    <p:animEffect transition="in" filter="wipe(up)">
                                      <p:cBhvr>
                                        <p:cTn id="22"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wmf"/><Relationship Id="rId1" Type="http://schemas.openxmlformats.org/officeDocument/2006/relationships/slideLayout" Target="../slideLayouts/slideLayout3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jpeg"/><Relationship Id="rId1" Type="http://schemas.openxmlformats.org/officeDocument/2006/relationships/slideLayout" Target="../slideLayouts/slideLayout37.xml"/><Relationship Id="rId6" Type="http://schemas.openxmlformats.org/officeDocument/2006/relationships/image" Target="../media/image44.gif"/><Relationship Id="rId5" Type="http://schemas.openxmlformats.org/officeDocument/2006/relationships/image" Target="../media/image40.png"/><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7.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55.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832450"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1659429"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Sosyal </a:t>
            </a:r>
            <a:r>
              <a:rPr lang="tr-TR" dirty="0">
                <a:solidFill>
                  <a:srgbClr val="000000"/>
                </a:solidFill>
              </a:rPr>
              <a:t>İletişim</a:t>
            </a:r>
          </a:p>
        </p:txBody>
      </p:sp>
      <p:sp>
        <p:nvSpPr>
          <p:cNvPr id="4" name="Dikdörtgen 3"/>
          <p:cNvSpPr/>
          <p:nvPr/>
        </p:nvSpPr>
        <p:spPr>
          <a:xfrm>
            <a:off x="251520" y="764704"/>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4" name="Yuvarlatılmış Dikdörtgen 3"/>
          <p:cNvSpPr/>
          <p:nvPr/>
        </p:nvSpPr>
        <p:spPr>
          <a:xfrm>
            <a:off x="136275" y="1196752"/>
            <a:ext cx="8795250" cy="1512168"/>
          </a:xfrm>
          <a:prstGeom prst="roundRect">
            <a:avLst/>
          </a:prstGeom>
          <a:solidFill>
            <a:srgbClr val="FCA304">
              <a:lumMod val="5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rgbClr val="FFFFFF"/>
                </a:solidFill>
                <a:effectLst/>
                <a:uLnTx/>
                <a:uFillTx/>
                <a:latin typeface="Arial"/>
                <a:ea typeface="+mn-ea"/>
                <a:cs typeface="+mn-cs"/>
              </a:rPr>
              <a:t>Bu yüzden Kur’an-ı Kerim cimriliği ve savurganlığı iki aşırı uç olarak görmekte ve ikisi arasında orta bir yol tutmamızı öğütlemektedir: </a:t>
            </a:r>
            <a:r>
              <a:rPr kumimoji="0" lang="tr-TR" sz="1800" b="1" i="0" u="none" strike="noStrike" kern="0" cap="none" spc="0" normalizeH="0" baseline="0" noProof="0" dirty="0">
                <a:ln>
                  <a:noFill/>
                </a:ln>
                <a:solidFill>
                  <a:srgbClr val="FFFFFF"/>
                </a:solidFill>
                <a:effectLst/>
                <a:uLnTx/>
                <a:uFillTx/>
                <a:latin typeface="Arial"/>
                <a:ea typeface="+mn-ea"/>
                <a:cs typeface="+mn-cs"/>
              </a:rPr>
              <a:t>“Ve harcadıkları zaman ne israf ederler ne de cimrilik ederler; harcamaları, bu ikisinin arasında dengeli olur.” </a:t>
            </a:r>
            <a:r>
              <a:rPr kumimoji="0" lang="tr-TR" sz="1200" b="1" i="0" u="none" strike="noStrike" kern="0" cap="none" spc="0" normalizeH="0" baseline="0" noProof="0" dirty="0">
                <a:ln>
                  <a:noFill/>
                </a:ln>
                <a:solidFill>
                  <a:srgbClr val="FFFFFF"/>
                </a:solidFill>
                <a:effectLst/>
                <a:uLnTx/>
                <a:uFillTx/>
                <a:latin typeface="Arial"/>
                <a:ea typeface="+mn-ea"/>
                <a:cs typeface="+mn-cs"/>
              </a:rPr>
              <a:t>(Furkan:67)</a:t>
            </a:r>
            <a:endParaRPr kumimoji="0" lang="tr-TR" sz="1800" b="0" i="0" u="sng" strike="noStrike" kern="0" cap="none" spc="0" normalizeH="0" baseline="0" noProof="0" dirty="0">
              <a:ln>
                <a:noFill/>
              </a:ln>
              <a:solidFill>
                <a:srgbClr val="FFFFFF"/>
              </a:solidFill>
              <a:effectLst/>
              <a:uLnTx/>
              <a:uFillTx/>
              <a:latin typeface="Arial"/>
              <a:ea typeface="+mn-ea"/>
              <a:cs typeface="+mn-cs"/>
            </a:endParaRPr>
          </a:p>
        </p:txBody>
      </p:sp>
      <p:pic>
        <p:nvPicPr>
          <p:cNvPr id="29698" name="Picture 2" descr="http://suffagah.com/wp-content/uploads/2014/12/cimri.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18" t="10428" r="7354" b="8760"/>
          <a:stretch/>
        </p:blipFill>
        <p:spPr bwMode="auto">
          <a:xfrm>
            <a:off x="312264" y="3189709"/>
            <a:ext cx="3985990" cy="3097147"/>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www.kadinvekadin.net/modul/user/fuimg/201404/erkekler_daha_savurgan_cikti-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16714"/>
            <a:ext cx="4046984" cy="25765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22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Harcamalarda Denge</a:t>
            </a:r>
          </a:p>
        </p:txBody>
      </p:sp>
      <p:grpSp>
        <p:nvGrpSpPr>
          <p:cNvPr id="4" name="Group 3"/>
          <p:cNvGrpSpPr>
            <a:grpSpLocks/>
          </p:cNvGrpSpPr>
          <p:nvPr/>
        </p:nvGrpSpPr>
        <p:grpSpPr bwMode="auto">
          <a:xfrm>
            <a:off x="225425" y="1196930"/>
            <a:ext cx="8580352" cy="3596709"/>
            <a:chOff x="-108" y="649"/>
            <a:chExt cx="5958" cy="2420"/>
          </a:xfrm>
        </p:grpSpPr>
        <p:sp>
          <p:nvSpPr>
            <p:cNvPr id="5" name="AutoShape 21"/>
            <p:cNvSpPr>
              <a:spLocks noChangeArrowheads="1"/>
            </p:cNvSpPr>
            <p:nvPr/>
          </p:nvSpPr>
          <p:spPr bwMode="auto">
            <a:xfrm>
              <a:off x="394" y="649"/>
              <a:ext cx="5456" cy="498"/>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altLang="tr-TR" sz="2400" b="1">
                <a:solidFill>
                  <a:srgbClr val="1C1C1C"/>
                </a:solidFill>
              </a:endParaRPr>
            </a:p>
          </p:txBody>
        </p:sp>
        <p:grpSp>
          <p:nvGrpSpPr>
            <p:cNvPr id="6" name="Group 4"/>
            <p:cNvGrpSpPr>
              <a:grpSpLocks/>
            </p:cNvGrpSpPr>
            <p:nvPr/>
          </p:nvGrpSpPr>
          <p:grpSpPr bwMode="auto">
            <a:xfrm>
              <a:off x="1412" y="1248"/>
              <a:ext cx="2837" cy="1821"/>
              <a:chOff x="1460" y="1824"/>
              <a:chExt cx="2837" cy="1821"/>
            </a:xfrm>
          </p:grpSpPr>
          <p:sp>
            <p:nvSpPr>
              <p:cNvPr id="12" name="AutoShape 5"/>
              <p:cNvSpPr>
                <a:spLocks noChangeArrowheads="1"/>
              </p:cNvSpPr>
              <p:nvPr/>
            </p:nvSpPr>
            <p:spPr bwMode="gray">
              <a:xfrm rot="16200000" flipH="1">
                <a:off x="1413" y="2606"/>
                <a:ext cx="311" cy="205"/>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13" name="AutoShape 6"/>
              <p:cNvSpPr>
                <a:spLocks noChangeArrowheads="1"/>
              </p:cNvSpPr>
              <p:nvPr/>
            </p:nvSpPr>
            <p:spPr bwMode="gray">
              <a:xfrm rot="5400000" flipH="1">
                <a:off x="4046" y="2548"/>
                <a:ext cx="310" cy="205"/>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14" name="AutoShape 7"/>
              <p:cNvSpPr>
                <a:spLocks noChangeArrowheads="1"/>
              </p:cNvSpPr>
              <p:nvPr/>
            </p:nvSpPr>
            <p:spPr bwMode="gray">
              <a:xfrm rot="10800000" flipH="1">
                <a:off x="2728" y="3439"/>
                <a:ext cx="313" cy="206"/>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15" name="Oval 22"/>
              <p:cNvSpPr>
                <a:spLocks noChangeArrowheads="1"/>
              </p:cNvSpPr>
              <p:nvPr/>
            </p:nvSpPr>
            <p:spPr bwMode="gray">
              <a:xfrm>
                <a:off x="1666" y="1824"/>
                <a:ext cx="2424"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tr-TR" altLang="tr-TR" sz="2000" b="1">
                  <a:solidFill>
                    <a:srgbClr val="FFFFFF"/>
                  </a:solidFill>
                </a:endParaRPr>
              </a:p>
            </p:txBody>
          </p:sp>
          <p:sp>
            <p:nvSpPr>
              <p:cNvPr id="16" name="Oval 23"/>
              <p:cNvSpPr>
                <a:spLocks noChangeArrowheads="1"/>
              </p:cNvSpPr>
              <p:nvPr/>
            </p:nvSpPr>
            <p:spPr bwMode="gray">
              <a:xfrm>
                <a:off x="1808" y="1915"/>
                <a:ext cx="220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tr-TR" altLang="tr-TR" sz="2000" b="1">
                  <a:solidFill>
                    <a:srgbClr val="FFFFFF"/>
                  </a:solidFill>
                </a:endParaRPr>
              </a:p>
            </p:txBody>
          </p:sp>
          <p:sp>
            <p:nvSpPr>
              <p:cNvPr id="17" name="Oval 16"/>
              <p:cNvSpPr>
                <a:spLocks noChangeArrowheads="1"/>
              </p:cNvSpPr>
              <p:nvPr/>
            </p:nvSpPr>
            <p:spPr bwMode="gray">
              <a:xfrm>
                <a:off x="2254" y="2078"/>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18" name="Oval 25"/>
              <p:cNvSpPr>
                <a:spLocks noChangeArrowheads="1"/>
              </p:cNvSpPr>
              <p:nvPr/>
            </p:nvSpPr>
            <p:spPr bwMode="gray">
              <a:xfrm>
                <a:off x="2238" y="1937"/>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0" hangingPunct="0"/>
                <a:endParaRPr lang="tr-TR" altLang="tr-TR" sz="2000" b="1">
                  <a:solidFill>
                    <a:srgbClr val="FFFFFF"/>
                  </a:solidFill>
                </a:endParaRPr>
              </a:p>
            </p:txBody>
          </p:sp>
          <p:sp>
            <p:nvSpPr>
              <p:cNvPr id="19" name="Oval 18"/>
              <p:cNvSpPr>
                <a:spLocks noChangeArrowheads="1"/>
              </p:cNvSpPr>
              <p:nvPr/>
            </p:nvSpPr>
            <p:spPr bwMode="gray">
              <a:xfrm>
                <a:off x="2340" y="2084"/>
                <a:ext cx="1100"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20" name="Oval 27"/>
              <p:cNvSpPr>
                <a:spLocks noChangeArrowheads="1"/>
              </p:cNvSpPr>
              <p:nvPr/>
            </p:nvSpPr>
            <p:spPr bwMode="gray">
              <a:xfrm>
                <a:off x="2108" y="2083"/>
                <a:ext cx="1550"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0" hangingPunct="0"/>
                <a:endParaRPr lang="tr-TR" altLang="tr-TR" sz="2000" b="1">
                  <a:solidFill>
                    <a:srgbClr val="FFFFFF"/>
                  </a:solidFill>
                </a:endParaRPr>
              </a:p>
            </p:txBody>
          </p:sp>
        </p:grpSp>
        <p:sp>
          <p:nvSpPr>
            <p:cNvPr id="7" name="AutoShape 15"/>
            <p:cNvSpPr>
              <a:spLocks noChangeArrowheads="1"/>
            </p:cNvSpPr>
            <p:nvPr/>
          </p:nvSpPr>
          <p:spPr bwMode="gray">
            <a:xfrm>
              <a:off x="-108" y="1467"/>
              <a:ext cx="1416" cy="1356"/>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 name="AutoShape 18"/>
            <p:cNvSpPr>
              <a:spLocks noChangeArrowheads="1"/>
            </p:cNvSpPr>
            <p:nvPr/>
          </p:nvSpPr>
          <p:spPr bwMode="gray">
            <a:xfrm>
              <a:off x="4337" y="1419"/>
              <a:ext cx="1423" cy="1356"/>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9" name="Text Box 20"/>
            <p:cNvSpPr txBox="1">
              <a:spLocks noChangeArrowheads="1"/>
            </p:cNvSpPr>
            <p:nvPr/>
          </p:nvSpPr>
          <p:spPr bwMode="gray">
            <a:xfrm>
              <a:off x="2098" y="1781"/>
              <a:ext cx="1487"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2800" b="1" dirty="0">
                  <a:solidFill>
                    <a:srgbClr val="FFFFFF"/>
                  </a:solidFill>
                </a:rPr>
                <a:t>Harcamada</a:t>
              </a:r>
            </a:p>
            <a:p>
              <a:pPr algn="ctr"/>
              <a:r>
                <a:rPr lang="tr-TR" altLang="tr-TR" sz="2800" b="1" dirty="0">
                  <a:solidFill>
                    <a:srgbClr val="FFFFFF"/>
                  </a:solidFill>
                </a:rPr>
                <a:t>Denge</a:t>
              </a:r>
              <a:endParaRPr lang="en-US" altLang="tr-TR" sz="2800" b="1" dirty="0">
                <a:solidFill>
                  <a:srgbClr val="FFFFFF"/>
                </a:solidFill>
              </a:endParaRPr>
            </a:p>
          </p:txBody>
        </p:sp>
        <p:sp>
          <p:nvSpPr>
            <p:cNvPr id="10" name="Text Box 23"/>
            <p:cNvSpPr txBox="1">
              <a:spLocks noChangeArrowheads="1"/>
            </p:cNvSpPr>
            <p:nvPr/>
          </p:nvSpPr>
          <p:spPr bwMode="gray">
            <a:xfrm>
              <a:off x="163" y="1884"/>
              <a:ext cx="814"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b="1" dirty="0">
                  <a:solidFill>
                    <a:srgbClr val="FFFFFF"/>
                  </a:solidFill>
                </a:rPr>
                <a:t>Tefrit</a:t>
              </a:r>
            </a:p>
            <a:p>
              <a:pPr algn="ctr"/>
              <a:r>
                <a:rPr lang="tr-TR" altLang="tr-TR" b="1" dirty="0">
                  <a:solidFill>
                    <a:srgbClr val="FFFFFF"/>
                  </a:solidFill>
                </a:rPr>
                <a:t>Cimrilik</a:t>
              </a:r>
            </a:p>
            <a:p>
              <a:pPr algn="ctr"/>
              <a:r>
                <a:rPr lang="tr-TR" altLang="tr-TR" b="1" dirty="0">
                  <a:solidFill>
                    <a:srgbClr val="FFFFFF"/>
                  </a:solidFill>
                </a:rPr>
                <a:t>Pintilik</a:t>
              </a:r>
            </a:p>
            <a:p>
              <a:pPr algn="ctr"/>
              <a:r>
                <a:rPr lang="tr-TR" altLang="tr-TR" b="1" dirty="0">
                  <a:solidFill>
                    <a:srgbClr val="FFFFFF"/>
                  </a:solidFill>
                </a:rPr>
                <a:t>Eli sıkılık</a:t>
              </a:r>
              <a:endParaRPr lang="en-US" altLang="tr-TR" b="1" dirty="0">
                <a:solidFill>
                  <a:srgbClr val="FFFFFF"/>
                </a:solidFill>
              </a:endParaRPr>
            </a:p>
          </p:txBody>
        </p:sp>
        <p:sp>
          <p:nvSpPr>
            <p:cNvPr id="11" name="Text Box 26"/>
            <p:cNvSpPr txBox="1">
              <a:spLocks noChangeArrowheads="1"/>
            </p:cNvSpPr>
            <p:nvPr/>
          </p:nvSpPr>
          <p:spPr bwMode="gray">
            <a:xfrm>
              <a:off x="4530" y="1765"/>
              <a:ext cx="1037"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b="1" dirty="0">
                  <a:solidFill>
                    <a:srgbClr val="FFFFFF"/>
                  </a:solidFill>
                </a:rPr>
                <a:t>İfrat</a:t>
              </a:r>
            </a:p>
            <a:p>
              <a:pPr algn="ctr"/>
              <a:r>
                <a:rPr lang="tr-TR" altLang="tr-TR" b="1" dirty="0">
                  <a:solidFill>
                    <a:srgbClr val="FFFFFF"/>
                  </a:solidFill>
                </a:rPr>
                <a:t>Aşırılık</a:t>
              </a:r>
            </a:p>
            <a:p>
              <a:pPr algn="ctr"/>
              <a:r>
                <a:rPr lang="tr-TR" altLang="tr-TR" b="1" dirty="0">
                  <a:solidFill>
                    <a:srgbClr val="FFFFFF"/>
                  </a:solidFill>
                </a:rPr>
                <a:t>İsraf</a:t>
              </a:r>
            </a:p>
            <a:p>
              <a:pPr algn="ctr"/>
              <a:r>
                <a:rPr lang="tr-TR" altLang="tr-TR" b="1" dirty="0">
                  <a:solidFill>
                    <a:srgbClr val="FFFFFF"/>
                  </a:solidFill>
                </a:rPr>
                <a:t>Savurganlık</a:t>
              </a:r>
            </a:p>
            <a:p>
              <a:pPr algn="ctr"/>
              <a:r>
                <a:rPr lang="tr-TR" altLang="tr-TR" b="1" dirty="0">
                  <a:solidFill>
                    <a:srgbClr val="FFFFFF"/>
                  </a:solidFill>
                </a:rPr>
                <a:t>Lüks</a:t>
              </a:r>
              <a:endParaRPr lang="en-US" altLang="tr-TR" b="1" dirty="0">
                <a:solidFill>
                  <a:srgbClr val="FFFFFF"/>
                </a:solidFill>
              </a:endParaRPr>
            </a:p>
          </p:txBody>
        </p:sp>
      </p:grpSp>
      <p:pic>
        <p:nvPicPr>
          <p:cNvPr id="21" name="Picture 2" descr="C:\Users\emın\AppData\Local\Microsoft\Windows\INetCache\IE\OF7JXQVQ\MC900379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25" y="1073299"/>
            <a:ext cx="9159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Başlık 1"/>
          <p:cNvSpPr txBox="1">
            <a:spLocks/>
          </p:cNvSpPr>
          <p:nvPr/>
        </p:nvSpPr>
        <p:spPr bwMode="gray">
          <a:xfrm>
            <a:off x="1315001" y="954984"/>
            <a:ext cx="715301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a:lstStyle>
          <a:p>
            <a:r>
              <a:rPr lang="tr-TR" altLang="tr-TR" sz="2000" dirty="0">
                <a:solidFill>
                  <a:srgbClr val="C00000"/>
                </a:solidFill>
              </a:rPr>
              <a:t>Ayet: </a:t>
            </a:r>
            <a:r>
              <a:rPr lang="tr-TR" sz="2000" b="0" dirty="0">
                <a:solidFill>
                  <a:srgbClr val="000000"/>
                </a:solidFill>
              </a:rPr>
              <a:t>“ Elini boynuna bağlayıp cimri kesilme, büsbütün de açıp </a:t>
            </a:r>
            <a:r>
              <a:rPr lang="tr-TR" sz="2000" b="0" dirty="0" err="1">
                <a:solidFill>
                  <a:srgbClr val="000000"/>
                </a:solidFill>
              </a:rPr>
              <a:t>tutumsuz</a:t>
            </a:r>
            <a:r>
              <a:rPr lang="tr-TR" sz="2000" b="0" dirty="0">
                <a:solidFill>
                  <a:srgbClr val="000000"/>
                </a:solidFill>
              </a:rPr>
              <a:t> olma, yoksa pişman olur, açıkta kalırsın</a:t>
            </a:r>
            <a:r>
              <a:rPr lang="tr-TR" sz="1800" b="0" dirty="0">
                <a:solidFill>
                  <a:srgbClr val="000000"/>
                </a:solidFill>
              </a:rPr>
              <a:t>.” </a:t>
            </a:r>
            <a:r>
              <a:rPr lang="tr-TR" altLang="tr-TR" sz="1400" dirty="0">
                <a:solidFill>
                  <a:srgbClr val="C00000"/>
                </a:solidFill>
              </a:rPr>
              <a:t>(</a:t>
            </a:r>
            <a:r>
              <a:rPr lang="tr-TR" altLang="tr-TR" sz="1400" dirty="0" err="1">
                <a:solidFill>
                  <a:srgbClr val="C00000"/>
                </a:solidFill>
              </a:rPr>
              <a:t>İsra</a:t>
            </a:r>
            <a:r>
              <a:rPr lang="tr-TR" altLang="tr-TR" sz="1400" dirty="0">
                <a:solidFill>
                  <a:srgbClr val="C00000"/>
                </a:solidFill>
              </a:rPr>
              <a:t> 29)</a:t>
            </a:r>
            <a:endParaRPr lang="tr-TR" altLang="tr-TR" sz="1800" dirty="0">
              <a:solidFill>
                <a:srgbClr val="000000"/>
              </a:solidFill>
            </a:endParaRPr>
          </a:p>
        </p:txBody>
      </p:sp>
      <p:pic>
        <p:nvPicPr>
          <p:cNvPr id="12290" name="Picture 2" descr="http://www.kadinsam.com/img/2010/01/18/alisveris_zayiflatiy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277922"/>
            <a:ext cx="3220452" cy="2007747"/>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5"/>
          <p:cNvSpPr>
            <a:spLocks noChangeArrowheads="1"/>
          </p:cNvSpPr>
          <p:nvPr/>
        </p:nvSpPr>
        <p:spPr bwMode="gray">
          <a:xfrm>
            <a:off x="3410436" y="5133623"/>
            <a:ext cx="1840498" cy="1152046"/>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Paylaşmak</a:t>
            </a:r>
          </a:p>
          <a:p>
            <a:pPr algn="ctr">
              <a:spcBef>
                <a:spcPct val="50000"/>
              </a:spcBef>
            </a:pPr>
            <a:r>
              <a:rPr lang="tr-TR" altLang="tr-TR" sz="2000" b="1" dirty="0">
                <a:solidFill>
                  <a:srgbClr val="000000"/>
                </a:solidFill>
                <a:latin typeface="Verdana" panose="020B0604030504040204" pitchFamily="34" charset="0"/>
              </a:rPr>
              <a:t>Güzeldir</a:t>
            </a:r>
            <a:endParaRPr lang="en-US" altLang="tr-TR" sz="2000" b="1" dirty="0">
              <a:solidFill>
                <a:srgbClr val="000000"/>
              </a:solidFill>
              <a:latin typeface="Verdana" panose="020B0604030504040204" pitchFamily="34" charset="0"/>
            </a:endParaRPr>
          </a:p>
        </p:txBody>
      </p:sp>
      <p:pic>
        <p:nvPicPr>
          <p:cNvPr id="12292" name="Picture 4" descr="http://c12.haberself.com/res/haberself/178/4/36124_m.jpg"/>
          <p:cNvPicPr>
            <a:picLocks noChangeAspect="1" noChangeArrowheads="1"/>
          </p:cNvPicPr>
          <p:nvPr/>
        </p:nvPicPr>
        <p:blipFill rotWithShape="1">
          <a:blip r:embed="rId4">
            <a:extLst>
              <a:ext uri="{28A0092B-C50C-407E-A947-70E740481C1C}">
                <a14:useLocalDpi xmlns:a14="http://schemas.microsoft.com/office/drawing/2010/main" val="0"/>
              </a:ext>
            </a:extLst>
          </a:blip>
          <a:srcRect b="19921"/>
          <a:stretch/>
        </p:blipFill>
        <p:spPr bwMode="auto">
          <a:xfrm>
            <a:off x="531877" y="4487473"/>
            <a:ext cx="1587350" cy="205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1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9051" b="6605"/>
          <a:stretch/>
        </p:blipFill>
        <p:spPr>
          <a:xfrm>
            <a:off x="467544" y="836712"/>
            <a:ext cx="8316416"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6143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12201" b="12766"/>
          <a:stretch/>
        </p:blipFill>
        <p:spPr>
          <a:xfrm>
            <a:off x="827584" y="692696"/>
            <a:ext cx="8028384"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7756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10625" b="13456"/>
          <a:stretch/>
        </p:blipFill>
        <p:spPr>
          <a:xfrm>
            <a:off x="539552" y="980728"/>
            <a:ext cx="8172400"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24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1502" y="362480"/>
            <a:ext cx="8229600" cy="648072"/>
          </a:xfrm>
          <a:solidFill>
            <a:schemeClr val="accent2">
              <a:lumMod val="75000"/>
            </a:schemeClr>
          </a:solidFill>
          <a:ln w="76200">
            <a:solidFill>
              <a:srgbClr val="00B050"/>
            </a:solidFill>
          </a:ln>
        </p:spPr>
        <p:txBody>
          <a:bodyPr/>
          <a:lstStyle/>
          <a:p>
            <a:r>
              <a:rPr lang="tr-TR" sz="2400" dirty="0">
                <a:solidFill>
                  <a:schemeClr val="bg1"/>
                </a:solidFill>
              </a:rPr>
              <a:t>Hadis: </a:t>
            </a:r>
            <a:r>
              <a:rPr lang="tr-TR" sz="2400" i="1" dirty="0">
                <a:solidFill>
                  <a:schemeClr val="bg1"/>
                </a:solidFill>
              </a:rPr>
              <a:t>Allah</a:t>
            </a:r>
            <a:r>
              <a:rPr lang="tr-TR" sz="2400" dirty="0">
                <a:solidFill>
                  <a:schemeClr val="bg1"/>
                </a:solidFill>
              </a:rPr>
              <a:t> nimetini </a:t>
            </a:r>
            <a:r>
              <a:rPr lang="tr-TR" sz="2400" i="1" dirty="0">
                <a:solidFill>
                  <a:schemeClr val="bg1"/>
                </a:solidFill>
              </a:rPr>
              <a:t>kulunun üzerinde</a:t>
            </a:r>
            <a:r>
              <a:rPr lang="tr-TR" sz="2400" dirty="0">
                <a:solidFill>
                  <a:schemeClr val="bg1"/>
                </a:solidFill>
              </a:rPr>
              <a:t> görmek ister.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7796" y="1181681"/>
            <a:ext cx="4657011" cy="4782542"/>
          </a:xfrm>
          <a:prstGeom prst="rect">
            <a:avLst/>
          </a:prstGeom>
        </p:spPr>
      </p:pic>
      <p:sp>
        <p:nvSpPr>
          <p:cNvPr id="2" name="Slayt Numarası Yer Tutucusu 1"/>
          <p:cNvSpPr>
            <a:spLocks noGrp="1"/>
          </p:cNvSpPr>
          <p:nvPr>
            <p:ph type="sldNum" sz="quarter" idx="12"/>
          </p:nvPr>
        </p:nvSpPr>
        <p:spPr/>
        <p:txBody>
          <a:bodyPr/>
          <a:lstStyle/>
          <a:p>
            <a:fld id="{3761B815-FE04-480B-B990-178CA4211E19}" type="slidenum">
              <a:rPr lang="en-US" altLang="tr-TR" smtClean="0">
                <a:solidFill>
                  <a:srgbClr val="000000"/>
                </a:solidFill>
              </a:rPr>
              <a:pPr/>
              <a:t>15</a:t>
            </a:fld>
            <a:endParaRPr lang="en-US" altLang="tr-TR">
              <a:solidFill>
                <a:srgbClr val="000000"/>
              </a:solidFill>
            </a:endParaRPr>
          </a:p>
        </p:txBody>
      </p:sp>
      <p:sp>
        <p:nvSpPr>
          <p:cNvPr id="5" name="İçerik Yer Tutucusu 2"/>
          <p:cNvSpPr txBox="1">
            <a:spLocks/>
          </p:cNvSpPr>
          <p:nvPr/>
        </p:nvSpPr>
        <p:spPr bwMode="auto">
          <a:xfrm>
            <a:off x="323528" y="6135352"/>
            <a:ext cx="8229600" cy="556468"/>
          </a:xfrm>
          <a:prstGeom prst="rect">
            <a:avLst/>
          </a:prstGeom>
          <a:solidFill>
            <a:schemeClr val="accent2">
              <a:lumMod val="75000"/>
            </a:schemeClr>
          </a:solidFill>
          <a:ln w="76200">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66"/>
              </a:buClr>
            </a:pPr>
            <a:r>
              <a:rPr lang="tr-TR" sz="2000" dirty="0">
                <a:solidFill>
                  <a:srgbClr val="FFFFFF"/>
                </a:solidFill>
              </a:rPr>
              <a:t>Hadis: </a:t>
            </a:r>
            <a:r>
              <a:rPr lang="tr-TR" sz="2000" i="1" dirty="0">
                <a:solidFill>
                  <a:srgbClr val="FFFFFF"/>
                </a:solidFill>
              </a:rPr>
              <a:t>Allah güzeldir, güzelliği sever, güzel giyinmek kibir değildir?</a:t>
            </a:r>
            <a:endParaRPr lang="tr-TR" sz="2000" dirty="0">
              <a:solidFill>
                <a:srgbClr val="FFFFFF"/>
              </a:solidFill>
            </a:endParaRPr>
          </a:p>
        </p:txBody>
      </p:sp>
    </p:spTree>
    <p:extLst>
      <p:ext uri="{BB962C8B-B14F-4D97-AF65-F5344CB8AC3E}">
        <p14:creationId xmlns:p14="http://schemas.microsoft.com/office/powerpoint/2010/main" val="68483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 Efendimiz, yeme, içme, gibi işlerinde de son derece ölçülü idi. Acıkmadan yemez ve sofradan tam olarak doymadan kalkardı. Onun hiçbir zaman karnını tıka basa doldurduğu görülmemişti. Mideyi aşırı derecede doldurmanın hastalıklara davetiye çıkaracağını biliyordu. Bu nedenle Peygamber Efendimiz, aşırı yeme ve içmeyi israf olarak nitelendirmekteydi. Bu konuda şöyle buyurmaktadır: </a:t>
            </a:r>
            <a:r>
              <a:rPr lang="tr-TR" i="1" dirty="0"/>
              <a:t>“Canının çektiği ve arzu ettiği her şeyi yemen, şüphesiz israftır.”</a:t>
            </a:r>
            <a:endParaRPr lang="tr-TR" u="sng" dirty="0"/>
          </a:p>
        </p:txBody>
      </p:sp>
      <p:pic>
        <p:nvPicPr>
          <p:cNvPr id="30722" name="Picture 2" descr="http://www.haberaile.com/pictures/news/yemek-y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26160"/>
            <a:ext cx="7128792" cy="35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7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err="1"/>
              <a:t>Hadis:</a:t>
            </a:r>
            <a:r>
              <a:rPr lang="tr-TR" i="1" dirty="0" err="1"/>
              <a:t>“Hiçbir</a:t>
            </a:r>
            <a:r>
              <a:rPr lang="tr-TR" i="1" dirty="0"/>
              <a:t> insan, midesinden daha tehlikeli bir kap doldurmamıştır. Hâlbuki kişiye, kendisini ayakta tutacak birkaç lokma yeter. Mutlaka yemesi gerekirse, midesinin üçte birini yemeye, üçte birini içmeye, üçte birini de rahat nefes alıp vermeye ayırmalıdır.”</a:t>
            </a:r>
            <a:endParaRPr lang="tr-TR" u="sng" dirty="0"/>
          </a:p>
        </p:txBody>
      </p:sp>
      <p:pic>
        <p:nvPicPr>
          <p:cNvPr id="31746" name="Picture 2" descr="http://www.e-ruya.org/ruya/acgoz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158" y="2768540"/>
            <a:ext cx="5906154" cy="389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31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yemek yerken ve su içerken, hızlı ve aceleci davranmayı doğru</a:t>
            </a:r>
          </a:p>
          <a:p>
            <a:r>
              <a:rPr lang="tr-TR" dirty="0"/>
              <a:t>bulmaz, başta Besmele çekmeyi, sonunda ise Allah’a </a:t>
            </a:r>
            <a:r>
              <a:rPr lang="tr-TR" dirty="0" err="1"/>
              <a:t>hamd</a:t>
            </a:r>
            <a:r>
              <a:rPr lang="tr-TR" dirty="0"/>
              <a:t> etmeyi ihmal etmezdi. Bununla ilgili bir hadis-i şerifinde şöyle buyurmaktadır: </a:t>
            </a:r>
            <a:r>
              <a:rPr lang="tr-TR" i="1" dirty="0"/>
              <a:t>“Deve içişi gibi tek bir içişle su içmeyin, ikişer üçer yudumda için; içmeye “Bismillah” diyerek başlayın, bitirince “Elhamdülillah” deyin.”</a:t>
            </a:r>
            <a:endParaRPr lang="tr-TR" u="sng" dirty="0"/>
          </a:p>
        </p:txBody>
      </p:sp>
      <p:pic>
        <p:nvPicPr>
          <p:cNvPr id="32770" name="Picture 2" descr="http://www.kesekolah.com/images2/doyouknow/2013062110071672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80928"/>
            <a:ext cx="3888432" cy="388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3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yemeği soğuk ve çok sıcak yememeye dikkat etmekteydi. Onun yeme ve içmedeki bu güzel tutumunun, beden ve ruh sağlığı için son derece yararlı olduğunda şüphe yoktur. Tıbbın yeme ve içme konusundaki öneri ve uyarıları, Peygamberimizin uygulamalarıyla uyum sağlamaktadır.</a:t>
            </a:r>
            <a:endParaRPr lang="tr-TR" u="sng" dirty="0"/>
          </a:p>
        </p:txBody>
      </p:sp>
      <p:pic>
        <p:nvPicPr>
          <p:cNvPr id="3" name="Resim 2"/>
          <p:cNvPicPr>
            <a:picLocks noChangeAspect="1"/>
          </p:cNvPicPr>
          <p:nvPr/>
        </p:nvPicPr>
        <p:blipFill rotWithShape="1">
          <a:blip r:embed="rId2"/>
          <a:srcRect t="8346"/>
          <a:stretch/>
        </p:blipFill>
        <p:spPr>
          <a:xfrm>
            <a:off x="2051720" y="2780928"/>
            <a:ext cx="4321199" cy="3960545"/>
          </a:xfrm>
          <a:prstGeom prst="rect">
            <a:avLst/>
          </a:prstGeom>
        </p:spPr>
      </p:pic>
    </p:spTree>
    <p:extLst>
      <p:ext uri="{BB962C8B-B14F-4D97-AF65-F5344CB8AC3E}">
        <p14:creationId xmlns:p14="http://schemas.microsoft.com/office/powerpoint/2010/main" val="94898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25" name="Group 173"/>
          <p:cNvGrpSpPr>
            <a:grpSpLocks/>
          </p:cNvGrpSpPr>
          <p:nvPr/>
        </p:nvGrpSpPr>
        <p:grpSpPr bwMode="auto">
          <a:xfrm>
            <a:off x="622556" y="1556792"/>
            <a:ext cx="8140444" cy="823541"/>
            <a:chOff x="1248" y="1350"/>
            <a:chExt cx="3060" cy="348"/>
          </a:xfrm>
        </p:grpSpPr>
        <p:sp>
          <p:nvSpPr>
            <p:cNvPr id="26"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27"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28"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2. Dengeli Davranmak</a:t>
              </a:r>
              <a:endParaRPr lang="en-US" altLang="tr-TR" sz="2400" dirty="0">
                <a:solidFill>
                  <a:srgbClr val="FFFFFF"/>
                </a:solidFill>
                <a:latin typeface="Arial" charset="0"/>
              </a:endParaRPr>
            </a:p>
          </p:txBody>
        </p:sp>
      </p:grpSp>
      <p:pic>
        <p:nvPicPr>
          <p:cNvPr id="26626" name="Picture 2" descr="http://www.maximumbasari.com/FileUpload/op550314/HeaderImages/crop/685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80928"/>
            <a:ext cx="7023128" cy="344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2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Giyim kuşam da tıpkı yeme içme gibi insanın temel ihtiyaçlarından biridir. Peygamberimiz bu konuda da orta yolu tercih ederek, ne düzensizliği ve dağınıklığı onaylamış ne de israf ve gösterişe kaçan giyim tarzını doğru bulmuştur. Bir hadis-i şerifte şöyle buyurmaktadır: </a:t>
            </a:r>
            <a:r>
              <a:rPr lang="tr-TR" i="1" dirty="0"/>
              <a:t>“İsraf etmemek ve kibre kapılmamak şartıyla yiyiniz, içiniz, sadaka veriniz ve giyininiz.”</a:t>
            </a:r>
            <a:endParaRPr lang="tr-TR" u="sng" dirty="0"/>
          </a:p>
        </p:txBody>
      </p:sp>
      <p:pic>
        <p:nvPicPr>
          <p:cNvPr id="33794" name="Picture 2" descr="http://www.fazlakilo.com/wp-content/uploads/Cocuklara-yemek-yedirmek.jpg"/>
          <p:cNvPicPr>
            <a:picLocks noChangeAspect="1" noChangeArrowheads="1"/>
          </p:cNvPicPr>
          <p:nvPr/>
        </p:nvPicPr>
        <p:blipFill rotWithShape="1">
          <a:blip r:embed="rId2">
            <a:extLst>
              <a:ext uri="{28A0092B-C50C-407E-A947-70E740481C1C}">
                <a14:useLocalDpi xmlns:a14="http://schemas.microsoft.com/office/drawing/2010/main" val="0"/>
              </a:ext>
            </a:extLst>
          </a:blip>
          <a:srcRect t="5342"/>
          <a:stretch/>
        </p:blipFill>
        <p:spPr bwMode="auto">
          <a:xfrm>
            <a:off x="1403648" y="2780928"/>
            <a:ext cx="5976664" cy="377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537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44827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Allah’ın insana verdiği nimetlerin başında konuşma yeteneği gelmektedir. Böylelikle insan, düşüncelerini ifade edebilmekte ve insanlarla iletişim kurabilmektedir. Ancak dilin özensiz ve gelişigüzel kullanılması birçok olumsuzluğu da beraberinde getirmektedir. Bu nedenle fazla ve gereksiz konuşmak, ses tonunu gereğinden çok yükseltmek doğru bulunmamış ve bunların kişiyi yanlışa ve günaha götürebileceği ifade edilmiştir. Bununla ilgili olarak bir ayet-i kerimede şöyle buyrulmaktadır: </a:t>
            </a:r>
            <a:r>
              <a:rPr lang="tr-TR" b="1" dirty="0"/>
              <a:t>“Yürüyüşünde doğal ol. Sesini alçalt. Unutma ki, seslerin en çirkini eşek sesidir.”</a:t>
            </a:r>
            <a:r>
              <a:rPr lang="tr-TR" sz="1200" dirty="0"/>
              <a:t>(Lokman:19)</a:t>
            </a:r>
            <a:endParaRPr lang="tr-TR" u="sng" dirty="0"/>
          </a:p>
        </p:txBody>
      </p:sp>
      <p:pic>
        <p:nvPicPr>
          <p:cNvPr id="34818" name="Picture 2" descr="http://www.dedegi.com/wp-content/uploads/2011/01/geveze-talkative-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17032"/>
            <a:ext cx="29523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www.varbak.com/galeri/ses-%C3%A7%C4%B1karan-e%C5%9Fek-nb17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08300"/>
            <a:ext cx="2592288" cy="297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4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44016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de hitap ederken tane tane konuşur ve onu dinleyen herkes rahatlıkla sözlerini anlardı. İnsanları, yapmacık ve kimsenin anlayamadığı kelimelerle hitap etmekten sakındırırdı. Bir hadisinde, </a:t>
            </a:r>
            <a:r>
              <a:rPr lang="tr-TR" i="1" dirty="0"/>
              <a:t>“Allah’a ve ahiret gününe inanan ya hayır söylesin ya da sussun.” </a:t>
            </a:r>
            <a:r>
              <a:rPr lang="tr-TR" dirty="0"/>
              <a:t>diyerek yararsız ve boş konuşmadan uzak durulmasını istemiştir.</a:t>
            </a:r>
            <a:endParaRPr lang="tr-TR" u="sng" dirty="0"/>
          </a:p>
        </p:txBody>
      </p:sp>
      <p:pic>
        <p:nvPicPr>
          <p:cNvPr id="35842" name="Picture 2" descr="http://www.omerertas.net/wp-content/uploads/2012/02/pic_dogrukonus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24407"/>
            <a:ext cx="4752528" cy="408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40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44016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İnsan, sadece biyolojik özelliklerden oluşan bir varlık değildir. Onun sevgi, öfke, korku, cesaret gibi birçok duygusal yönü vardır. Bu duyguların kontrol edilmesi ve ölçülü bir seviyede tutulması insanın sosyal çevresi ile uyumu açısından oldukça önemlidir.</a:t>
            </a:r>
            <a:endParaRPr lang="tr-TR" u="sng" dirty="0"/>
          </a:p>
        </p:txBody>
      </p:sp>
      <p:pic>
        <p:nvPicPr>
          <p:cNvPr id="36866" name="Picture 2" descr="http://www.depam.com/depresyon/wp-content/uploads/2012/10/bipo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08565"/>
            <a:ext cx="3888432" cy="40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5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103545"/>
            <a:ext cx="7315200" cy="944562"/>
          </a:xfrm>
        </p:spPr>
        <p:txBody>
          <a:bodyPr/>
          <a:lstStyle/>
          <a:p>
            <a:pPr algn="ctr"/>
            <a:r>
              <a:rPr lang="tr-TR" dirty="0"/>
              <a:t>Duygularda Denge</a:t>
            </a:r>
          </a:p>
        </p:txBody>
      </p:sp>
      <p:sp>
        <p:nvSpPr>
          <p:cNvPr id="7" name="AutoShape 4"/>
          <p:cNvSpPr>
            <a:spLocks noChangeArrowheads="1"/>
          </p:cNvSpPr>
          <p:nvPr/>
        </p:nvSpPr>
        <p:spPr bwMode="gray">
          <a:xfrm>
            <a:off x="251520" y="2246029"/>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Korkaklık</a:t>
            </a:r>
            <a:endParaRPr lang="en-US" altLang="tr-TR" b="1" dirty="0">
              <a:solidFill>
                <a:srgbClr val="000000"/>
              </a:solidFill>
              <a:latin typeface="Verdana" panose="020B0604030504040204" pitchFamily="34" charset="0"/>
            </a:endParaRPr>
          </a:p>
        </p:txBody>
      </p:sp>
      <p:sp>
        <p:nvSpPr>
          <p:cNvPr id="8" name="AutoShape 5"/>
          <p:cNvSpPr>
            <a:spLocks noChangeArrowheads="1"/>
          </p:cNvSpPr>
          <p:nvPr/>
        </p:nvSpPr>
        <p:spPr bwMode="gray">
          <a:xfrm>
            <a:off x="251520" y="3073116"/>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Cimrilik</a:t>
            </a:r>
            <a:endParaRPr lang="en-US" altLang="tr-TR" b="1" dirty="0">
              <a:solidFill>
                <a:srgbClr val="000000"/>
              </a:solidFill>
              <a:latin typeface="Verdana" panose="020B0604030504040204" pitchFamily="34" charset="0"/>
            </a:endParaRPr>
          </a:p>
        </p:txBody>
      </p:sp>
      <p:sp>
        <p:nvSpPr>
          <p:cNvPr id="9" name="AutoShape 6"/>
          <p:cNvSpPr>
            <a:spLocks noChangeArrowheads="1"/>
          </p:cNvSpPr>
          <p:nvPr/>
        </p:nvSpPr>
        <p:spPr bwMode="gray">
          <a:xfrm>
            <a:off x="251520" y="3889091"/>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Duyarsızlık</a:t>
            </a:r>
            <a:endParaRPr lang="en-US" altLang="tr-TR" b="1" dirty="0">
              <a:solidFill>
                <a:srgbClr val="000000"/>
              </a:solidFill>
              <a:latin typeface="Verdana" panose="020B0604030504040204" pitchFamily="34" charset="0"/>
            </a:endParaRPr>
          </a:p>
        </p:txBody>
      </p:sp>
      <p:sp>
        <p:nvSpPr>
          <p:cNvPr id="13" name="AutoShape 6"/>
          <p:cNvSpPr>
            <a:spLocks noChangeArrowheads="1"/>
          </p:cNvSpPr>
          <p:nvPr/>
        </p:nvSpPr>
        <p:spPr bwMode="gray">
          <a:xfrm>
            <a:off x="251520" y="4725144"/>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Tembellik</a:t>
            </a:r>
            <a:endParaRPr lang="en-US" altLang="tr-TR" b="1" dirty="0">
              <a:solidFill>
                <a:srgbClr val="000000"/>
              </a:solidFill>
              <a:latin typeface="Verdana" panose="020B0604030504040204" pitchFamily="34" charset="0"/>
            </a:endParaRPr>
          </a:p>
        </p:txBody>
      </p:sp>
      <p:sp>
        <p:nvSpPr>
          <p:cNvPr id="14" name="AutoShape 4"/>
          <p:cNvSpPr>
            <a:spLocks noChangeArrowheads="1"/>
          </p:cNvSpPr>
          <p:nvPr/>
        </p:nvSpPr>
        <p:spPr bwMode="gray">
          <a:xfrm>
            <a:off x="3347864" y="2270894"/>
            <a:ext cx="2517775" cy="654050"/>
          </a:xfrm>
          <a:prstGeom prst="roundRect">
            <a:avLst>
              <a:gd name="adj" fmla="val 16667"/>
            </a:avLst>
          </a:prstGeom>
          <a:solidFill>
            <a:schemeClr val="accent1">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Cesaret</a:t>
            </a:r>
            <a:endParaRPr lang="en-US" altLang="tr-TR" b="1" dirty="0">
              <a:solidFill>
                <a:srgbClr val="000000"/>
              </a:solidFill>
              <a:latin typeface="Verdana" panose="020B0604030504040204" pitchFamily="34" charset="0"/>
            </a:endParaRPr>
          </a:p>
        </p:txBody>
      </p:sp>
      <p:sp>
        <p:nvSpPr>
          <p:cNvPr id="15" name="AutoShape 5"/>
          <p:cNvSpPr>
            <a:spLocks noChangeArrowheads="1"/>
          </p:cNvSpPr>
          <p:nvPr/>
        </p:nvSpPr>
        <p:spPr bwMode="gray">
          <a:xfrm>
            <a:off x="3347864" y="3073116"/>
            <a:ext cx="2517775" cy="654050"/>
          </a:xfrm>
          <a:prstGeom prst="roundRect">
            <a:avLst>
              <a:gd name="adj" fmla="val 16667"/>
            </a:avLst>
          </a:prstGeom>
          <a:solidFill>
            <a:schemeClr val="accent1">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İktisat</a:t>
            </a:r>
            <a:endParaRPr lang="en-US" altLang="tr-TR" b="1" dirty="0">
              <a:solidFill>
                <a:srgbClr val="000000"/>
              </a:solidFill>
              <a:latin typeface="Verdana" panose="020B0604030504040204" pitchFamily="34" charset="0"/>
            </a:endParaRPr>
          </a:p>
        </p:txBody>
      </p:sp>
      <p:sp>
        <p:nvSpPr>
          <p:cNvPr id="16" name="AutoShape 6"/>
          <p:cNvSpPr>
            <a:spLocks noChangeArrowheads="1"/>
          </p:cNvSpPr>
          <p:nvPr/>
        </p:nvSpPr>
        <p:spPr bwMode="gray">
          <a:xfrm>
            <a:off x="3347864" y="3889091"/>
            <a:ext cx="2517775" cy="654050"/>
          </a:xfrm>
          <a:prstGeom prst="roundRect">
            <a:avLst>
              <a:gd name="adj" fmla="val 16667"/>
            </a:avLst>
          </a:prstGeom>
          <a:solidFill>
            <a:schemeClr val="accent1">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Sevgi</a:t>
            </a:r>
            <a:endParaRPr lang="en-US" altLang="tr-TR" b="1" dirty="0">
              <a:solidFill>
                <a:srgbClr val="000000"/>
              </a:solidFill>
              <a:latin typeface="Verdana" panose="020B0604030504040204" pitchFamily="34" charset="0"/>
            </a:endParaRPr>
          </a:p>
        </p:txBody>
      </p:sp>
      <p:sp>
        <p:nvSpPr>
          <p:cNvPr id="17" name="AutoShape 6"/>
          <p:cNvSpPr>
            <a:spLocks noChangeArrowheads="1"/>
          </p:cNvSpPr>
          <p:nvPr/>
        </p:nvSpPr>
        <p:spPr bwMode="gray">
          <a:xfrm>
            <a:off x="3347864" y="4725144"/>
            <a:ext cx="2517775" cy="654050"/>
          </a:xfrm>
          <a:prstGeom prst="roundRect">
            <a:avLst>
              <a:gd name="adj" fmla="val 16667"/>
            </a:avLst>
          </a:prstGeom>
          <a:solidFill>
            <a:schemeClr val="accent1">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Çalışkanlık</a:t>
            </a:r>
            <a:endParaRPr lang="en-US" altLang="tr-TR" b="1" dirty="0">
              <a:solidFill>
                <a:srgbClr val="000000"/>
              </a:solidFill>
              <a:latin typeface="Verdana" panose="020B0604030504040204" pitchFamily="34" charset="0"/>
            </a:endParaRPr>
          </a:p>
        </p:txBody>
      </p:sp>
      <p:sp>
        <p:nvSpPr>
          <p:cNvPr id="18" name="AutoShape 4"/>
          <p:cNvSpPr>
            <a:spLocks noChangeArrowheads="1"/>
          </p:cNvSpPr>
          <p:nvPr/>
        </p:nvSpPr>
        <p:spPr bwMode="gray">
          <a:xfrm>
            <a:off x="6444208" y="2204864"/>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Saldırganlık</a:t>
            </a:r>
            <a:endParaRPr lang="en-US" altLang="tr-TR" b="1" dirty="0">
              <a:solidFill>
                <a:srgbClr val="000000"/>
              </a:solidFill>
              <a:latin typeface="Verdana" panose="020B0604030504040204" pitchFamily="34" charset="0"/>
            </a:endParaRPr>
          </a:p>
        </p:txBody>
      </p:sp>
      <p:sp>
        <p:nvSpPr>
          <p:cNvPr id="19" name="AutoShape 5"/>
          <p:cNvSpPr>
            <a:spLocks noChangeArrowheads="1"/>
          </p:cNvSpPr>
          <p:nvPr/>
        </p:nvSpPr>
        <p:spPr bwMode="gray">
          <a:xfrm>
            <a:off x="6444208" y="2996952"/>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Savurganlık</a:t>
            </a:r>
            <a:endParaRPr lang="en-US" altLang="tr-TR" b="1" dirty="0">
              <a:solidFill>
                <a:srgbClr val="000000"/>
              </a:solidFill>
              <a:latin typeface="Verdana" panose="020B0604030504040204" pitchFamily="34" charset="0"/>
            </a:endParaRPr>
          </a:p>
        </p:txBody>
      </p:sp>
      <p:sp>
        <p:nvSpPr>
          <p:cNvPr id="20" name="AutoShape 6"/>
          <p:cNvSpPr>
            <a:spLocks noChangeArrowheads="1"/>
          </p:cNvSpPr>
          <p:nvPr/>
        </p:nvSpPr>
        <p:spPr bwMode="gray">
          <a:xfrm>
            <a:off x="6444208" y="3861048"/>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Tutku</a:t>
            </a:r>
            <a:endParaRPr lang="en-US" altLang="tr-TR" b="1" dirty="0">
              <a:solidFill>
                <a:srgbClr val="000000"/>
              </a:solidFill>
              <a:latin typeface="Verdana" panose="020B0604030504040204" pitchFamily="34" charset="0"/>
            </a:endParaRPr>
          </a:p>
        </p:txBody>
      </p:sp>
      <p:sp>
        <p:nvSpPr>
          <p:cNvPr id="21" name="AutoShape 6"/>
          <p:cNvSpPr>
            <a:spLocks noChangeArrowheads="1"/>
          </p:cNvSpPr>
          <p:nvPr/>
        </p:nvSpPr>
        <p:spPr bwMode="gray">
          <a:xfrm>
            <a:off x="6444208" y="4653136"/>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Hırs</a:t>
            </a:r>
            <a:endParaRPr lang="en-US" altLang="tr-TR" b="1" dirty="0">
              <a:solidFill>
                <a:srgbClr val="000000"/>
              </a:solidFill>
              <a:latin typeface="Verdana" panose="020B0604030504040204" pitchFamily="34" charset="0"/>
            </a:endParaRPr>
          </a:p>
        </p:txBody>
      </p:sp>
      <p:sp>
        <p:nvSpPr>
          <p:cNvPr id="22" name="AutoShape 6"/>
          <p:cNvSpPr>
            <a:spLocks noChangeArrowheads="1"/>
          </p:cNvSpPr>
          <p:nvPr/>
        </p:nvSpPr>
        <p:spPr bwMode="gray">
          <a:xfrm>
            <a:off x="251520" y="5517232"/>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Eziklik</a:t>
            </a:r>
            <a:endParaRPr lang="en-US" altLang="tr-TR" b="1" dirty="0">
              <a:solidFill>
                <a:srgbClr val="000000"/>
              </a:solidFill>
              <a:latin typeface="Verdana" panose="020B0604030504040204" pitchFamily="34" charset="0"/>
            </a:endParaRPr>
          </a:p>
        </p:txBody>
      </p:sp>
      <p:sp>
        <p:nvSpPr>
          <p:cNvPr id="23" name="AutoShape 6"/>
          <p:cNvSpPr>
            <a:spLocks noChangeArrowheads="1"/>
          </p:cNvSpPr>
          <p:nvPr/>
        </p:nvSpPr>
        <p:spPr bwMode="gray">
          <a:xfrm>
            <a:off x="3347864" y="5517232"/>
            <a:ext cx="2517775" cy="654050"/>
          </a:xfrm>
          <a:prstGeom prst="roundRect">
            <a:avLst>
              <a:gd name="adj" fmla="val 16667"/>
            </a:avLst>
          </a:prstGeom>
          <a:solidFill>
            <a:schemeClr val="accent1">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Ağırbaşlılık</a:t>
            </a:r>
            <a:endParaRPr lang="en-US" altLang="tr-TR" b="1" dirty="0">
              <a:solidFill>
                <a:srgbClr val="000000"/>
              </a:solidFill>
              <a:latin typeface="Verdana" panose="020B0604030504040204" pitchFamily="34" charset="0"/>
            </a:endParaRPr>
          </a:p>
        </p:txBody>
      </p:sp>
      <p:sp>
        <p:nvSpPr>
          <p:cNvPr id="24" name="AutoShape 6"/>
          <p:cNvSpPr>
            <a:spLocks noChangeArrowheads="1"/>
          </p:cNvSpPr>
          <p:nvPr/>
        </p:nvSpPr>
        <p:spPr bwMode="gray">
          <a:xfrm>
            <a:off x="6444207" y="5445224"/>
            <a:ext cx="2517775" cy="654050"/>
          </a:xfrm>
          <a:prstGeom prst="roundRect">
            <a:avLst>
              <a:gd name="adj" fmla="val 16667"/>
            </a:avLst>
          </a:prstGeom>
          <a:solidFill>
            <a:schemeClr val="accent2">
              <a:lumMod val="40000"/>
              <a:lumOff val="60000"/>
              <a:alpha val="67000"/>
            </a:scheme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Kibir</a:t>
            </a:r>
            <a:endParaRPr lang="en-US" altLang="tr-TR" b="1" dirty="0">
              <a:solidFill>
                <a:srgbClr val="000000"/>
              </a:solidFill>
              <a:latin typeface="Verdana" panose="020B0604030504040204" pitchFamily="34" charset="0"/>
            </a:endParaRPr>
          </a:p>
        </p:txBody>
      </p:sp>
      <p:sp>
        <p:nvSpPr>
          <p:cNvPr id="25" name="AutoShape 4"/>
          <p:cNvSpPr>
            <a:spLocks noChangeArrowheads="1"/>
          </p:cNvSpPr>
          <p:nvPr/>
        </p:nvSpPr>
        <p:spPr bwMode="gray">
          <a:xfrm>
            <a:off x="264525" y="1430054"/>
            <a:ext cx="2517775" cy="654050"/>
          </a:xfrm>
          <a:prstGeom prst="roundRect">
            <a:avLst>
              <a:gd name="adj" fmla="val 16667"/>
            </a:avLst>
          </a:prstGeom>
          <a:solidFill>
            <a:srgbClr val="FFC000">
              <a:alpha val="67000"/>
            </a:srgb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TEFRİT</a:t>
            </a:r>
            <a:endParaRPr lang="en-US" altLang="tr-TR" b="1" dirty="0">
              <a:solidFill>
                <a:srgbClr val="000000"/>
              </a:solidFill>
              <a:latin typeface="Verdana" panose="020B0604030504040204" pitchFamily="34" charset="0"/>
            </a:endParaRPr>
          </a:p>
        </p:txBody>
      </p:sp>
      <p:sp>
        <p:nvSpPr>
          <p:cNvPr id="26" name="AutoShape 4"/>
          <p:cNvSpPr>
            <a:spLocks noChangeArrowheads="1"/>
          </p:cNvSpPr>
          <p:nvPr/>
        </p:nvSpPr>
        <p:spPr bwMode="gray">
          <a:xfrm>
            <a:off x="3360869" y="1430054"/>
            <a:ext cx="2517775" cy="654050"/>
          </a:xfrm>
          <a:prstGeom prst="roundRect">
            <a:avLst>
              <a:gd name="adj" fmla="val 16667"/>
            </a:avLst>
          </a:prstGeom>
          <a:solidFill>
            <a:srgbClr val="FFC000">
              <a:alpha val="67000"/>
            </a:srgb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DENGE</a:t>
            </a:r>
            <a:endParaRPr lang="en-US" altLang="tr-TR" b="1" dirty="0">
              <a:solidFill>
                <a:srgbClr val="000000"/>
              </a:solidFill>
              <a:latin typeface="Verdana" panose="020B0604030504040204" pitchFamily="34" charset="0"/>
            </a:endParaRPr>
          </a:p>
        </p:txBody>
      </p:sp>
      <p:sp>
        <p:nvSpPr>
          <p:cNvPr id="27" name="AutoShape 4"/>
          <p:cNvSpPr>
            <a:spLocks noChangeArrowheads="1"/>
          </p:cNvSpPr>
          <p:nvPr/>
        </p:nvSpPr>
        <p:spPr bwMode="gray">
          <a:xfrm>
            <a:off x="6444206" y="1418942"/>
            <a:ext cx="2517775" cy="654050"/>
          </a:xfrm>
          <a:prstGeom prst="roundRect">
            <a:avLst>
              <a:gd name="adj" fmla="val 16667"/>
            </a:avLst>
          </a:prstGeom>
          <a:solidFill>
            <a:srgbClr val="FFC000">
              <a:alpha val="67000"/>
            </a:srgbClr>
          </a:solidFill>
          <a:ln w="28575">
            <a:solidFill>
              <a:schemeClr val="tx1"/>
            </a:solidFill>
            <a:round/>
            <a:headEnd/>
            <a:tailEnd/>
          </a:ln>
          <a:effectLst/>
        </p:spPr>
        <p:txBody>
          <a:bodyPr wrap="none" anchor="ctr"/>
          <a:lstStyle/>
          <a:p>
            <a:pPr algn="ctr">
              <a:spcBef>
                <a:spcPct val="50000"/>
              </a:spcBef>
            </a:pPr>
            <a:r>
              <a:rPr lang="tr-TR" altLang="tr-TR" b="1" dirty="0">
                <a:solidFill>
                  <a:srgbClr val="000000"/>
                </a:solidFill>
                <a:latin typeface="Verdana" panose="020B0604030504040204" pitchFamily="34" charset="0"/>
              </a:rPr>
              <a:t>İFRAT</a:t>
            </a:r>
            <a:endParaRPr lang="en-US" altLang="tr-TR" b="1" dirty="0">
              <a:solidFill>
                <a:srgbClr val="000000"/>
              </a:solidFill>
              <a:latin typeface="Verdana" panose="020B0604030504040204" pitchFamily="34" charset="0"/>
            </a:endParaRPr>
          </a:p>
        </p:txBody>
      </p:sp>
      <p:cxnSp>
        <p:nvCxnSpPr>
          <p:cNvPr id="29" name="Düz Ok Bağlayıcısı 28"/>
          <p:cNvCxnSpPr>
            <a:stCxn id="26" idx="1"/>
            <a:endCxn id="25" idx="3"/>
          </p:cNvCxnSpPr>
          <p:nvPr/>
        </p:nvCxnSpPr>
        <p:spPr>
          <a:xfrm flipH="1">
            <a:off x="2782300" y="1757079"/>
            <a:ext cx="5785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H="1">
            <a:off x="2742194" y="2573054"/>
            <a:ext cx="5785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H="1">
            <a:off x="2742194" y="3400141"/>
            <a:ext cx="5785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flipH="1">
            <a:off x="2743032" y="4216116"/>
            <a:ext cx="5785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p:nvPr/>
        </p:nvCxnSpPr>
        <p:spPr>
          <a:xfrm flipH="1">
            <a:off x="2782300" y="5085184"/>
            <a:ext cx="5785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p:nvPr/>
        </p:nvCxnSpPr>
        <p:spPr>
          <a:xfrm flipH="1">
            <a:off x="2782300" y="5877272"/>
            <a:ext cx="5785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üz Ok Bağlayıcısı 36"/>
          <p:cNvCxnSpPr/>
          <p:nvPr/>
        </p:nvCxnSpPr>
        <p:spPr>
          <a:xfrm>
            <a:off x="5878644" y="1757079"/>
            <a:ext cx="5735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p:nvPr/>
        </p:nvCxnSpPr>
        <p:spPr>
          <a:xfrm>
            <a:off x="5865639" y="2542276"/>
            <a:ext cx="5735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p:nvPr/>
        </p:nvCxnSpPr>
        <p:spPr>
          <a:xfrm>
            <a:off x="5865639" y="3362990"/>
            <a:ext cx="5735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p:nvPr/>
        </p:nvCxnSpPr>
        <p:spPr>
          <a:xfrm>
            <a:off x="5878644" y="4221757"/>
            <a:ext cx="5735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p:nvPr/>
        </p:nvCxnSpPr>
        <p:spPr>
          <a:xfrm>
            <a:off x="5878644" y="5013176"/>
            <a:ext cx="5735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p:nvPr/>
        </p:nvCxnSpPr>
        <p:spPr>
          <a:xfrm>
            <a:off x="5878644" y="5805264"/>
            <a:ext cx="5735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73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mumya.mersin.edu.tr/arkeoloji_files/papiru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0907"/>
            <a:ext cx="8424936" cy="714030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475656" y="1196752"/>
            <a:ext cx="6264696" cy="4154984"/>
          </a:xfrm>
          <a:prstGeom prst="rect">
            <a:avLst/>
          </a:prstGeom>
        </p:spPr>
        <p:txBody>
          <a:bodyPr wrap="square">
            <a:spAutoFit/>
          </a:bodyPr>
          <a:lstStyle/>
          <a:p>
            <a:pPr algn="ctr"/>
            <a:r>
              <a:rPr lang="tr-TR" sz="2200" dirty="0">
                <a:solidFill>
                  <a:srgbClr val="000000">
                    <a:lumMod val="95000"/>
                    <a:lumOff val="5000"/>
                  </a:srgbClr>
                </a:solidFill>
                <a:latin typeface="Trebuchet MS" panose="020B0603020202020204" pitchFamily="34" charset="0"/>
              </a:rPr>
              <a:t>Zulmü alkışlayamam, zalimi asla sevemem;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Gelenin keyfi için geçmişe kalkıp sövemem.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Biri ecdadıma </a:t>
            </a:r>
            <a:r>
              <a:rPr lang="tr-TR" sz="2200" dirty="0" err="1">
                <a:solidFill>
                  <a:srgbClr val="000000">
                    <a:lumMod val="95000"/>
                    <a:lumOff val="5000"/>
                  </a:srgbClr>
                </a:solidFill>
                <a:latin typeface="Trebuchet MS" panose="020B0603020202020204" pitchFamily="34" charset="0"/>
              </a:rPr>
              <a:t>saldırdımı</a:t>
            </a:r>
            <a:r>
              <a:rPr lang="tr-TR" sz="2200" dirty="0">
                <a:solidFill>
                  <a:srgbClr val="000000">
                    <a:lumMod val="95000"/>
                    <a:lumOff val="5000"/>
                  </a:srgbClr>
                </a:solidFill>
                <a:latin typeface="Trebuchet MS" panose="020B0603020202020204" pitchFamily="34" charset="0"/>
              </a:rPr>
              <a:t>, hatta boğarım! ...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-Boğamazsın ki!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-Hiç olmazsa yanımdan kovarım. </a:t>
            </a:r>
            <a:br>
              <a:rPr lang="tr-TR" sz="2200" dirty="0">
                <a:solidFill>
                  <a:srgbClr val="000000">
                    <a:lumMod val="95000"/>
                    <a:lumOff val="5000"/>
                  </a:srgbClr>
                </a:solidFill>
                <a:latin typeface="Trebuchet MS" panose="020B0603020202020204" pitchFamily="34" charset="0"/>
              </a:rPr>
            </a:br>
            <a:r>
              <a:rPr lang="tr-TR" sz="2200" dirty="0" err="1">
                <a:solidFill>
                  <a:srgbClr val="000000">
                    <a:lumMod val="95000"/>
                    <a:lumOff val="5000"/>
                  </a:srgbClr>
                </a:solidFill>
                <a:latin typeface="Trebuchet MS" panose="020B0603020202020204" pitchFamily="34" charset="0"/>
              </a:rPr>
              <a:t>Üçbuçuk</a:t>
            </a:r>
            <a:r>
              <a:rPr lang="tr-TR" sz="2200" dirty="0">
                <a:solidFill>
                  <a:srgbClr val="000000">
                    <a:lumMod val="95000"/>
                    <a:lumOff val="5000"/>
                  </a:srgbClr>
                </a:solidFill>
                <a:latin typeface="Trebuchet MS" panose="020B0603020202020204" pitchFamily="34" charset="0"/>
              </a:rPr>
              <a:t> soysuzun ardından zağarlık yapamam;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Hele hak namına haksızlığa ölsem tapamam.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Doğduğumdan beridir, aşığım istiklale;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Bana hiç </a:t>
            </a:r>
            <a:r>
              <a:rPr lang="tr-TR" sz="2200" dirty="0" err="1">
                <a:solidFill>
                  <a:srgbClr val="000000">
                    <a:lumMod val="95000"/>
                    <a:lumOff val="5000"/>
                  </a:srgbClr>
                </a:solidFill>
                <a:latin typeface="Trebuchet MS" panose="020B0603020202020204" pitchFamily="34" charset="0"/>
              </a:rPr>
              <a:t>tasmalık</a:t>
            </a:r>
            <a:r>
              <a:rPr lang="tr-TR" sz="2200" dirty="0">
                <a:solidFill>
                  <a:srgbClr val="000000">
                    <a:lumMod val="95000"/>
                    <a:lumOff val="5000"/>
                  </a:srgbClr>
                </a:solidFill>
                <a:latin typeface="Trebuchet MS" panose="020B0603020202020204" pitchFamily="34" charset="0"/>
              </a:rPr>
              <a:t> etmiş değil altın lale!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Yumuşak başlı isem, kim dedi uysal koyunum? </a:t>
            </a:r>
            <a:br>
              <a:rPr lang="tr-TR" sz="2200" dirty="0">
                <a:solidFill>
                  <a:srgbClr val="000000">
                    <a:lumMod val="95000"/>
                    <a:lumOff val="5000"/>
                  </a:srgbClr>
                </a:solidFill>
                <a:latin typeface="Trebuchet MS" panose="020B0603020202020204" pitchFamily="34" charset="0"/>
              </a:rPr>
            </a:br>
            <a:r>
              <a:rPr lang="tr-TR" sz="2200" dirty="0">
                <a:solidFill>
                  <a:srgbClr val="000000">
                    <a:lumMod val="95000"/>
                    <a:lumOff val="5000"/>
                  </a:srgbClr>
                </a:solidFill>
                <a:latin typeface="Trebuchet MS" panose="020B0603020202020204" pitchFamily="34" charset="0"/>
              </a:rPr>
              <a:t>Kesilir belki, fakat çekmeye gelmez boyunum! </a:t>
            </a:r>
          </a:p>
          <a:p>
            <a:pPr algn="ctr">
              <a:defRPr/>
            </a:pPr>
            <a:r>
              <a:rPr lang="tr-TR" sz="2200" b="1" dirty="0">
                <a:solidFill>
                  <a:srgbClr val="000000">
                    <a:lumMod val="95000"/>
                    <a:lumOff val="5000"/>
                  </a:srgbClr>
                </a:solidFill>
                <a:latin typeface="Trebuchet MS" panose="020B0603020202020204" pitchFamily="34" charset="0"/>
              </a:rPr>
              <a:t>Mehmet Akif Ersoy</a:t>
            </a:r>
            <a:endParaRPr lang="tr-TR" sz="2200" dirty="0">
              <a:solidFill>
                <a:srgbClr val="000000">
                  <a:lumMod val="95000"/>
                  <a:lumOff val="5000"/>
                </a:srgbClr>
              </a:solidFill>
              <a:latin typeface="Trebuchet MS" panose="020B0603020202020204" pitchFamily="34" charset="0"/>
            </a:endParaRPr>
          </a:p>
        </p:txBody>
      </p:sp>
    </p:spTree>
    <p:extLst>
      <p:ext uri="{BB962C8B-B14F-4D97-AF65-F5344CB8AC3E}">
        <p14:creationId xmlns:p14="http://schemas.microsoft.com/office/powerpoint/2010/main" val="350820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gray">
          <a:xfrm>
            <a:off x="755576" y="620688"/>
            <a:ext cx="7632848" cy="864096"/>
          </a:xfrm>
          <a:prstGeom prst="roundRect">
            <a:avLst>
              <a:gd name="adj" fmla="val 16667"/>
            </a:avLst>
          </a:prstGeom>
          <a:solidFill>
            <a:srgbClr val="FFC000">
              <a:alpha val="67000"/>
            </a:srgbClr>
          </a:solidFill>
          <a:ln w="28575">
            <a:solidFill>
              <a:schemeClr val="tx1"/>
            </a:solidFill>
            <a:round/>
            <a:headEnd/>
            <a:tailEnd/>
          </a:ln>
          <a:effectLst>
            <a:glow rad="228600">
              <a:schemeClr val="accent4">
                <a:satMod val="175000"/>
                <a:alpha val="40000"/>
              </a:schemeClr>
            </a:glow>
          </a:effectLst>
        </p:spPr>
        <p:txBody>
          <a:bodyPr wrap="none" anchor="ctr"/>
          <a:lstStyle/>
          <a:p>
            <a:r>
              <a:rPr lang="tr-TR" altLang="tr-TR" sz="2000" b="1" dirty="0">
                <a:solidFill>
                  <a:srgbClr val="000000"/>
                </a:solidFill>
                <a:latin typeface="Verdana" panose="020B0604030504040204" pitchFamily="34" charset="0"/>
              </a:rPr>
              <a:t>Hadis: </a:t>
            </a:r>
            <a:r>
              <a:rPr lang="tr-TR" sz="2000" dirty="0">
                <a:solidFill>
                  <a:srgbClr val="000000"/>
                </a:solidFill>
              </a:rPr>
              <a:t>“ Kıskançlıktan (haset etmekten) sakının! Zira kıskançlık</a:t>
            </a:r>
          </a:p>
          <a:p>
            <a:r>
              <a:rPr lang="tr-TR" sz="2000" dirty="0">
                <a:solidFill>
                  <a:srgbClr val="000000"/>
                </a:solidFill>
              </a:rPr>
              <a:t>ateşin odunu yiyip bitirdiği gibi, iyilikleri de yer bitirir.”</a:t>
            </a:r>
            <a:endParaRPr lang="en-US" altLang="tr-TR" sz="2000" b="1" dirty="0">
              <a:solidFill>
                <a:srgbClr val="000000"/>
              </a:solidFill>
              <a:latin typeface="Verdana" panose="020B0604030504040204" pitchFamily="34" charset="0"/>
            </a:endParaRPr>
          </a:p>
        </p:txBody>
      </p:sp>
      <p:sp>
        <p:nvSpPr>
          <p:cNvPr id="5" name="AutoShape 4"/>
          <p:cNvSpPr>
            <a:spLocks noChangeArrowheads="1"/>
          </p:cNvSpPr>
          <p:nvPr/>
        </p:nvSpPr>
        <p:spPr bwMode="gray">
          <a:xfrm>
            <a:off x="782354" y="1844824"/>
            <a:ext cx="7632848" cy="1224136"/>
          </a:xfrm>
          <a:prstGeom prst="roundRect">
            <a:avLst>
              <a:gd name="adj" fmla="val 16667"/>
            </a:avLst>
          </a:prstGeom>
          <a:solidFill>
            <a:schemeClr val="accent2">
              <a:lumMod val="40000"/>
              <a:lumOff val="60000"/>
              <a:alpha val="67000"/>
            </a:schemeClr>
          </a:solidFill>
          <a:ln w="28575">
            <a:solidFill>
              <a:schemeClr val="tx1"/>
            </a:solidFill>
            <a:round/>
            <a:headEnd/>
            <a:tailEnd/>
          </a:ln>
          <a:effectLst>
            <a:glow rad="228600">
              <a:schemeClr val="accent4">
                <a:satMod val="175000"/>
                <a:alpha val="40000"/>
              </a:schemeClr>
            </a:glow>
          </a:effectLst>
        </p:spPr>
        <p:txBody>
          <a:bodyPr wrap="none" anchor="ctr"/>
          <a:lstStyle/>
          <a:p>
            <a:r>
              <a:rPr lang="tr-TR" sz="2000" b="1" u="sng" dirty="0">
                <a:solidFill>
                  <a:srgbClr val="000000"/>
                </a:solidFill>
              </a:rPr>
              <a:t>Gıpta</a:t>
            </a:r>
            <a:r>
              <a:rPr lang="tr-TR" sz="2000" dirty="0">
                <a:solidFill>
                  <a:srgbClr val="000000"/>
                </a:solidFill>
              </a:rPr>
              <a:t>: Başkalarının sahip olduğu güzel şeylerin kendisinde </a:t>
            </a:r>
          </a:p>
          <a:p>
            <a:r>
              <a:rPr lang="tr-TR" sz="2000" dirty="0">
                <a:solidFill>
                  <a:srgbClr val="000000"/>
                </a:solidFill>
              </a:rPr>
              <a:t>de olmasını arzulamaktır. Dolayısıyla gıpta insan fıtratına uygun, </a:t>
            </a:r>
          </a:p>
          <a:p>
            <a:r>
              <a:rPr lang="tr-TR" sz="2000" dirty="0">
                <a:solidFill>
                  <a:srgbClr val="000000"/>
                </a:solidFill>
              </a:rPr>
              <a:t>başkalarına zarar vermeyen ve insanı motive eden bir duygudur.</a:t>
            </a:r>
            <a:endParaRPr lang="en-US" altLang="tr-TR" sz="2000" b="1" dirty="0">
              <a:solidFill>
                <a:srgbClr val="000000"/>
              </a:solidFill>
              <a:latin typeface="Verdana" panose="020B0604030504040204" pitchFamily="34" charset="0"/>
            </a:endParaRPr>
          </a:p>
        </p:txBody>
      </p:sp>
      <p:sp>
        <p:nvSpPr>
          <p:cNvPr id="6" name="AutoShape 2"/>
          <p:cNvSpPr>
            <a:spLocks noChangeArrowheads="1"/>
          </p:cNvSpPr>
          <p:nvPr/>
        </p:nvSpPr>
        <p:spPr bwMode="gray">
          <a:xfrm>
            <a:off x="2787502" y="3693764"/>
            <a:ext cx="1712490" cy="2262436"/>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7" name="AutoShape 3"/>
          <p:cNvSpPr>
            <a:spLocks noChangeArrowheads="1"/>
          </p:cNvSpPr>
          <p:nvPr/>
        </p:nvSpPr>
        <p:spPr bwMode="gray">
          <a:xfrm>
            <a:off x="4900463" y="3758852"/>
            <a:ext cx="1731413" cy="226243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9" name="AutoShape 5"/>
          <p:cNvSpPr>
            <a:spLocks noChangeArrowheads="1"/>
          </p:cNvSpPr>
          <p:nvPr/>
        </p:nvSpPr>
        <p:spPr bwMode="gray">
          <a:xfrm>
            <a:off x="1547663" y="4271309"/>
            <a:ext cx="1667285" cy="813875"/>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GIBTA</a:t>
            </a:r>
          </a:p>
          <a:p>
            <a:pPr algn="ctr">
              <a:spcBef>
                <a:spcPct val="50000"/>
              </a:spcBef>
            </a:pPr>
            <a:r>
              <a:rPr lang="tr-TR" altLang="tr-TR" sz="2000" b="1" dirty="0">
                <a:solidFill>
                  <a:srgbClr val="000000"/>
                </a:solidFill>
                <a:latin typeface="Verdana" panose="020B0604030504040204" pitchFamily="34" charset="0"/>
              </a:rPr>
              <a:t>İmrenme</a:t>
            </a:r>
            <a:endParaRPr lang="en-US" altLang="tr-TR" sz="2000" b="1" dirty="0">
              <a:solidFill>
                <a:srgbClr val="000000"/>
              </a:solidFill>
              <a:latin typeface="Verdana" panose="020B0604030504040204" pitchFamily="34" charset="0"/>
            </a:endParaRPr>
          </a:p>
        </p:txBody>
      </p:sp>
      <p:sp>
        <p:nvSpPr>
          <p:cNvPr id="12" name="AutoShape 8"/>
          <p:cNvSpPr>
            <a:spLocks noChangeArrowheads="1"/>
          </p:cNvSpPr>
          <p:nvPr/>
        </p:nvSpPr>
        <p:spPr bwMode="gray">
          <a:xfrm>
            <a:off x="6386363" y="4219922"/>
            <a:ext cx="1740874" cy="84339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HASET</a:t>
            </a:r>
            <a:endParaRPr lang="en-US" altLang="tr-TR" sz="2000" b="1"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26280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1275334" y="2636912"/>
            <a:ext cx="1712490" cy="2262436"/>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5" name="AutoShape 3"/>
          <p:cNvSpPr>
            <a:spLocks noChangeArrowheads="1"/>
          </p:cNvSpPr>
          <p:nvPr/>
        </p:nvSpPr>
        <p:spPr bwMode="gray">
          <a:xfrm>
            <a:off x="5881730" y="2606724"/>
            <a:ext cx="1731413" cy="226243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6" name="AutoShape 5"/>
          <p:cNvSpPr>
            <a:spLocks noChangeArrowheads="1"/>
          </p:cNvSpPr>
          <p:nvPr/>
        </p:nvSpPr>
        <p:spPr bwMode="gray">
          <a:xfrm>
            <a:off x="797271" y="4581128"/>
            <a:ext cx="2184956" cy="1364358"/>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KATI </a:t>
            </a:r>
          </a:p>
          <a:p>
            <a:pPr algn="ctr">
              <a:spcBef>
                <a:spcPct val="50000"/>
              </a:spcBef>
            </a:pPr>
            <a:r>
              <a:rPr lang="tr-TR" altLang="tr-TR" sz="2000" b="1" dirty="0">
                <a:solidFill>
                  <a:srgbClr val="000000"/>
                </a:solidFill>
                <a:latin typeface="Verdana" panose="020B0604030504040204" pitchFamily="34" charset="0"/>
              </a:rPr>
              <a:t>AKILCILIK</a:t>
            </a:r>
          </a:p>
          <a:p>
            <a:pPr algn="ctr">
              <a:spcBef>
                <a:spcPct val="50000"/>
              </a:spcBef>
            </a:pPr>
            <a:r>
              <a:rPr lang="tr-TR" altLang="tr-TR" sz="2000" b="1" dirty="0">
                <a:solidFill>
                  <a:srgbClr val="000000"/>
                </a:solidFill>
                <a:latin typeface="Verdana" panose="020B0604030504040204" pitchFamily="34" charset="0"/>
              </a:rPr>
              <a:t>Duygusuzluk</a:t>
            </a:r>
            <a:endParaRPr lang="en-US" altLang="tr-TR" sz="2000" b="1" dirty="0">
              <a:solidFill>
                <a:srgbClr val="000000"/>
              </a:solidFill>
              <a:latin typeface="Verdana" panose="020B0604030504040204" pitchFamily="34" charset="0"/>
            </a:endParaRPr>
          </a:p>
        </p:txBody>
      </p:sp>
      <p:sp>
        <p:nvSpPr>
          <p:cNvPr id="7" name="AutoShape 8"/>
          <p:cNvSpPr>
            <a:spLocks noChangeArrowheads="1"/>
          </p:cNvSpPr>
          <p:nvPr/>
        </p:nvSpPr>
        <p:spPr bwMode="gray">
          <a:xfrm>
            <a:off x="5712357" y="1628801"/>
            <a:ext cx="2227480" cy="1633014"/>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b="1" dirty="0">
                <a:solidFill>
                  <a:srgbClr val="000000"/>
                </a:solidFill>
                <a:latin typeface="Verdana" panose="020B0604030504040204" pitchFamily="34" charset="0"/>
              </a:rPr>
              <a:t>AŞIRI</a:t>
            </a:r>
          </a:p>
          <a:p>
            <a:pPr algn="ctr">
              <a:spcBef>
                <a:spcPct val="50000"/>
              </a:spcBef>
            </a:pPr>
            <a:r>
              <a:rPr lang="tr-TR" altLang="tr-TR" b="1" dirty="0">
                <a:solidFill>
                  <a:srgbClr val="000000"/>
                </a:solidFill>
                <a:latin typeface="Verdana" panose="020B0604030504040204" pitchFamily="34" charset="0"/>
              </a:rPr>
              <a:t>DUYGUSALLIK</a:t>
            </a:r>
          </a:p>
          <a:p>
            <a:pPr algn="ctr">
              <a:spcBef>
                <a:spcPct val="50000"/>
              </a:spcBef>
            </a:pPr>
            <a:r>
              <a:rPr lang="tr-TR" altLang="tr-TR" b="1" dirty="0">
                <a:solidFill>
                  <a:srgbClr val="000000"/>
                </a:solidFill>
                <a:latin typeface="Verdana" panose="020B0604030504040204" pitchFamily="34" charset="0"/>
              </a:rPr>
              <a:t>Duyguların </a:t>
            </a:r>
          </a:p>
          <a:p>
            <a:pPr algn="ctr">
              <a:spcBef>
                <a:spcPct val="50000"/>
              </a:spcBef>
            </a:pPr>
            <a:r>
              <a:rPr lang="tr-TR" altLang="tr-TR" b="1" dirty="0">
                <a:solidFill>
                  <a:srgbClr val="000000"/>
                </a:solidFill>
                <a:latin typeface="Verdana" panose="020B0604030504040204" pitchFamily="34" charset="0"/>
              </a:rPr>
              <a:t>esiri olma</a:t>
            </a:r>
            <a:endParaRPr lang="en-US" altLang="tr-TR" b="1" dirty="0">
              <a:solidFill>
                <a:srgbClr val="000000"/>
              </a:solidFill>
              <a:latin typeface="Verdana" panose="020B0604030504040204" pitchFamily="34" charset="0"/>
            </a:endParaRPr>
          </a:p>
        </p:txBody>
      </p:sp>
      <p:grpSp>
        <p:nvGrpSpPr>
          <p:cNvPr id="15" name="Group 35"/>
          <p:cNvGrpSpPr>
            <a:grpSpLocks/>
          </p:cNvGrpSpPr>
          <p:nvPr/>
        </p:nvGrpSpPr>
        <p:grpSpPr bwMode="auto">
          <a:xfrm>
            <a:off x="3502025" y="3157538"/>
            <a:ext cx="1682750" cy="1682750"/>
            <a:chOff x="2350" y="2010"/>
            <a:chExt cx="1060" cy="1060"/>
          </a:xfrm>
        </p:grpSpPr>
        <p:sp>
          <p:nvSpPr>
            <p:cNvPr id="16" name="Oval 29"/>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tr-TR">
                <a:solidFill>
                  <a:srgbClr val="000000"/>
                </a:solidFill>
              </a:endParaRPr>
            </a:p>
          </p:txBody>
        </p:sp>
        <p:grpSp>
          <p:nvGrpSpPr>
            <p:cNvPr id="17" name="Group 30"/>
            <p:cNvGrpSpPr>
              <a:grpSpLocks/>
            </p:cNvGrpSpPr>
            <p:nvPr/>
          </p:nvGrpSpPr>
          <p:grpSpPr bwMode="auto">
            <a:xfrm rot="-2288454">
              <a:off x="2439" y="2081"/>
              <a:ext cx="887" cy="907"/>
              <a:chOff x="887" y="2040"/>
              <a:chExt cx="433" cy="422"/>
            </a:xfrm>
          </p:grpSpPr>
          <p:pic>
            <p:nvPicPr>
              <p:cNvPr id="19" name="Picture 3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20" name="Oval 32"/>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pic>
            <p:nvPicPr>
              <p:cNvPr id="21"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34"/>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37"/>
          <p:cNvSpPr txBox="1">
            <a:spLocks noChangeArrowheads="1"/>
          </p:cNvSpPr>
          <p:nvPr/>
        </p:nvSpPr>
        <p:spPr bwMode="black">
          <a:xfrm>
            <a:off x="3600359" y="3698875"/>
            <a:ext cx="1403689" cy="584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tr-TR" altLang="tr-TR" sz="3200" dirty="0">
                <a:solidFill>
                  <a:srgbClr val="FFFFFF"/>
                </a:solidFill>
                <a:latin typeface="Calibri" panose="020F0502020204030204" pitchFamily="34" charset="0"/>
              </a:rPr>
              <a:t>DENGE</a:t>
            </a:r>
            <a:endParaRPr lang="en-US" altLang="tr-TR" sz="3200" dirty="0">
              <a:solidFill>
                <a:srgbClr val="FFFFFF"/>
              </a:solidFill>
              <a:latin typeface="Calibri" panose="020F0502020204030204" pitchFamily="34" charset="0"/>
            </a:endParaRPr>
          </a:p>
        </p:txBody>
      </p:sp>
      <p:pic>
        <p:nvPicPr>
          <p:cNvPr id="3074" name="Picture 2" descr="Depresy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80" y="602051"/>
            <a:ext cx="2888348" cy="16271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adınlar ağlayan erkek mi seviy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9209" y="4958084"/>
            <a:ext cx="1752129" cy="164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34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pres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068" y="4505202"/>
            <a:ext cx="982019" cy="13093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p:cNvSpPr>
            <a:spLocks noChangeArrowheads="1"/>
          </p:cNvSpPr>
          <p:nvPr/>
        </p:nvSpPr>
        <p:spPr bwMode="gray">
          <a:xfrm rot="16716388">
            <a:off x="2869059" y="3379563"/>
            <a:ext cx="632370" cy="1038300"/>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5" name="AutoShape 3"/>
          <p:cNvSpPr>
            <a:spLocks noChangeArrowheads="1"/>
          </p:cNvSpPr>
          <p:nvPr/>
        </p:nvSpPr>
        <p:spPr bwMode="gray">
          <a:xfrm rot="16200000">
            <a:off x="5624866" y="3429597"/>
            <a:ext cx="706493" cy="86409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6" name="AutoShape 5"/>
          <p:cNvSpPr>
            <a:spLocks noChangeArrowheads="1"/>
          </p:cNvSpPr>
          <p:nvPr/>
        </p:nvSpPr>
        <p:spPr bwMode="gray">
          <a:xfrm>
            <a:off x="192757" y="3140968"/>
            <a:ext cx="2184956" cy="1364358"/>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PASİFLİK</a:t>
            </a:r>
            <a:endParaRPr lang="en-US" altLang="tr-TR" sz="2000" b="1" dirty="0">
              <a:solidFill>
                <a:srgbClr val="000000"/>
              </a:solidFill>
              <a:latin typeface="Verdana" panose="020B0604030504040204" pitchFamily="34" charset="0"/>
            </a:endParaRPr>
          </a:p>
        </p:txBody>
      </p:sp>
      <p:sp>
        <p:nvSpPr>
          <p:cNvPr id="7" name="AutoShape 8"/>
          <p:cNvSpPr>
            <a:spLocks noChangeArrowheads="1"/>
          </p:cNvSpPr>
          <p:nvPr/>
        </p:nvSpPr>
        <p:spPr bwMode="gray">
          <a:xfrm>
            <a:off x="6770201" y="2924944"/>
            <a:ext cx="2227480" cy="1633014"/>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AŞIRI ÖFKE</a:t>
            </a:r>
            <a:endParaRPr lang="en-US" altLang="tr-TR" sz="2000" b="1" dirty="0">
              <a:solidFill>
                <a:srgbClr val="000000"/>
              </a:solidFill>
              <a:latin typeface="Verdana" panose="020B0604030504040204" pitchFamily="34" charset="0"/>
            </a:endParaRPr>
          </a:p>
        </p:txBody>
      </p:sp>
      <p:grpSp>
        <p:nvGrpSpPr>
          <p:cNvPr id="8" name="Group 35"/>
          <p:cNvGrpSpPr>
            <a:grpSpLocks/>
          </p:cNvGrpSpPr>
          <p:nvPr/>
        </p:nvGrpSpPr>
        <p:grpSpPr bwMode="auto">
          <a:xfrm>
            <a:off x="3791307" y="2941514"/>
            <a:ext cx="1682750" cy="1682750"/>
            <a:chOff x="2350" y="2010"/>
            <a:chExt cx="1060" cy="1060"/>
          </a:xfrm>
        </p:grpSpPr>
        <p:sp>
          <p:nvSpPr>
            <p:cNvPr id="9" name="Oval 29"/>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tr-TR">
                <a:solidFill>
                  <a:srgbClr val="000000"/>
                </a:solidFill>
              </a:endParaRPr>
            </a:p>
          </p:txBody>
        </p:sp>
        <p:grpSp>
          <p:nvGrpSpPr>
            <p:cNvPr id="10" name="Group 30"/>
            <p:cNvGrpSpPr>
              <a:grpSpLocks/>
            </p:cNvGrpSpPr>
            <p:nvPr/>
          </p:nvGrpSpPr>
          <p:grpSpPr bwMode="auto">
            <a:xfrm rot="-2288454">
              <a:off x="2439" y="2081"/>
              <a:ext cx="887" cy="907"/>
              <a:chOff x="887" y="2040"/>
              <a:chExt cx="433" cy="422"/>
            </a:xfrm>
          </p:grpSpPr>
          <p:pic>
            <p:nvPicPr>
              <p:cNvPr id="12" name="Picture 31"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2"/>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pic>
            <p:nvPicPr>
              <p:cNvPr id="14" name="Picture 3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4"/>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Box 37"/>
          <p:cNvSpPr txBox="1">
            <a:spLocks noChangeArrowheads="1"/>
          </p:cNvSpPr>
          <p:nvPr/>
        </p:nvSpPr>
        <p:spPr bwMode="black">
          <a:xfrm>
            <a:off x="3917055" y="3285595"/>
            <a:ext cx="1403689" cy="10156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tr-TR" altLang="tr-TR" sz="2400" dirty="0">
                <a:solidFill>
                  <a:srgbClr val="FFFFFF"/>
                </a:solidFill>
                <a:latin typeface="Calibri" panose="020F0502020204030204" pitchFamily="34" charset="0"/>
              </a:rPr>
              <a:t>ÖFKEDE</a:t>
            </a:r>
          </a:p>
          <a:p>
            <a:pPr algn="ctr">
              <a:spcBef>
                <a:spcPct val="50000"/>
              </a:spcBef>
            </a:pPr>
            <a:r>
              <a:rPr lang="tr-TR" altLang="tr-TR" sz="2400" dirty="0">
                <a:solidFill>
                  <a:srgbClr val="FFFFFF"/>
                </a:solidFill>
                <a:latin typeface="Calibri" panose="020F0502020204030204" pitchFamily="34" charset="0"/>
              </a:rPr>
              <a:t>DENGE</a:t>
            </a:r>
            <a:endParaRPr lang="en-US" altLang="tr-TR" sz="2400" dirty="0">
              <a:solidFill>
                <a:srgbClr val="FFFFFF"/>
              </a:solidFill>
              <a:latin typeface="Calibri" panose="020F0502020204030204" pitchFamily="34" charset="0"/>
            </a:endParaRPr>
          </a:p>
        </p:txBody>
      </p:sp>
      <p:sp>
        <p:nvSpPr>
          <p:cNvPr id="16" name="AutoShape 8"/>
          <p:cNvSpPr>
            <a:spLocks noChangeArrowheads="1"/>
          </p:cNvSpPr>
          <p:nvPr/>
        </p:nvSpPr>
        <p:spPr bwMode="gray">
          <a:xfrm>
            <a:off x="6738350" y="5877272"/>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ZULÜM</a:t>
            </a:r>
            <a:endParaRPr lang="en-US" altLang="tr-TR" sz="2000" b="1" dirty="0">
              <a:solidFill>
                <a:srgbClr val="000000"/>
              </a:solidFill>
              <a:latin typeface="Verdana" panose="020B0604030504040204" pitchFamily="34" charset="0"/>
            </a:endParaRPr>
          </a:p>
        </p:txBody>
      </p:sp>
      <p:sp>
        <p:nvSpPr>
          <p:cNvPr id="17" name="AutoShape 8"/>
          <p:cNvSpPr>
            <a:spLocks noChangeArrowheads="1"/>
          </p:cNvSpPr>
          <p:nvPr/>
        </p:nvSpPr>
        <p:spPr bwMode="gray">
          <a:xfrm>
            <a:off x="3539206" y="5877272"/>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ADALET</a:t>
            </a:r>
            <a:endParaRPr lang="en-US" altLang="tr-TR" sz="2000" b="1" dirty="0">
              <a:solidFill>
                <a:srgbClr val="000000"/>
              </a:solidFill>
              <a:latin typeface="Verdana" panose="020B0604030504040204" pitchFamily="34" charset="0"/>
            </a:endParaRPr>
          </a:p>
        </p:txBody>
      </p:sp>
      <p:sp>
        <p:nvSpPr>
          <p:cNvPr id="18" name="AutoShape 8"/>
          <p:cNvSpPr>
            <a:spLocks noChangeArrowheads="1"/>
          </p:cNvSpPr>
          <p:nvPr/>
        </p:nvSpPr>
        <p:spPr bwMode="gray">
          <a:xfrm>
            <a:off x="192757" y="5877272"/>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ZULÜM</a:t>
            </a:r>
            <a:endParaRPr lang="en-US" altLang="tr-TR" sz="2000" b="1" dirty="0">
              <a:solidFill>
                <a:srgbClr val="000000"/>
              </a:solidFill>
              <a:latin typeface="Verdana" panose="020B0604030504040204" pitchFamily="34" charset="0"/>
            </a:endParaRPr>
          </a:p>
        </p:txBody>
      </p:sp>
      <p:sp>
        <p:nvSpPr>
          <p:cNvPr id="19" name="AutoShape 4"/>
          <p:cNvSpPr>
            <a:spLocks noChangeArrowheads="1"/>
          </p:cNvSpPr>
          <p:nvPr/>
        </p:nvSpPr>
        <p:spPr bwMode="invGray">
          <a:xfrm>
            <a:off x="4354885" y="4710333"/>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20" name="AutoShape 4"/>
          <p:cNvSpPr>
            <a:spLocks noChangeArrowheads="1"/>
          </p:cNvSpPr>
          <p:nvPr/>
        </p:nvSpPr>
        <p:spPr bwMode="invGray">
          <a:xfrm>
            <a:off x="7434932" y="4687208"/>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21" name="AutoShape 4"/>
          <p:cNvSpPr>
            <a:spLocks noChangeArrowheads="1"/>
          </p:cNvSpPr>
          <p:nvPr/>
        </p:nvSpPr>
        <p:spPr bwMode="invGray">
          <a:xfrm>
            <a:off x="902124" y="4710333"/>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22" name="Yuvarlatılmış Dikdörtgen 21"/>
          <p:cNvSpPr/>
          <p:nvPr/>
        </p:nvSpPr>
        <p:spPr>
          <a:xfrm>
            <a:off x="116384" y="526351"/>
            <a:ext cx="8856984" cy="792088"/>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fontAlgn="base">
              <a:spcBef>
                <a:spcPct val="0"/>
              </a:spcBef>
              <a:spcAft>
                <a:spcPct val="0"/>
              </a:spcAft>
              <a:defRPr/>
            </a:pPr>
            <a:r>
              <a:rPr lang="tr-TR" sz="2000" b="1" u="sng" kern="0" dirty="0">
                <a:solidFill>
                  <a:srgbClr val="FFFFFF"/>
                </a:solidFill>
              </a:rPr>
              <a:t>Ayet: </a:t>
            </a:r>
            <a:r>
              <a:rPr lang="tr-TR" sz="2000" dirty="0">
                <a:solidFill>
                  <a:srgbClr val="FFFFFF"/>
                </a:solidFill>
              </a:rPr>
              <a:t>Muttakiler (korunanlar), bollukta da darlıkta da veren, öfkelerine hakim olan ve insanların kusurlarını bağışlayanlardır. </a:t>
            </a:r>
            <a:r>
              <a:rPr lang="tr-TR" sz="1600" dirty="0">
                <a:solidFill>
                  <a:srgbClr val="FFFFFF"/>
                </a:solidFill>
              </a:rPr>
              <a:t>(Âli İmran: 134)</a:t>
            </a:r>
            <a:endParaRPr lang="tr-TR" sz="1600" kern="0" dirty="0">
              <a:solidFill>
                <a:srgbClr val="FFFFFF"/>
              </a:solidFill>
            </a:endParaRPr>
          </a:p>
        </p:txBody>
      </p:sp>
      <p:sp>
        <p:nvSpPr>
          <p:cNvPr id="24" name="Yuvarlatılmış Dikdörtgen 23"/>
          <p:cNvSpPr/>
          <p:nvPr/>
        </p:nvSpPr>
        <p:spPr>
          <a:xfrm>
            <a:off x="108846" y="1700808"/>
            <a:ext cx="8856984" cy="792088"/>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b="1" u="sng" kern="0" dirty="0">
                <a:solidFill>
                  <a:srgbClr val="FFFFFF"/>
                </a:solidFill>
              </a:rPr>
              <a:t>Hadis: </a:t>
            </a:r>
            <a:r>
              <a:rPr lang="tr-TR" sz="2000" dirty="0">
                <a:solidFill>
                  <a:srgbClr val="FFFFFF"/>
                </a:solidFill>
              </a:rPr>
              <a:t>“Yiğit, güreşte rakibini yenen kimse değildir. Asıl yiğit, kızdığı zaman öfkesine hâkim olan kişidir.”</a:t>
            </a:r>
            <a:endParaRPr lang="tr-TR" sz="1600" kern="0" dirty="0">
              <a:solidFill>
                <a:srgbClr val="FFFFFF"/>
              </a:solidFill>
            </a:endParaRPr>
          </a:p>
        </p:txBody>
      </p:sp>
      <p:pic>
        <p:nvPicPr>
          <p:cNvPr id="11268" name="Picture 4" descr="http://www.tahinpekmez.org/uploads/images/alamet-i%20harika/tembe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440" y="4831840"/>
            <a:ext cx="1324138" cy="82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05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rot="16716388">
            <a:off x="2869059" y="3379563"/>
            <a:ext cx="632370" cy="1038300"/>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5" name="AutoShape 3"/>
          <p:cNvSpPr>
            <a:spLocks noChangeArrowheads="1"/>
          </p:cNvSpPr>
          <p:nvPr/>
        </p:nvSpPr>
        <p:spPr bwMode="gray">
          <a:xfrm rot="16200000">
            <a:off x="5624866" y="3429597"/>
            <a:ext cx="706493" cy="86409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6" name="AutoShape 5"/>
          <p:cNvSpPr>
            <a:spLocks noChangeArrowheads="1"/>
          </p:cNvSpPr>
          <p:nvPr/>
        </p:nvSpPr>
        <p:spPr bwMode="gray">
          <a:xfrm>
            <a:off x="192757" y="3140968"/>
            <a:ext cx="2184956" cy="1364358"/>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AŞIRI NEFRET</a:t>
            </a:r>
            <a:endParaRPr lang="en-US" altLang="tr-TR" sz="2000" b="1" dirty="0">
              <a:solidFill>
                <a:srgbClr val="000000"/>
              </a:solidFill>
              <a:latin typeface="Verdana" panose="020B0604030504040204" pitchFamily="34" charset="0"/>
            </a:endParaRPr>
          </a:p>
        </p:txBody>
      </p:sp>
      <p:sp>
        <p:nvSpPr>
          <p:cNvPr id="7" name="AutoShape 8"/>
          <p:cNvSpPr>
            <a:spLocks noChangeArrowheads="1"/>
          </p:cNvSpPr>
          <p:nvPr/>
        </p:nvSpPr>
        <p:spPr bwMode="gray">
          <a:xfrm>
            <a:off x="6770201" y="2924944"/>
            <a:ext cx="2227480" cy="1633014"/>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AŞIRI SEVGİ</a:t>
            </a:r>
            <a:endParaRPr lang="en-US" altLang="tr-TR" sz="2000" b="1" dirty="0">
              <a:solidFill>
                <a:srgbClr val="000000"/>
              </a:solidFill>
              <a:latin typeface="Verdana" panose="020B0604030504040204" pitchFamily="34" charset="0"/>
            </a:endParaRPr>
          </a:p>
        </p:txBody>
      </p:sp>
      <p:grpSp>
        <p:nvGrpSpPr>
          <p:cNvPr id="8" name="Group 35"/>
          <p:cNvGrpSpPr>
            <a:grpSpLocks/>
          </p:cNvGrpSpPr>
          <p:nvPr/>
        </p:nvGrpSpPr>
        <p:grpSpPr bwMode="auto">
          <a:xfrm>
            <a:off x="3791307" y="2941514"/>
            <a:ext cx="1682750" cy="1682750"/>
            <a:chOff x="2350" y="2010"/>
            <a:chExt cx="1060" cy="1060"/>
          </a:xfrm>
        </p:grpSpPr>
        <p:sp>
          <p:nvSpPr>
            <p:cNvPr id="9" name="Oval 29"/>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tr-TR">
                <a:solidFill>
                  <a:srgbClr val="000000"/>
                </a:solidFill>
              </a:endParaRPr>
            </a:p>
          </p:txBody>
        </p:sp>
        <p:grpSp>
          <p:nvGrpSpPr>
            <p:cNvPr id="10" name="Group 30"/>
            <p:cNvGrpSpPr>
              <a:grpSpLocks/>
            </p:cNvGrpSpPr>
            <p:nvPr/>
          </p:nvGrpSpPr>
          <p:grpSpPr bwMode="auto">
            <a:xfrm rot="-2288454">
              <a:off x="2439" y="2081"/>
              <a:ext cx="887" cy="907"/>
              <a:chOff x="887" y="2040"/>
              <a:chExt cx="433" cy="422"/>
            </a:xfrm>
          </p:grpSpPr>
          <p:pic>
            <p:nvPicPr>
              <p:cNvPr id="12" name="Picture 3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2"/>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pic>
            <p:nvPicPr>
              <p:cNvPr id="1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4"/>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Box 37"/>
          <p:cNvSpPr txBox="1">
            <a:spLocks noChangeArrowheads="1"/>
          </p:cNvSpPr>
          <p:nvPr/>
        </p:nvSpPr>
        <p:spPr bwMode="black">
          <a:xfrm>
            <a:off x="3956106" y="3526656"/>
            <a:ext cx="1403689"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tr-TR" altLang="tr-TR" sz="2400" dirty="0">
                <a:solidFill>
                  <a:srgbClr val="FFFFFF"/>
                </a:solidFill>
                <a:latin typeface="Calibri" panose="020F0502020204030204" pitchFamily="34" charset="0"/>
              </a:rPr>
              <a:t>SEVGİ</a:t>
            </a:r>
            <a:endParaRPr lang="en-US" altLang="tr-TR" sz="2400" dirty="0">
              <a:solidFill>
                <a:srgbClr val="FFFFFF"/>
              </a:solidFill>
              <a:latin typeface="Calibri" panose="020F0502020204030204" pitchFamily="34" charset="0"/>
            </a:endParaRPr>
          </a:p>
        </p:txBody>
      </p:sp>
      <p:sp>
        <p:nvSpPr>
          <p:cNvPr id="16" name="AutoShape 8"/>
          <p:cNvSpPr>
            <a:spLocks noChangeArrowheads="1"/>
          </p:cNvSpPr>
          <p:nvPr/>
        </p:nvSpPr>
        <p:spPr bwMode="gray">
          <a:xfrm>
            <a:off x="6738350" y="5877272"/>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KÖRLÜK</a:t>
            </a:r>
            <a:endParaRPr lang="en-US" altLang="tr-TR" sz="2000" b="1" dirty="0">
              <a:solidFill>
                <a:srgbClr val="000000"/>
              </a:solidFill>
              <a:latin typeface="Verdana" panose="020B0604030504040204" pitchFamily="34" charset="0"/>
            </a:endParaRPr>
          </a:p>
        </p:txBody>
      </p:sp>
      <p:sp>
        <p:nvSpPr>
          <p:cNvPr id="17" name="AutoShape 8"/>
          <p:cNvSpPr>
            <a:spLocks noChangeArrowheads="1"/>
          </p:cNvSpPr>
          <p:nvPr/>
        </p:nvSpPr>
        <p:spPr bwMode="gray">
          <a:xfrm>
            <a:off x="3539206" y="5877272"/>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MUHABBET</a:t>
            </a:r>
            <a:endParaRPr lang="en-US" altLang="tr-TR" sz="2000" b="1" dirty="0">
              <a:solidFill>
                <a:srgbClr val="000000"/>
              </a:solidFill>
              <a:latin typeface="Verdana" panose="020B0604030504040204" pitchFamily="34" charset="0"/>
            </a:endParaRPr>
          </a:p>
        </p:txBody>
      </p:sp>
      <p:sp>
        <p:nvSpPr>
          <p:cNvPr id="18" name="AutoShape 8"/>
          <p:cNvSpPr>
            <a:spLocks noChangeArrowheads="1"/>
          </p:cNvSpPr>
          <p:nvPr/>
        </p:nvSpPr>
        <p:spPr bwMode="gray">
          <a:xfrm>
            <a:off x="192757" y="5877272"/>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KÖRLÜK</a:t>
            </a:r>
            <a:endParaRPr lang="en-US" altLang="tr-TR" sz="2000" b="1" dirty="0">
              <a:solidFill>
                <a:srgbClr val="000000"/>
              </a:solidFill>
              <a:latin typeface="Verdana" panose="020B0604030504040204" pitchFamily="34" charset="0"/>
            </a:endParaRPr>
          </a:p>
        </p:txBody>
      </p:sp>
      <p:sp>
        <p:nvSpPr>
          <p:cNvPr id="19" name="AutoShape 4"/>
          <p:cNvSpPr>
            <a:spLocks noChangeArrowheads="1"/>
          </p:cNvSpPr>
          <p:nvPr/>
        </p:nvSpPr>
        <p:spPr bwMode="invGray">
          <a:xfrm>
            <a:off x="4354885" y="4710333"/>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20" name="AutoShape 4"/>
          <p:cNvSpPr>
            <a:spLocks noChangeArrowheads="1"/>
          </p:cNvSpPr>
          <p:nvPr/>
        </p:nvSpPr>
        <p:spPr bwMode="invGray">
          <a:xfrm>
            <a:off x="7434932" y="4687208"/>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21" name="AutoShape 4"/>
          <p:cNvSpPr>
            <a:spLocks noChangeArrowheads="1"/>
          </p:cNvSpPr>
          <p:nvPr/>
        </p:nvSpPr>
        <p:spPr bwMode="invGray">
          <a:xfrm>
            <a:off x="902124" y="4710333"/>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22" name="Yuvarlatılmış Dikdörtgen 21"/>
          <p:cNvSpPr/>
          <p:nvPr/>
        </p:nvSpPr>
        <p:spPr>
          <a:xfrm>
            <a:off x="395536" y="1085966"/>
            <a:ext cx="8463751" cy="1091153"/>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b="1" u="sng" kern="0" dirty="0">
                <a:solidFill>
                  <a:srgbClr val="FFFFFF"/>
                </a:solidFill>
              </a:rPr>
              <a:t>Hadis: </a:t>
            </a:r>
            <a:r>
              <a:rPr lang="tr-TR" sz="2000" dirty="0">
                <a:solidFill>
                  <a:srgbClr val="FFFFFF"/>
                </a:solidFill>
              </a:rPr>
              <a:t>“Dostunu severken ölçülü sev, günün birinde senin düşmanın olabilir. Düşmanına da ölçülü davran çünkü günün </a:t>
            </a:r>
            <a:r>
              <a:rPr lang="fi-FI" sz="2000" dirty="0">
                <a:solidFill>
                  <a:srgbClr val="FFFFFF"/>
                </a:solidFill>
              </a:rPr>
              <a:t>birinde senin dostun olabilir.” </a:t>
            </a:r>
            <a:endParaRPr lang="tr-TR" sz="1600" kern="0" dirty="0">
              <a:solidFill>
                <a:srgbClr val="FFFFFF"/>
              </a:solidFill>
            </a:endParaRPr>
          </a:p>
        </p:txBody>
      </p:sp>
    </p:spTree>
    <p:extLst>
      <p:ext uri="{BB962C8B-B14F-4D97-AF65-F5344CB8AC3E}">
        <p14:creationId xmlns:p14="http://schemas.microsoft.com/office/powerpoint/2010/main" val="4293486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İslam dininin ayırıcı özelliklerinden birisi, dengeli ve ölçülü olmaya önem vermesidir. Kur’an-ı Kerim’de Allah’ın her şeyi denge ve ölçü içerisinde yarattığı belirtilmektedir. İnsana düşen, Allah’ın varlıklar üzerine koyduğu bu denge ve düzeni bozmamaktır.</a:t>
            </a:r>
            <a:endParaRPr lang="tr-TR" sz="2000" b="1" u="sng" dirty="0"/>
          </a:p>
        </p:txBody>
      </p:sp>
      <p:pic>
        <p:nvPicPr>
          <p:cNvPr id="26626" name="Picture 2" descr="http://4.bp.blogspot.com/-BpnxmvC0RyY/USWb7tRjayI/AAAAAAAAFNc/A8utLtK10Cc/s1600/art-of-rock-balancing-by-michael-grab-gravity-glue-7.jpg"/>
          <p:cNvPicPr>
            <a:picLocks noChangeAspect="1" noChangeArrowheads="1"/>
          </p:cNvPicPr>
          <p:nvPr/>
        </p:nvPicPr>
        <p:blipFill rotWithShape="1">
          <a:blip r:embed="rId2">
            <a:extLst>
              <a:ext uri="{28A0092B-C50C-407E-A947-70E740481C1C}">
                <a14:useLocalDpi xmlns:a14="http://schemas.microsoft.com/office/drawing/2010/main" val="0"/>
              </a:ext>
            </a:extLst>
          </a:blip>
          <a:srcRect b="4611"/>
          <a:stretch/>
        </p:blipFill>
        <p:spPr bwMode="auto">
          <a:xfrm>
            <a:off x="1520018" y="2852936"/>
            <a:ext cx="6027763" cy="381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0755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95536" y="1268760"/>
            <a:ext cx="8463751" cy="1091153"/>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dirty="0">
                <a:solidFill>
                  <a:srgbClr val="FFFFFF"/>
                </a:solidFill>
              </a:rPr>
              <a:t>Hz. Peygamber (</a:t>
            </a:r>
            <a:r>
              <a:rPr lang="tr-TR" sz="2000" dirty="0" err="1">
                <a:solidFill>
                  <a:srgbClr val="FFFFFF"/>
                </a:solidFill>
              </a:rPr>
              <a:t>s.a.v</a:t>
            </a:r>
            <a:r>
              <a:rPr lang="tr-TR" sz="2000" dirty="0">
                <a:solidFill>
                  <a:srgbClr val="FFFFFF"/>
                </a:solidFill>
              </a:rPr>
              <a:t>.), Allah’ın rahmetinden ümidini kesmezdi. Ancak kendini onun azabından da muaf görmezdi. Kısaca onun korku ve ümit duygusunda tam bir denge hâli vardı.</a:t>
            </a:r>
            <a:endParaRPr lang="tr-TR" sz="1600" kern="0" dirty="0">
              <a:solidFill>
                <a:srgbClr val="FFFFFF"/>
              </a:solidFill>
            </a:endParaRPr>
          </a:p>
        </p:txBody>
      </p:sp>
      <p:sp>
        <p:nvSpPr>
          <p:cNvPr id="5" name="AutoShape 2"/>
          <p:cNvSpPr>
            <a:spLocks noChangeArrowheads="1"/>
          </p:cNvSpPr>
          <p:nvPr/>
        </p:nvSpPr>
        <p:spPr bwMode="gray">
          <a:xfrm rot="16716388">
            <a:off x="2869059" y="3379563"/>
            <a:ext cx="632370" cy="1038300"/>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6" name="AutoShape 3"/>
          <p:cNvSpPr>
            <a:spLocks noChangeArrowheads="1"/>
          </p:cNvSpPr>
          <p:nvPr/>
        </p:nvSpPr>
        <p:spPr bwMode="gray">
          <a:xfrm rot="16200000">
            <a:off x="5624866" y="3429597"/>
            <a:ext cx="706493" cy="86409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7" name="AutoShape 5"/>
          <p:cNvSpPr>
            <a:spLocks noChangeArrowheads="1"/>
          </p:cNvSpPr>
          <p:nvPr/>
        </p:nvSpPr>
        <p:spPr bwMode="gray">
          <a:xfrm>
            <a:off x="192757" y="3140968"/>
            <a:ext cx="2184956" cy="1364358"/>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ÜMİT</a:t>
            </a:r>
            <a:endParaRPr lang="en-US" altLang="tr-TR" sz="2000" b="1" dirty="0">
              <a:solidFill>
                <a:srgbClr val="000000"/>
              </a:solidFill>
              <a:latin typeface="Verdana" panose="020B0604030504040204" pitchFamily="34" charset="0"/>
            </a:endParaRPr>
          </a:p>
        </p:txBody>
      </p:sp>
      <p:sp>
        <p:nvSpPr>
          <p:cNvPr id="8" name="AutoShape 8"/>
          <p:cNvSpPr>
            <a:spLocks noChangeArrowheads="1"/>
          </p:cNvSpPr>
          <p:nvPr/>
        </p:nvSpPr>
        <p:spPr bwMode="gray">
          <a:xfrm>
            <a:off x="6770201" y="2924944"/>
            <a:ext cx="2227480" cy="1633014"/>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KORKU</a:t>
            </a:r>
            <a:endParaRPr lang="en-US" altLang="tr-TR" sz="2000" b="1" dirty="0">
              <a:solidFill>
                <a:srgbClr val="000000"/>
              </a:solidFill>
              <a:latin typeface="Verdana" panose="020B0604030504040204" pitchFamily="34" charset="0"/>
            </a:endParaRPr>
          </a:p>
        </p:txBody>
      </p:sp>
      <p:grpSp>
        <p:nvGrpSpPr>
          <p:cNvPr id="9" name="Group 35"/>
          <p:cNvGrpSpPr>
            <a:grpSpLocks/>
          </p:cNvGrpSpPr>
          <p:nvPr/>
        </p:nvGrpSpPr>
        <p:grpSpPr bwMode="auto">
          <a:xfrm>
            <a:off x="3791307" y="2941514"/>
            <a:ext cx="1682750" cy="1682750"/>
            <a:chOff x="2350" y="2010"/>
            <a:chExt cx="1060" cy="1060"/>
          </a:xfrm>
        </p:grpSpPr>
        <p:sp>
          <p:nvSpPr>
            <p:cNvPr id="10" name="Oval 29"/>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tr-TR">
                <a:solidFill>
                  <a:srgbClr val="000000"/>
                </a:solidFill>
              </a:endParaRPr>
            </a:p>
          </p:txBody>
        </p:sp>
        <p:grpSp>
          <p:nvGrpSpPr>
            <p:cNvPr id="11" name="Group 30"/>
            <p:cNvGrpSpPr>
              <a:grpSpLocks/>
            </p:cNvGrpSpPr>
            <p:nvPr/>
          </p:nvGrpSpPr>
          <p:grpSpPr bwMode="auto">
            <a:xfrm rot="-2288454">
              <a:off x="2439" y="2081"/>
              <a:ext cx="887" cy="907"/>
              <a:chOff x="887" y="2040"/>
              <a:chExt cx="433" cy="422"/>
            </a:xfrm>
          </p:grpSpPr>
          <p:pic>
            <p:nvPicPr>
              <p:cNvPr id="13" name="Picture 3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32"/>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pic>
            <p:nvPicPr>
              <p:cNvPr id="15"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34"/>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 Box 37"/>
          <p:cNvSpPr txBox="1">
            <a:spLocks noChangeArrowheads="1"/>
          </p:cNvSpPr>
          <p:nvPr/>
        </p:nvSpPr>
        <p:spPr bwMode="black">
          <a:xfrm>
            <a:off x="3956106" y="3526656"/>
            <a:ext cx="1403689"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tr-TR" altLang="tr-TR" sz="2400" dirty="0">
                <a:solidFill>
                  <a:srgbClr val="FFFFFF"/>
                </a:solidFill>
                <a:latin typeface="Calibri" panose="020F0502020204030204" pitchFamily="34" charset="0"/>
              </a:rPr>
              <a:t>DENGE</a:t>
            </a:r>
            <a:endParaRPr lang="en-US" altLang="tr-TR" sz="2400" dirty="0">
              <a:solidFill>
                <a:srgbClr val="FFFFFF"/>
              </a:solidFill>
              <a:latin typeface="Calibri" panose="020F0502020204030204" pitchFamily="34" charset="0"/>
            </a:endParaRPr>
          </a:p>
        </p:txBody>
      </p:sp>
      <p:sp>
        <p:nvSpPr>
          <p:cNvPr id="17" name="Yuvarlatılmış Dikdörtgen 16"/>
          <p:cNvSpPr/>
          <p:nvPr/>
        </p:nvSpPr>
        <p:spPr>
          <a:xfrm>
            <a:off x="395535" y="5074837"/>
            <a:ext cx="8463751" cy="1091153"/>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b="1" u="sng" dirty="0">
                <a:solidFill>
                  <a:srgbClr val="FFFFFF"/>
                </a:solidFill>
              </a:rPr>
              <a:t>HADİS: </a:t>
            </a:r>
            <a:r>
              <a:rPr lang="tr-TR" sz="2000" dirty="0">
                <a:solidFill>
                  <a:srgbClr val="FFFFFF"/>
                </a:solidFill>
              </a:rPr>
              <a:t>“ Eğer mümin, Allah’ın azabını tam olarak bilseydi cennet ümidine kapılmazdı. Kâfir de Allah’ın rahmetini tam olarak kavrayabilseydi onun cennetinden asla ümidini kesmezdi.”</a:t>
            </a:r>
            <a:endParaRPr lang="tr-TR" sz="1600" kern="0" dirty="0">
              <a:solidFill>
                <a:srgbClr val="FFFFFF"/>
              </a:solidFill>
            </a:endParaRPr>
          </a:p>
        </p:txBody>
      </p:sp>
    </p:spTree>
    <p:extLst>
      <p:ext uri="{BB962C8B-B14F-4D97-AF65-F5344CB8AC3E}">
        <p14:creationId xmlns:p14="http://schemas.microsoft.com/office/powerpoint/2010/main" val="1763573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15212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İbadet, insanın başta gelen sorumlulukları arasında yer almaktadır. Ancak, kişinin diğer sorumluluklarını ihmal ederek sürekli ibadetle meşgul olması doğru bulunmamıştır. Aynı şekilde insanın doğal ihtiyaçlarını ibadet amacıyla terk etmesi, din adına kendisine zorluk çıkarması da onaylanmamıştır.</a:t>
            </a:r>
            <a:endParaRPr lang="tr-TR" u="sng" dirty="0"/>
          </a:p>
        </p:txBody>
      </p:sp>
      <p:pic>
        <p:nvPicPr>
          <p:cNvPr id="37890" name="Picture 2" descr="http://i.on5yirmi5.com/image/2013/11/01/371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7578078" cy="424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3"/>
          <p:cNvGrpSpPr>
            <a:grpSpLocks/>
          </p:cNvGrpSpPr>
          <p:nvPr/>
        </p:nvGrpSpPr>
        <p:grpSpPr bwMode="auto">
          <a:xfrm>
            <a:off x="569309" y="980728"/>
            <a:ext cx="8424814" cy="4124325"/>
            <a:chOff x="-140" y="1248"/>
            <a:chExt cx="5850" cy="2775"/>
          </a:xfrm>
        </p:grpSpPr>
        <p:sp>
          <p:nvSpPr>
            <p:cNvPr id="81926" name="AutoShape 21"/>
            <p:cNvSpPr>
              <a:spLocks noChangeArrowheads="1"/>
            </p:cNvSpPr>
            <p:nvPr/>
          </p:nvSpPr>
          <p:spPr bwMode="auto">
            <a:xfrm>
              <a:off x="156" y="3168"/>
              <a:ext cx="5250" cy="855"/>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altLang="tr-TR" sz="2400" b="1">
                <a:solidFill>
                  <a:srgbClr val="1C1C1C"/>
                </a:solidFill>
              </a:endParaRPr>
            </a:p>
          </p:txBody>
        </p:sp>
        <p:grpSp>
          <p:nvGrpSpPr>
            <p:cNvPr id="81927" name="Group 4"/>
            <p:cNvGrpSpPr>
              <a:grpSpLocks/>
            </p:cNvGrpSpPr>
            <p:nvPr/>
          </p:nvGrpSpPr>
          <p:grpSpPr bwMode="auto">
            <a:xfrm>
              <a:off x="1412" y="1248"/>
              <a:ext cx="2837" cy="1821"/>
              <a:chOff x="1460" y="1824"/>
              <a:chExt cx="2837" cy="1821"/>
            </a:xfrm>
          </p:grpSpPr>
          <p:sp>
            <p:nvSpPr>
              <p:cNvPr id="20" name="AutoShape 5"/>
              <p:cNvSpPr>
                <a:spLocks noChangeArrowheads="1"/>
              </p:cNvSpPr>
              <p:nvPr/>
            </p:nvSpPr>
            <p:spPr bwMode="gray">
              <a:xfrm rot="16200000" flipH="1">
                <a:off x="1413" y="2606"/>
                <a:ext cx="311" cy="205"/>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21" name="AutoShape 6"/>
              <p:cNvSpPr>
                <a:spLocks noChangeArrowheads="1"/>
              </p:cNvSpPr>
              <p:nvPr/>
            </p:nvSpPr>
            <p:spPr bwMode="gray">
              <a:xfrm rot="5400000" flipH="1">
                <a:off x="4046" y="2548"/>
                <a:ext cx="310" cy="205"/>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22" name="AutoShape 7"/>
              <p:cNvSpPr>
                <a:spLocks noChangeArrowheads="1"/>
              </p:cNvSpPr>
              <p:nvPr/>
            </p:nvSpPr>
            <p:spPr bwMode="gray">
              <a:xfrm rot="10800000" flipH="1">
                <a:off x="2728" y="3439"/>
                <a:ext cx="313" cy="206"/>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36" name="Oval 22"/>
              <p:cNvSpPr>
                <a:spLocks noChangeArrowheads="1"/>
              </p:cNvSpPr>
              <p:nvPr/>
            </p:nvSpPr>
            <p:spPr bwMode="gray">
              <a:xfrm>
                <a:off x="1666" y="1824"/>
                <a:ext cx="2424"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tr-TR" altLang="tr-TR" sz="2000" b="1">
                  <a:solidFill>
                    <a:srgbClr val="FFFFFF"/>
                  </a:solidFill>
                </a:endParaRPr>
              </a:p>
            </p:txBody>
          </p:sp>
          <p:sp>
            <p:nvSpPr>
              <p:cNvPr id="81937" name="Oval 23"/>
              <p:cNvSpPr>
                <a:spLocks noChangeArrowheads="1"/>
              </p:cNvSpPr>
              <p:nvPr/>
            </p:nvSpPr>
            <p:spPr bwMode="gray">
              <a:xfrm>
                <a:off x="1808" y="1915"/>
                <a:ext cx="220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tr-TR" altLang="tr-TR" sz="2000" b="1">
                  <a:solidFill>
                    <a:srgbClr val="FFFFFF"/>
                  </a:solidFill>
                </a:endParaRPr>
              </a:p>
            </p:txBody>
          </p:sp>
          <p:sp>
            <p:nvSpPr>
              <p:cNvPr id="25" name="Oval 24"/>
              <p:cNvSpPr>
                <a:spLocks noChangeArrowheads="1"/>
              </p:cNvSpPr>
              <p:nvPr/>
            </p:nvSpPr>
            <p:spPr bwMode="gray">
              <a:xfrm>
                <a:off x="2254" y="2078"/>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39" name="Oval 25"/>
              <p:cNvSpPr>
                <a:spLocks noChangeArrowheads="1"/>
              </p:cNvSpPr>
              <p:nvPr/>
            </p:nvSpPr>
            <p:spPr bwMode="gray">
              <a:xfrm>
                <a:off x="2238" y="1937"/>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0" hangingPunct="0"/>
                <a:endParaRPr lang="tr-TR" altLang="tr-TR" sz="2000" b="1">
                  <a:solidFill>
                    <a:srgbClr val="FFFFFF"/>
                  </a:solidFill>
                </a:endParaRPr>
              </a:p>
            </p:txBody>
          </p:sp>
          <p:sp>
            <p:nvSpPr>
              <p:cNvPr id="27" name="Oval 26"/>
              <p:cNvSpPr>
                <a:spLocks noChangeArrowheads="1"/>
              </p:cNvSpPr>
              <p:nvPr/>
            </p:nvSpPr>
            <p:spPr bwMode="gray">
              <a:xfrm>
                <a:off x="2340" y="2084"/>
                <a:ext cx="1100"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41" name="Oval 27"/>
              <p:cNvSpPr>
                <a:spLocks noChangeArrowheads="1"/>
              </p:cNvSpPr>
              <p:nvPr/>
            </p:nvSpPr>
            <p:spPr bwMode="gray">
              <a:xfrm>
                <a:off x="2108" y="2083"/>
                <a:ext cx="1550"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0" hangingPunct="0"/>
                <a:endParaRPr lang="tr-TR" altLang="tr-TR" sz="2000" b="1">
                  <a:solidFill>
                    <a:srgbClr val="FFFFFF"/>
                  </a:solidFill>
                </a:endParaRPr>
              </a:p>
            </p:txBody>
          </p:sp>
        </p:grpSp>
        <p:sp>
          <p:nvSpPr>
            <p:cNvPr id="7" name="AutoShape 15"/>
            <p:cNvSpPr>
              <a:spLocks noChangeArrowheads="1"/>
            </p:cNvSpPr>
            <p:nvPr/>
          </p:nvSpPr>
          <p:spPr bwMode="gray">
            <a:xfrm>
              <a:off x="-140" y="1488"/>
              <a:ext cx="1589" cy="1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10" name="AutoShape 18"/>
            <p:cNvSpPr>
              <a:spLocks noChangeArrowheads="1"/>
            </p:cNvSpPr>
            <p:nvPr/>
          </p:nvSpPr>
          <p:spPr bwMode="gray">
            <a:xfrm>
              <a:off x="4337" y="1442"/>
              <a:ext cx="1373" cy="132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30" name="Text Box 20"/>
            <p:cNvSpPr txBox="1">
              <a:spLocks noChangeArrowheads="1"/>
            </p:cNvSpPr>
            <p:nvPr/>
          </p:nvSpPr>
          <p:spPr bwMode="gray">
            <a:xfrm>
              <a:off x="2094" y="1852"/>
              <a:ext cx="1530"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2800" b="1" dirty="0">
                  <a:solidFill>
                    <a:srgbClr val="FFFFFF"/>
                  </a:solidFill>
                </a:rPr>
                <a:t>İbadetlerde </a:t>
              </a:r>
            </a:p>
            <a:p>
              <a:pPr algn="ctr"/>
              <a:r>
                <a:rPr lang="tr-TR" altLang="tr-TR" sz="2800" b="1" dirty="0">
                  <a:solidFill>
                    <a:srgbClr val="FFFFFF"/>
                  </a:solidFill>
                </a:rPr>
                <a:t>Denge</a:t>
              </a:r>
            </a:p>
          </p:txBody>
        </p:sp>
        <p:sp>
          <p:nvSpPr>
            <p:cNvPr id="81931" name="Text Box 23"/>
            <p:cNvSpPr txBox="1">
              <a:spLocks noChangeArrowheads="1"/>
            </p:cNvSpPr>
            <p:nvPr/>
          </p:nvSpPr>
          <p:spPr bwMode="gray">
            <a:xfrm>
              <a:off x="-67" y="1802"/>
              <a:ext cx="1360"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b="1" u="sng" dirty="0">
                  <a:solidFill>
                    <a:srgbClr val="CC5053">
                      <a:lumMod val="75000"/>
                    </a:srgbClr>
                  </a:solidFill>
                </a:rPr>
                <a:t>Dünya</a:t>
              </a:r>
            </a:p>
            <a:p>
              <a:pPr algn="ctr"/>
              <a:r>
                <a:rPr lang="tr-TR" altLang="tr-TR" b="1" dirty="0">
                  <a:solidFill>
                    <a:srgbClr val="FFFFFF"/>
                  </a:solidFill>
                </a:rPr>
                <a:t>(Ahireti unutup </a:t>
              </a:r>
            </a:p>
            <a:p>
              <a:pPr algn="ctr"/>
              <a:r>
                <a:rPr lang="tr-TR" altLang="tr-TR" b="1" dirty="0">
                  <a:solidFill>
                    <a:srgbClr val="FFFFFF"/>
                  </a:solidFill>
                </a:rPr>
                <a:t>dünyaya </a:t>
              </a:r>
            </a:p>
            <a:p>
              <a:pPr algn="ctr"/>
              <a:r>
                <a:rPr lang="tr-TR" altLang="tr-TR" b="1" dirty="0">
                  <a:solidFill>
                    <a:srgbClr val="FFFFFF"/>
                  </a:solidFill>
                </a:rPr>
                <a:t>bağlanma)</a:t>
              </a:r>
            </a:p>
            <a:p>
              <a:pPr algn="ctr"/>
              <a:r>
                <a:rPr lang="tr-TR" altLang="tr-TR" b="1" dirty="0" err="1">
                  <a:solidFill>
                    <a:srgbClr val="FFFFFF"/>
                  </a:solidFill>
                </a:rPr>
                <a:t>İbâdetsizlik</a:t>
              </a:r>
              <a:endParaRPr lang="en-US" altLang="tr-TR" b="1" dirty="0">
                <a:solidFill>
                  <a:srgbClr val="FFFFFF"/>
                </a:solidFill>
              </a:endParaRPr>
            </a:p>
          </p:txBody>
        </p:sp>
        <p:sp>
          <p:nvSpPr>
            <p:cNvPr id="81932" name="Text Box 26"/>
            <p:cNvSpPr txBox="1">
              <a:spLocks noChangeArrowheads="1"/>
            </p:cNvSpPr>
            <p:nvPr/>
          </p:nvSpPr>
          <p:spPr bwMode="gray">
            <a:xfrm>
              <a:off x="4331" y="1756"/>
              <a:ext cx="1313"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b="1" u="sng" dirty="0">
                  <a:solidFill>
                    <a:srgbClr val="CC5053">
                      <a:lumMod val="75000"/>
                    </a:srgbClr>
                  </a:solidFill>
                </a:rPr>
                <a:t>Ahiret</a:t>
              </a:r>
            </a:p>
            <a:p>
              <a:pPr algn="ctr"/>
              <a:r>
                <a:rPr lang="tr-TR" altLang="tr-TR" b="1" dirty="0">
                  <a:solidFill>
                    <a:srgbClr val="FFFFFF"/>
                  </a:solidFill>
                </a:rPr>
                <a:t>(Dünyayı ihmal </a:t>
              </a:r>
            </a:p>
            <a:p>
              <a:pPr algn="ctr"/>
              <a:r>
                <a:rPr lang="tr-TR" altLang="tr-TR" b="1" dirty="0">
                  <a:solidFill>
                    <a:srgbClr val="FFFFFF"/>
                  </a:solidFill>
                </a:rPr>
                <a:t>Edip, ahirete </a:t>
              </a:r>
            </a:p>
            <a:p>
              <a:pPr algn="ctr"/>
              <a:r>
                <a:rPr lang="tr-TR" altLang="tr-TR" b="1" dirty="0">
                  <a:solidFill>
                    <a:srgbClr val="FFFFFF"/>
                  </a:solidFill>
                </a:rPr>
                <a:t>bağlanma)</a:t>
              </a:r>
            </a:p>
            <a:p>
              <a:pPr algn="ctr"/>
              <a:r>
                <a:rPr lang="tr-TR" altLang="tr-TR" b="1" dirty="0">
                  <a:solidFill>
                    <a:srgbClr val="FFFFFF"/>
                  </a:solidFill>
                </a:rPr>
                <a:t>Aşırı ibadet</a:t>
              </a:r>
              <a:endParaRPr lang="en-US" altLang="tr-TR" b="1" dirty="0">
                <a:solidFill>
                  <a:srgbClr val="FFFFFF"/>
                </a:solidFill>
              </a:endParaRPr>
            </a:p>
          </p:txBody>
        </p:sp>
      </p:grpSp>
      <p:pic>
        <p:nvPicPr>
          <p:cNvPr id="81923" name="Picture 2" descr="C:\Users\emın\AppData\Local\Microsoft\Windows\INetCache\IE\OF7JXQVQ\MC900379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25" y="4206528"/>
            <a:ext cx="9159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Başlık 1"/>
          <p:cNvSpPr>
            <a:spLocks noGrp="1"/>
          </p:cNvSpPr>
          <p:nvPr>
            <p:ph type="title"/>
          </p:nvPr>
        </p:nvSpPr>
        <p:spPr>
          <a:xfrm>
            <a:off x="1219122" y="3893765"/>
            <a:ext cx="6564313" cy="1143000"/>
          </a:xfrm>
        </p:spPr>
        <p:txBody>
          <a:bodyPr/>
          <a:lstStyle/>
          <a:p>
            <a:r>
              <a:rPr lang="tr-TR" altLang="tr-TR" sz="2000" u="sng" dirty="0">
                <a:solidFill>
                  <a:srgbClr val="C00000"/>
                </a:solidFill>
              </a:rPr>
              <a:t>Ayet: </a:t>
            </a:r>
            <a:r>
              <a:rPr lang="tr-TR" sz="2000" b="0" dirty="0"/>
              <a:t>‘</a:t>
            </a:r>
            <a:r>
              <a:rPr lang="tr-TR" sz="2000" b="0" dirty="0" err="1"/>
              <a:t>Rabb’imiz</a:t>
            </a:r>
            <a:r>
              <a:rPr lang="tr-TR" sz="2000" b="0" dirty="0"/>
              <a:t>! Bize dünyada da güzellik ver, ahirette de güzellik  ver, bizi ateşin azabından koru!..”</a:t>
            </a:r>
            <a:r>
              <a:rPr lang="tr-TR" altLang="tr-TR" sz="2000" dirty="0">
                <a:solidFill>
                  <a:srgbClr val="1C1C1C"/>
                </a:solidFill>
              </a:rPr>
              <a:t> </a:t>
            </a:r>
            <a:r>
              <a:rPr lang="tr-TR" altLang="tr-TR" sz="1200" dirty="0">
                <a:solidFill>
                  <a:srgbClr val="C00000"/>
                </a:solidFill>
              </a:rPr>
              <a:t>(Bakara 201)</a:t>
            </a:r>
            <a:endParaRPr lang="tr-TR" altLang="tr-TR" sz="1600" dirty="0"/>
          </a:p>
        </p:txBody>
      </p:sp>
      <p:sp>
        <p:nvSpPr>
          <p:cNvPr id="30" name="Başlık 1"/>
          <p:cNvSpPr txBox="1">
            <a:spLocks/>
          </p:cNvSpPr>
          <p:nvPr/>
        </p:nvSpPr>
        <p:spPr bwMode="white">
          <a:xfrm>
            <a:off x="639715" y="88472"/>
            <a:ext cx="80137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a:lstStyle>
          <a:p>
            <a:pPr algn="ctr">
              <a:defRPr/>
            </a:pPr>
            <a:r>
              <a:rPr lang="tr-TR" sz="3200" kern="0" dirty="0">
                <a:solidFill>
                  <a:srgbClr val="1C1C1C"/>
                </a:solidFill>
              </a:rPr>
              <a:t>İbadetlerde Denge</a:t>
            </a:r>
          </a:p>
        </p:txBody>
      </p:sp>
      <p:pic>
        <p:nvPicPr>
          <p:cNvPr id="23" name="Resim 22"/>
          <p:cNvPicPr/>
          <p:nvPr/>
        </p:nvPicPr>
        <p:blipFill rotWithShape="1">
          <a:blip r:embed="rId3"/>
          <a:srcRect l="73849" t="22469" r="20182" b="71111"/>
          <a:stretch/>
        </p:blipFill>
        <p:spPr bwMode="auto">
          <a:xfrm>
            <a:off x="8100392" y="332656"/>
            <a:ext cx="877243" cy="382964"/>
          </a:xfrm>
          <a:prstGeom prst="rect">
            <a:avLst/>
          </a:prstGeom>
          <a:ln>
            <a:noFill/>
          </a:ln>
          <a:extLst>
            <a:ext uri="{53640926-AAD7-44D8-BBD7-CCE9431645EC}">
              <a14:shadowObscured xmlns:a14="http://schemas.microsoft.com/office/drawing/2010/main"/>
            </a:ext>
          </a:extLst>
        </p:spPr>
      </p:pic>
      <p:sp>
        <p:nvSpPr>
          <p:cNvPr id="24" name="Yuvarlatılmış Dikdörtgen 23"/>
          <p:cNvSpPr/>
          <p:nvPr/>
        </p:nvSpPr>
        <p:spPr>
          <a:xfrm>
            <a:off x="107504" y="5229200"/>
            <a:ext cx="8856984" cy="1368152"/>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fontAlgn="base">
              <a:spcBef>
                <a:spcPct val="0"/>
              </a:spcBef>
              <a:spcAft>
                <a:spcPct val="0"/>
              </a:spcAft>
            </a:pPr>
            <a:r>
              <a:rPr lang="tr-TR" sz="2000" kern="0" dirty="0">
                <a:solidFill>
                  <a:srgbClr val="FFFFFF"/>
                </a:solidFill>
              </a:rPr>
              <a:t>Ayet: </a:t>
            </a:r>
            <a:r>
              <a:rPr lang="tr-TR" sz="2000" dirty="0">
                <a:solidFill>
                  <a:srgbClr val="FFFFFF"/>
                </a:solidFill>
              </a:rPr>
              <a:t>“Allah’ın sana verdiğiyle ahiret yurdunu ara, ama dünyadan da nasibini unutma, Allah sana nasıl iyilik ettiyse sen de öyle iyilik et, yeryüzünde bozgunculuk (etmeyi) isteme, çünkü Allah bozguncuları sevmez.” </a:t>
            </a:r>
            <a:r>
              <a:rPr lang="tr-TR" sz="1400" dirty="0">
                <a:solidFill>
                  <a:srgbClr val="FFFFFF"/>
                </a:solidFill>
              </a:rPr>
              <a:t>(</a:t>
            </a:r>
            <a:r>
              <a:rPr lang="tr-TR" sz="1400" dirty="0" err="1">
                <a:solidFill>
                  <a:srgbClr val="FFFFFF"/>
                </a:solidFill>
              </a:rPr>
              <a:t>Kasas</a:t>
            </a:r>
            <a:r>
              <a:rPr lang="tr-TR" sz="1400" dirty="0">
                <a:solidFill>
                  <a:srgbClr val="FFFFFF"/>
                </a:solidFill>
              </a:rPr>
              <a:t>: 77)</a:t>
            </a:r>
            <a:endParaRPr lang="tr-TR" sz="1400" kern="0" dirty="0">
              <a:solidFill>
                <a:srgbClr val="FFFFFF"/>
              </a:solidFill>
            </a:endParaRPr>
          </a:p>
        </p:txBody>
      </p:sp>
    </p:spTree>
    <p:extLst>
      <p:ext uri="{BB962C8B-B14F-4D97-AF65-F5344CB8AC3E}">
        <p14:creationId xmlns:p14="http://schemas.microsoft.com/office/powerpoint/2010/main" val="344691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783263" y="1676400"/>
            <a:ext cx="2273300" cy="693737"/>
            <a:chOff x="3964" y="2071"/>
            <a:chExt cx="1484" cy="330"/>
          </a:xfrm>
        </p:grpSpPr>
        <p:sp>
          <p:nvSpPr>
            <p:cNvPr id="5" name="AutoShape 3"/>
            <p:cNvSpPr>
              <a:spLocks noChangeArrowheads="1"/>
            </p:cNvSpPr>
            <p:nvPr/>
          </p:nvSpPr>
          <p:spPr bwMode="ltGray">
            <a:xfrm>
              <a:off x="3964" y="2071"/>
              <a:ext cx="1484" cy="330"/>
            </a:xfrm>
            <a:prstGeom prst="roundRect">
              <a:avLst>
                <a:gd name="adj" fmla="val 16667"/>
              </a:avLst>
            </a:prstGeom>
            <a:solidFill>
              <a:schemeClr val="fo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solidFill>
                  <a:srgbClr val="000000"/>
                </a:solidFill>
              </a:endParaRPr>
            </a:p>
          </p:txBody>
        </p:sp>
        <p:sp>
          <p:nvSpPr>
            <p:cNvPr id="6"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a:solidFill>
                  <a:srgbClr val="000000"/>
                </a:solidFill>
              </a:endParaRPr>
            </a:p>
          </p:txBody>
        </p:sp>
      </p:grpSp>
      <p:grpSp>
        <p:nvGrpSpPr>
          <p:cNvPr id="7" name="Group 5"/>
          <p:cNvGrpSpPr>
            <a:grpSpLocks/>
          </p:cNvGrpSpPr>
          <p:nvPr/>
        </p:nvGrpSpPr>
        <p:grpSpPr bwMode="auto">
          <a:xfrm>
            <a:off x="6315075" y="3222625"/>
            <a:ext cx="2273300" cy="702143"/>
            <a:chOff x="3964" y="2071"/>
            <a:chExt cx="1484" cy="330"/>
          </a:xfrm>
        </p:grpSpPr>
        <p:sp>
          <p:nvSpPr>
            <p:cNvPr id="8" name="AutoShape 6"/>
            <p:cNvSpPr>
              <a:spLocks noChangeArrowheads="1"/>
            </p:cNvSpPr>
            <p:nvPr/>
          </p:nvSpPr>
          <p:spPr bwMode="gray">
            <a:xfrm>
              <a:off x="3964" y="2071"/>
              <a:ext cx="1484" cy="330"/>
            </a:xfrm>
            <a:prstGeom prst="roundRect">
              <a:avLst>
                <a:gd name="adj" fmla="val 16667"/>
              </a:avLst>
            </a:prstGeom>
            <a:solidFill>
              <a:schemeClr va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solidFill>
                  <a:srgbClr val="000000"/>
                </a:solidFill>
              </a:endParaRPr>
            </a:p>
          </p:txBody>
        </p:sp>
        <p:sp>
          <p:nvSpPr>
            <p:cNvPr id="9"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a:solidFill>
                  <a:srgbClr val="000000"/>
                </a:solidFill>
              </a:endParaRPr>
            </a:p>
          </p:txBody>
        </p:sp>
      </p:grpSp>
      <p:grpSp>
        <p:nvGrpSpPr>
          <p:cNvPr id="10" name="Group 8"/>
          <p:cNvGrpSpPr>
            <a:grpSpLocks/>
          </p:cNvGrpSpPr>
          <p:nvPr/>
        </p:nvGrpSpPr>
        <p:grpSpPr bwMode="auto">
          <a:xfrm>
            <a:off x="5791200" y="4822825"/>
            <a:ext cx="2273300" cy="729130"/>
            <a:chOff x="3964" y="2071"/>
            <a:chExt cx="1484" cy="330"/>
          </a:xfrm>
        </p:grpSpPr>
        <p:sp>
          <p:nvSpPr>
            <p:cNvPr id="11" name="AutoShape 9"/>
            <p:cNvSpPr>
              <a:spLocks noChangeArrowheads="1"/>
            </p:cNvSpPr>
            <p:nvPr/>
          </p:nvSpPr>
          <p:spPr bwMode="ltGray">
            <a:xfrm>
              <a:off x="3964" y="2071"/>
              <a:ext cx="1484" cy="330"/>
            </a:xfrm>
            <a:prstGeom prst="roundRect">
              <a:avLst>
                <a:gd name="adj" fmla="val 16667"/>
              </a:avLst>
            </a:prstGeom>
            <a:solidFill>
              <a:schemeClr val="accent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solidFill>
                  <a:srgbClr val="000000"/>
                </a:solidFill>
              </a:endParaRPr>
            </a:p>
          </p:txBody>
        </p:sp>
        <p:sp>
          <p:nvSpPr>
            <p:cNvPr id="12"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a:solidFill>
                  <a:srgbClr val="000000"/>
                </a:solidFill>
              </a:endParaRPr>
            </a:p>
          </p:txBody>
        </p:sp>
      </p:grpSp>
      <p:grpSp>
        <p:nvGrpSpPr>
          <p:cNvPr id="13" name="Group 11"/>
          <p:cNvGrpSpPr>
            <a:grpSpLocks/>
          </p:cNvGrpSpPr>
          <p:nvPr/>
        </p:nvGrpSpPr>
        <p:grpSpPr bwMode="auto">
          <a:xfrm>
            <a:off x="966788" y="4822825"/>
            <a:ext cx="2273300" cy="724368"/>
            <a:chOff x="3964" y="2071"/>
            <a:chExt cx="1484" cy="330"/>
          </a:xfrm>
        </p:grpSpPr>
        <p:sp>
          <p:nvSpPr>
            <p:cNvPr id="14" name="AutoShape 12"/>
            <p:cNvSpPr>
              <a:spLocks noChangeArrowheads="1"/>
            </p:cNvSpPr>
            <p:nvPr/>
          </p:nvSpPr>
          <p:spPr bwMode="ltGray">
            <a:xfrm>
              <a:off x="3964" y="2071"/>
              <a:ext cx="1484" cy="330"/>
            </a:xfrm>
            <a:prstGeom prst="roundRect">
              <a:avLst>
                <a:gd name="adj" fmla="val 16667"/>
              </a:avLst>
            </a:prstGeom>
            <a:solidFill>
              <a:schemeClr val="accent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solidFill>
                  <a:srgbClr val="000000"/>
                </a:solidFill>
              </a:endParaRPr>
            </a:p>
          </p:txBody>
        </p:sp>
        <p:sp>
          <p:nvSpPr>
            <p:cNvPr id="15" name="AutoShape 13"/>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a:solidFill>
                  <a:srgbClr val="000000"/>
                </a:solidFill>
              </a:endParaRPr>
            </a:p>
          </p:txBody>
        </p:sp>
      </p:grpSp>
      <p:grpSp>
        <p:nvGrpSpPr>
          <p:cNvPr id="16" name="Group 14"/>
          <p:cNvGrpSpPr>
            <a:grpSpLocks/>
          </p:cNvGrpSpPr>
          <p:nvPr/>
        </p:nvGrpSpPr>
        <p:grpSpPr bwMode="auto">
          <a:xfrm>
            <a:off x="466725" y="3222625"/>
            <a:ext cx="2273300" cy="702143"/>
            <a:chOff x="3964" y="2071"/>
            <a:chExt cx="1484" cy="330"/>
          </a:xfrm>
        </p:grpSpPr>
        <p:sp>
          <p:nvSpPr>
            <p:cNvPr id="17" name="AutoShape 15"/>
            <p:cNvSpPr>
              <a:spLocks noChangeArrowheads="1"/>
            </p:cNvSpPr>
            <p:nvPr/>
          </p:nvSpPr>
          <p:spPr bwMode="gray">
            <a:xfrm>
              <a:off x="3964" y="2071"/>
              <a:ext cx="1484" cy="330"/>
            </a:xfrm>
            <a:prstGeom prst="roundRect">
              <a:avLst>
                <a:gd name="adj" fmla="val 16667"/>
              </a:avLst>
            </a:prstGeom>
            <a:solidFill>
              <a:schemeClr va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solidFill>
                  <a:srgbClr val="000000"/>
                </a:solidFill>
              </a:endParaRPr>
            </a:p>
          </p:txBody>
        </p:sp>
        <p:sp>
          <p:nvSpPr>
            <p:cNvPr id="18"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a:solidFill>
                  <a:srgbClr val="000000"/>
                </a:solidFill>
              </a:endParaRPr>
            </a:p>
          </p:txBody>
        </p:sp>
      </p:grpSp>
      <p:grpSp>
        <p:nvGrpSpPr>
          <p:cNvPr id="19" name="Group 17"/>
          <p:cNvGrpSpPr>
            <a:grpSpLocks/>
          </p:cNvGrpSpPr>
          <p:nvPr/>
        </p:nvGrpSpPr>
        <p:grpSpPr bwMode="auto">
          <a:xfrm>
            <a:off x="966788" y="1676400"/>
            <a:ext cx="2273300" cy="729942"/>
            <a:chOff x="3964" y="2071"/>
            <a:chExt cx="1484" cy="330"/>
          </a:xfrm>
        </p:grpSpPr>
        <p:sp>
          <p:nvSpPr>
            <p:cNvPr id="20" name="AutoShape 18"/>
            <p:cNvSpPr>
              <a:spLocks noChangeArrowheads="1"/>
            </p:cNvSpPr>
            <p:nvPr/>
          </p:nvSpPr>
          <p:spPr bwMode="ltGray">
            <a:xfrm>
              <a:off x="3964" y="2071"/>
              <a:ext cx="1484" cy="330"/>
            </a:xfrm>
            <a:prstGeom prst="roundRect">
              <a:avLst>
                <a:gd name="adj" fmla="val 16667"/>
              </a:avLst>
            </a:prstGeom>
            <a:solidFill>
              <a:schemeClr val="fo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solidFill>
                  <a:srgbClr val="000000"/>
                </a:solidFill>
              </a:endParaRPr>
            </a:p>
          </p:txBody>
        </p:sp>
        <p:sp>
          <p:nvSpPr>
            <p:cNvPr id="21"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tr-TR">
                <a:solidFill>
                  <a:srgbClr val="000000"/>
                </a:solidFill>
              </a:endParaRPr>
            </a:p>
          </p:txBody>
        </p:sp>
      </p:grpSp>
      <p:sp>
        <p:nvSpPr>
          <p:cNvPr id="22" name="AutoShape 20"/>
          <p:cNvSpPr>
            <a:spLocks noChangeArrowheads="1"/>
          </p:cNvSpPr>
          <p:nvPr/>
        </p:nvSpPr>
        <p:spPr bwMode="gray">
          <a:xfrm rot="17973186">
            <a:off x="4716463" y="2346325"/>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solidFill>
                <a:srgbClr val="000000"/>
              </a:solidFill>
            </a:endParaRPr>
          </a:p>
        </p:txBody>
      </p:sp>
      <p:sp>
        <p:nvSpPr>
          <p:cNvPr id="23" name="AutoShape 21"/>
          <p:cNvSpPr>
            <a:spLocks noChangeArrowheads="1"/>
          </p:cNvSpPr>
          <p:nvPr/>
        </p:nvSpPr>
        <p:spPr bwMode="gray">
          <a:xfrm rot="3465783">
            <a:off x="4717257" y="4337844"/>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solidFill>
                <a:srgbClr val="000000"/>
              </a:solidFill>
            </a:endParaRPr>
          </a:p>
        </p:txBody>
      </p:sp>
      <p:sp>
        <p:nvSpPr>
          <p:cNvPr id="24" name="AutoShape 22"/>
          <p:cNvSpPr>
            <a:spLocks noChangeArrowheads="1"/>
          </p:cNvSpPr>
          <p:nvPr/>
        </p:nvSpPr>
        <p:spPr bwMode="gray">
          <a:xfrm rot="14369022">
            <a:off x="3595688" y="2417763"/>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solidFill>
                <a:srgbClr val="000000"/>
              </a:solidFill>
            </a:endParaRPr>
          </a:p>
        </p:txBody>
      </p:sp>
      <p:sp>
        <p:nvSpPr>
          <p:cNvPr id="25" name="AutoShape 23"/>
          <p:cNvSpPr>
            <a:spLocks noChangeArrowheads="1"/>
          </p:cNvSpPr>
          <p:nvPr/>
        </p:nvSpPr>
        <p:spPr bwMode="gray">
          <a:xfrm rot="7535209">
            <a:off x="3560762" y="4308476"/>
            <a:ext cx="728663"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solidFill>
                <a:srgbClr val="000000"/>
              </a:solidFill>
            </a:endParaRPr>
          </a:p>
        </p:txBody>
      </p:sp>
      <p:sp>
        <p:nvSpPr>
          <p:cNvPr id="26" name="AutoShape 24"/>
          <p:cNvSpPr>
            <a:spLocks noChangeArrowheads="1"/>
          </p:cNvSpPr>
          <p:nvPr/>
        </p:nvSpPr>
        <p:spPr bwMode="gray">
          <a:xfrm>
            <a:off x="5249863" y="33845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solidFill>
                <a:srgbClr val="000000"/>
              </a:solidFill>
            </a:endParaRPr>
          </a:p>
        </p:txBody>
      </p:sp>
      <p:sp>
        <p:nvSpPr>
          <p:cNvPr id="27" name="AutoShape 25"/>
          <p:cNvSpPr>
            <a:spLocks noChangeArrowheads="1"/>
          </p:cNvSpPr>
          <p:nvPr/>
        </p:nvSpPr>
        <p:spPr bwMode="gray">
          <a:xfrm rot="10800000">
            <a:off x="3032125" y="3379788"/>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solidFill>
                <a:srgbClr val="000000"/>
              </a:solidFill>
            </a:endParaRPr>
          </a:p>
        </p:txBody>
      </p:sp>
      <p:sp>
        <p:nvSpPr>
          <p:cNvPr id="28"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solidFill>
                <a:srgbClr val="000000"/>
              </a:solidFill>
            </a:endParaRPr>
          </a:p>
        </p:txBody>
      </p:sp>
      <p:grpSp>
        <p:nvGrpSpPr>
          <p:cNvPr id="29" name="Group 27"/>
          <p:cNvGrpSpPr>
            <a:grpSpLocks/>
          </p:cNvGrpSpPr>
          <p:nvPr/>
        </p:nvGrpSpPr>
        <p:grpSpPr bwMode="auto">
          <a:xfrm>
            <a:off x="3484563" y="2516188"/>
            <a:ext cx="1989137" cy="1987550"/>
            <a:chOff x="2238" y="1769"/>
            <a:chExt cx="1361" cy="1361"/>
          </a:xfrm>
        </p:grpSpPr>
        <p:sp>
          <p:nvSpPr>
            <p:cNvPr id="30"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tr-TR">
                <a:solidFill>
                  <a:srgbClr val="000000"/>
                </a:solidFill>
              </a:endParaRPr>
            </a:p>
          </p:txBody>
        </p:sp>
        <p:sp>
          <p:nvSpPr>
            <p:cNvPr id="31"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solidFill>
                  <a:srgbClr val="000000"/>
                </a:solidFill>
              </a:endParaRPr>
            </a:p>
          </p:txBody>
        </p:sp>
        <p:sp>
          <p:nvSpPr>
            <p:cNvPr id="32"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solidFill>
                  <a:srgbClr val="000000"/>
                </a:solidFill>
              </a:endParaRPr>
            </a:p>
          </p:txBody>
        </p:sp>
        <p:sp>
          <p:nvSpPr>
            <p:cNvPr id="33" name="Oval 31"/>
            <p:cNvSpPr>
              <a:spLocks noChangeArrowheads="1"/>
            </p:cNvSpPr>
            <p:nvPr/>
          </p:nvSpPr>
          <p:spPr bwMode="gray">
            <a:xfrm>
              <a:off x="2391" y="1917"/>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solidFill>
                  <a:srgbClr val="000000"/>
                </a:solidFill>
              </a:endParaRPr>
            </a:p>
          </p:txBody>
        </p:sp>
        <p:grpSp>
          <p:nvGrpSpPr>
            <p:cNvPr id="34" name="Group 32"/>
            <p:cNvGrpSpPr>
              <a:grpSpLocks/>
            </p:cNvGrpSpPr>
            <p:nvPr/>
          </p:nvGrpSpPr>
          <p:grpSpPr bwMode="auto">
            <a:xfrm>
              <a:off x="2410" y="1929"/>
              <a:ext cx="1031" cy="1031"/>
              <a:chOff x="4166" y="1706"/>
              <a:chExt cx="1252" cy="1252"/>
            </a:xfrm>
          </p:grpSpPr>
          <p:sp>
            <p:nvSpPr>
              <p:cNvPr id="36"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37"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38"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sp>
            <p:nvSpPr>
              <p:cNvPr id="39"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solidFill>
                    <a:srgbClr val="000000"/>
                  </a:solidFill>
                </a:endParaRPr>
              </a:p>
            </p:txBody>
          </p:sp>
        </p:grpSp>
        <p:sp>
          <p:nvSpPr>
            <p:cNvPr id="35" name="Text Box 37"/>
            <p:cNvSpPr txBox="1">
              <a:spLocks noChangeArrowheads="1"/>
            </p:cNvSpPr>
            <p:nvPr/>
          </p:nvSpPr>
          <p:spPr bwMode="gray">
            <a:xfrm>
              <a:off x="2395" y="2205"/>
              <a:ext cx="1110"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2000" b="1" dirty="0">
                  <a:solidFill>
                    <a:srgbClr val="080808"/>
                  </a:solidFill>
                </a:rPr>
                <a:t>İbadetlerde </a:t>
              </a:r>
            </a:p>
            <a:p>
              <a:pPr algn="ctr" eaLnBrk="0" hangingPunct="0"/>
              <a:r>
                <a:rPr lang="tr-TR" altLang="tr-TR" sz="2000" b="1" dirty="0">
                  <a:solidFill>
                    <a:srgbClr val="080808"/>
                  </a:solidFill>
                </a:rPr>
                <a:t>Dengesizlik</a:t>
              </a:r>
              <a:endParaRPr lang="en-US" altLang="tr-TR" sz="2000" b="1" dirty="0">
                <a:solidFill>
                  <a:srgbClr val="080808"/>
                </a:solidFill>
              </a:endParaRPr>
            </a:p>
          </p:txBody>
        </p:sp>
      </p:grpSp>
      <p:sp>
        <p:nvSpPr>
          <p:cNvPr id="40" name="Text Box 38"/>
          <p:cNvSpPr txBox="1">
            <a:spLocks noChangeArrowheads="1"/>
          </p:cNvSpPr>
          <p:nvPr/>
        </p:nvSpPr>
        <p:spPr bwMode="auto">
          <a:xfrm>
            <a:off x="1066800" y="1838151"/>
            <a:ext cx="2057400" cy="3667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tr-TR" altLang="tr-TR" b="1" dirty="0" err="1">
                <a:solidFill>
                  <a:srgbClr val="FFFFFF"/>
                </a:solidFill>
              </a:rPr>
              <a:t>İbâdetsizlik</a:t>
            </a:r>
            <a:endParaRPr lang="en-US" altLang="tr-TR" b="1" dirty="0">
              <a:solidFill>
                <a:srgbClr val="FFFFFF"/>
              </a:solidFill>
            </a:endParaRPr>
          </a:p>
        </p:txBody>
      </p:sp>
      <p:sp>
        <p:nvSpPr>
          <p:cNvPr id="41" name="Text Box 39"/>
          <p:cNvSpPr txBox="1">
            <a:spLocks noChangeArrowheads="1"/>
          </p:cNvSpPr>
          <p:nvPr/>
        </p:nvSpPr>
        <p:spPr bwMode="auto">
          <a:xfrm>
            <a:off x="5872163" y="1838152"/>
            <a:ext cx="2057400"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tr-TR" altLang="tr-TR" b="1" dirty="0">
                <a:solidFill>
                  <a:srgbClr val="FFFFFF"/>
                </a:solidFill>
              </a:rPr>
              <a:t>Aşırı ibadet</a:t>
            </a:r>
            <a:endParaRPr lang="en-US" altLang="tr-TR" b="1" dirty="0">
              <a:solidFill>
                <a:srgbClr val="FFFFFF"/>
              </a:solidFill>
            </a:endParaRPr>
          </a:p>
        </p:txBody>
      </p:sp>
      <p:sp>
        <p:nvSpPr>
          <p:cNvPr id="42" name="Text Box 40"/>
          <p:cNvSpPr txBox="1">
            <a:spLocks noChangeArrowheads="1"/>
          </p:cNvSpPr>
          <p:nvPr/>
        </p:nvSpPr>
        <p:spPr bwMode="auto">
          <a:xfrm>
            <a:off x="1036405" y="4798893"/>
            <a:ext cx="20574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tr-TR" altLang="tr-TR" b="1" dirty="0">
                <a:solidFill>
                  <a:srgbClr val="FFFFFF"/>
                </a:solidFill>
              </a:rPr>
              <a:t>Parayı putlaştırma</a:t>
            </a:r>
            <a:endParaRPr lang="en-US" altLang="tr-TR" b="1" dirty="0">
              <a:solidFill>
                <a:srgbClr val="FFFFFF"/>
              </a:solidFill>
            </a:endParaRPr>
          </a:p>
        </p:txBody>
      </p:sp>
      <p:sp>
        <p:nvSpPr>
          <p:cNvPr id="43" name="Text Box 41"/>
          <p:cNvSpPr txBox="1">
            <a:spLocks noChangeArrowheads="1"/>
          </p:cNvSpPr>
          <p:nvPr/>
        </p:nvSpPr>
        <p:spPr bwMode="auto">
          <a:xfrm>
            <a:off x="5883275" y="5006503"/>
            <a:ext cx="2057400" cy="3667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tr-TR" altLang="tr-TR" b="1" dirty="0">
                <a:solidFill>
                  <a:srgbClr val="FFFFFF"/>
                </a:solidFill>
              </a:rPr>
              <a:t>Ruhbanlık</a:t>
            </a:r>
            <a:endParaRPr lang="en-US" altLang="tr-TR" b="1" dirty="0">
              <a:solidFill>
                <a:srgbClr val="FFFFFF"/>
              </a:solidFill>
            </a:endParaRPr>
          </a:p>
        </p:txBody>
      </p:sp>
      <p:sp>
        <p:nvSpPr>
          <p:cNvPr id="44" name="Text Box 42"/>
          <p:cNvSpPr txBox="1">
            <a:spLocks noChangeArrowheads="1"/>
          </p:cNvSpPr>
          <p:nvPr/>
        </p:nvSpPr>
        <p:spPr bwMode="auto">
          <a:xfrm>
            <a:off x="595421" y="3214717"/>
            <a:ext cx="20574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tr-TR" altLang="tr-TR" b="1" dirty="0">
                <a:solidFill>
                  <a:srgbClr val="FFFFFF"/>
                </a:solidFill>
              </a:rPr>
              <a:t>Dünyaya aşırı bağlanma</a:t>
            </a:r>
            <a:endParaRPr lang="en-US" altLang="tr-TR" b="1" dirty="0">
              <a:solidFill>
                <a:srgbClr val="FFFFFF"/>
              </a:solidFill>
            </a:endParaRPr>
          </a:p>
        </p:txBody>
      </p:sp>
      <p:sp>
        <p:nvSpPr>
          <p:cNvPr id="45" name="Text Box 43"/>
          <p:cNvSpPr txBox="1">
            <a:spLocks noChangeArrowheads="1"/>
          </p:cNvSpPr>
          <p:nvPr/>
        </p:nvSpPr>
        <p:spPr bwMode="auto">
          <a:xfrm>
            <a:off x="6410325" y="3350320"/>
            <a:ext cx="2057400"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tr-TR" altLang="tr-TR" b="1" dirty="0">
                <a:solidFill>
                  <a:srgbClr val="FFFFFF"/>
                </a:solidFill>
              </a:rPr>
              <a:t>Dünyayı ihmal</a:t>
            </a:r>
            <a:endParaRPr lang="en-US" altLang="tr-TR" b="1" dirty="0">
              <a:solidFill>
                <a:srgbClr val="FFFFFF"/>
              </a:solidFill>
            </a:endParaRPr>
          </a:p>
        </p:txBody>
      </p:sp>
      <p:sp>
        <p:nvSpPr>
          <p:cNvPr id="46" name="Yuvarlatılmış Dikdörtgen 45"/>
          <p:cNvSpPr/>
          <p:nvPr/>
        </p:nvSpPr>
        <p:spPr>
          <a:xfrm>
            <a:off x="202704" y="620688"/>
            <a:ext cx="1728192" cy="654509"/>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fontAlgn="base">
              <a:spcBef>
                <a:spcPct val="0"/>
              </a:spcBef>
              <a:spcAft>
                <a:spcPct val="0"/>
              </a:spcAft>
            </a:pPr>
            <a:r>
              <a:rPr lang="tr-TR" sz="2000" kern="0" dirty="0">
                <a:solidFill>
                  <a:srgbClr val="FFFFFF"/>
                </a:solidFill>
              </a:rPr>
              <a:t>Dünyaya tapma</a:t>
            </a:r>
          </a:p>
        </p:txBody>
      </p:sp>
      <p:sp>
        <p:nvSpPr>
          <p:cNvPr id="47" name="Yuvarlatılmış Dikdörtgen 46"/>
          <p:cNvSpPr/>
          <p:nvPr/>
        </p:nvSpPr>
        <p:spPr>
          <a:xfrm>
            <a:off x="7148043" y="612840"/>
            <a:ext cx="1728192" cy="654509"/>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fontAlgn="base">
              <a:spcBef>
                <a:spcPct val="0"/>
              </a:spcBef>
              <a:spcAft>
                <a:spcPct val="0"/>
              </a:spcAft>
            </a:pPr>
            <a:r>
              <a:rPr lang="tr-TR" sz="2000" kern="0" dirty="0">
                <a:solidFill>
                  <a:srgbClr val="FFFFFF"/>
                </a:solidFill>
              </a:rPr>
              <a:t>Bir lokma bir hırka</a:t>
            </a:r>
          </a:p>
        </p:txBody>
      </p:sp>
      <p:cxnSp>
        <p:nvCxnSpPr>
          <p:cNvPr id="49" name="Düz Ok Bağlayıcısı 48"/>
          <p:cNvCxnSpPr/>
          <p:nvPr/>
        </p:nvCxnSpPr>
        <p:spPr>
          <a:xfrm>
            <a:off x="2411760" y="908720"/>
            <a:ext cx="432048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8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İbadetlerde Denge</a:t>
            </a:r>
          </a:p>
        </p:txBody>
      </p:sp>
      <p:sp>
        <p:nvSpPr>
          <p:cNvPr id="4" name="Yuvarlatılmış Dikdörtgen 3"/>
          <p:cNvSpPr/>
          <p:nvPr/>
        </p:nvSpPr>
        <p:spPr>
          <a:xfrm>
            <a:off x="107504" y="5589240"/>
            <a:ext cx="8856984" cy="864096"/>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fontAlgn="base">
              <a:spcBef>
                <a:spcPct val="0"/>
              </a:spcBef>
              <a:spcAft>
                <a:spcPct val="0"/>
              </a:spcAft>
            </a:pPr>
            <a:r>
              <a:rPr lang="tr-TR" sz="2000" kern="0" dirty="0">
                <a:solidFill>
                  <a:srgbClr val="FFFFFF"/>
                </a:solidFill>
              </a:rPr>
              <a:t>Hadis: </a:t>
            </a:r>
            <a:r>
              <a:rPr lang="tr-TR" sz="2000" dirty="0">
                <a:solidFill>
                  <a:srgbClr val="FFFFFF"/>
                </a:solidFill>
              </a:rPr>
              <a:t>Orta yolu tutunuz. İşlerinizi güzel yapmaya gayret ediniz.</a:t>
            </a:r>
            <a:endParaRPr lang="tr-TR" sz="2000" kern="0" dirty="0">
              <a:solidFill>
                <a:srgbClr val="FFFFFF"/>
              </a:solidFill>
            </a:endParaRPr>
          </a:p>
        </p:txBody>
      </p:sp>
      <p:pic>
        <p:nvPicPr>
          <p:cNvPr id="5" name="Resim 4"/>
          <p:cNvPicPr>
            <a:picLocks noChangeAspect="1"/>
          </p:cNvPicPr>
          <p:nvPr/>
        </p:nvPicPr>
        <p:blipFill rotWithShape="1">
          <a:blip r:embed="rId2"/>
          <a:srcRect l="19008" t="33266" r="65496" b="35235"/>
          <a:stretch/>
        </p:blipFill>
        <p:spPr>
          <a:xfrm>
            <a:off x="2530624" y="1240015"/>
            <a:ext cx="3697560" cy="4225783"/>
          </a:xfrm>
          <a:prstGeom prst="rect">
            <a:avLst/>
          </a:prstGeom>
        </p:spPr>
      </p:pic>
    </p:spTree>
    <p:extLst>
      <p:ext uri="{BB962C8B-B14F-4D97-AF65-F5344CB8AC3E}">
        <p14:creationId xmlns:p14="http://schemas.microsoft.com/office/powerpoint/2010/main" val="298501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Helal yoldan kazanmak, çalışmak, Allah’ın verdiği nimetlerden yemek içmek,</a:t>
            </a:r>
          </a:p>
          <a:p>
            <a:r>
              <a:rPr lang="tr-TR" dirty="0"/>
              <a:t>başta aile ve çocuklar olmak üzere yakın çevreye karşı sorumluluklarımızı yerine getirmek Allah’a kul olmanın önünde bir engel değildir. Bir ayet-i kerimede şöyle buyrulmaktadır: </a:t>
            </a:r>
            <a:r>
              <a:rPr lang="de-DE" b="1" dirty="0"/>
              <a:t>“Allah </a:t>
            </a:r>
            <a:r>
              <a:rPr lang="de-DE" b="1" dirty="0" err="1"/>
              <a:t>sizin</a:t>
            </a:r>
            <a:r>
              <a:rPr lang="de-DE" b="1" dirty="0"/>
              <a:t> </a:t>
            </a:r>
            <a:r>
              <a:rPr lang="de-DE" b="1" dirty="0" err="1"/>
              <a:t>için</a:t>
            </a:r>
            <a:r>
              <a:rPr lang="de-DE" b="1" dirty="0"/>
              <a:t> </a:t>
            </a:r>
            <a:r>
              <a:rPr lang="de-DE" b="1" dirty="0" err="1"/>
              <a:t>kolaylık</a:t>
            </a:r>
            <a:r>
              <a:rPr lang="de-DE" b="1" dirty="0"/>
              <a:t> </a:t>
            </a:r>
            <a:r>
              <a:rPr lang="de-DE" b="1" dirty="0" err="1"/>
              <a:t>ister</a:t>
            </a:r>
            <a:r>
              <a:rPr lang="de-DE" b="1" dirty="0"/>
              <a:t>, </a:t>
            </a:r>
            <a:r>
              <a:rPr lang="de-DE" b="1" dirty="0" err="1"/>
              <a:t>zorluk</a:t>
            </a:r>
            <a:r>
              <a:rPr lang="de-DE" b="1" dirty="0"/>
              <a:t> </a:t>
            </a:r>
            <a:r>
              <a:rPr lang="de-DE" b="1" dirty="0" err="1"/>
              <a:t>istemez</a:t>
            </a:r>
            <a:r>
              <a:rPr lang="de-DE" b="1" dirty="0"/>
              <a:t>.”</a:t>
            </a:r>
            <a:r>
              <a:rPr lang="tr-TR" b="1" dirty="0"/>
              <a:t> </a:t>
            </a:r>
            <a:r>
              <a:rPr lang="tr-TR" sz="1200" dirty="0"/>
              <a:t>(Bakara:185)</a:t>
            </a:r>
            <a:endParaRPr lang="tr-TR" u="sng" dirty="0"/>
          </a:p>
        </p:txBody>
      </p:sp>
      <p:pic>
        <p:nvPicPr>
          <p:cNvPr id="38914" name="Picture 2" descr="http://m1307.hizliresim.com/1c/8/q0k9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99" y="2852936"/>
            <a:ext cx="8683726" cy="350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6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44827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Sahabe içinde tüm vaktini ibadete vererek daha iyi bir kul olacağını düşünenler  olmuş ancak Peygamberimiz bunları önlemiş ve onlara orta yolu tavsiye etmiştir. Örneğin Osman b. </a:t>
            </a:r>
            <a:r>
              <a:rPr lang="tr-TR" dirty="0" err="1"/>
              <a:t>Maz’un’un</a:t>
            </a:r>
            <a:r>
              <a:rPr lang="tr-TR" dirty="0"/>
              <a:t> aile sorumluluklarını ihmal edercesine ibadete başladığı Peygamberimize ulaşınca, ona şöyle demiştir: </a:t>
            </a:r>
            <a:r>
              <a:rPr lang="tr-TR" i="1" dirty="0"/>
              <a:t>“Bil ki ben hem uyurum hem namaz kılarım; oruç da tutarım, evlenirim de. Ey Osman, Allah’tan</a:t>
            </a:r>
          </a:p>
          <a:p>
            <a:r>
              <a:rPr lang="tr-TR" i="1" dirty="0"/>
              <a:t>kork, zira ailenin senin üzerinde hakkı var, misafirin senin üzerinde hakkı var, nefsinin senin üzerinde hakkı var. Öyle ise bazen oruç tut, bazen ye. Namaz da kıl, uykunu da al.”</a:t>
            </a:r>
            <a:endParaRPr lang="tr-TR" u="sng" dirty="0"/>
          </a:p>
        </p:txBody>
      </p:sp>
      <p:pic>
        <p:nvPicPr>
          <p:cNvPr id="39938" name="Picture 2" descr="http://img04.blogcu.com/v2/images/orj/d/i/n/dindersi/dindersi_133838091395.jpg"/>
          <p:cNvPicPr>
            <a:picLocks noChangeAspect="1" noChangeArrowheads="1"/>
          </p:cNvPicPr>
          <p:nvPr/>
        </p:nvPicPr>
        <p:blipFill rotWithShape="1">
          <a:blip r:embed="rId2">
            <a:extLst>
              <a:ext uri="{28A0092B-C50C-407E-A947-70E740481C1C}">
                <a14:useLocalDpi xmlns:a14="http://schemas.microsoft.com/office/drawing/2010/main" val="0"/>
              </a:ext>
            </a:extLst>
          </a:blip>
          <a:srcRect b="3901"/>
          <a:stretch/>
        </p:blipFill>
        <p:spPr bwMode="auto">
          <a:xfrm>
            <a:off x="1907704" y="3717032"/>
            <a:ext cx="4608512" cy="294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76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her konuda olduğu gibi dinin ölçülü yaşanması konusunda da gereken duyarlılığı göstermiştir. İnsanlara namaz kıldırırken veya hitap ederken de orta yola dikkat etmiş, onları bıktırıp usandırmamaya özen göstermiştir</a:t>
            </a:r>
            <a:endParaRPr lang="tr-TR" u="sng" dirty="0"/>
          </a:p>
        </p:txBody>
      </p:sp>
      <p:pic>
        <p:nvPicPr>
          <p:cNvPr id="40962" name="Picture 2" descr="http://media.dunyabulteni.net/250x190/2012/03/24/imam-cami-mimber-hut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5112568" cy="412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60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Davranışlarda denge</a:t>
            </a:r>
          </a:p>
        </p:txBody>
      </p:sp>
      <p:sp>
        <p:nvSpPr>
          <p:cNvPr id="4" name="AutoShape 2"/>
          <p:cNvSpPr>
            <a:spLocks noChangeArrowheads="1"/>
          </p:cNvSpPr>
          <p:nvPr/>
        </p:nvSpPr>
        <p:spPr bwMode="gray">
          <a:xfrm rot="16716388">
            <a:off x="2869059" y="2587475"/>
            <a:ext cx="632370" cy="1038300"/>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5" name="AutoShape 3"/>
          <p:cNvSpPr>
            <a:spLocks noChangeArrowheads="1"/>
          </p:cNvSpPr>
          <p:nvPr/>
        </p:nvSpPr>
        <p:spPr bwMode="gray">
          <a:xfrm rot="16200000">
            <a:off x="5624866" y="2637509"/>
            <a:ext cx="706493" cy="86409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6" name="AutoShape 5"/>
          <p:cNvSpPr>
            <a:spLocks noChangeArrowheads="1"/>
          </p:cNvSpPr>
          <p:nvPr/>
        </p:nvSpPr>
        <p:spPr bwMode="gray">
          <a:xfrm>
            <a:off x="192757" y="2348880"/>
            <a:ext cx="2184956" cy="1364358"/>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TEMBELLİK</a:t>
            </a:r>
            <a:endParaRPr lang="en-US" altLang="tr-TR" sz="2000" b="1" dirty="0">
              <a:solidFill>
                <a:srgbClr val="000000"/>
              </a:solidFill>
              <a:latin typeface="Verdana" panose="020B0604030504040204" pitchFamily="34" charset="0"/>
            </a:endParaRPr>
          </a:p>
        </p:txBody>
      </p:sp>
      <p:sp>
        <p:nvSpPr>
          <p:cNvPr id="7" name="AutoShape 8"/>
          <p:cNvSpPr>
            <a:spLocks noChangeArrowheads="1"/>
          </p:cNvSpPr>
          <p:nvPr/>
        </p:nvSpPr>
        <p:spPr bwMode="gray">
          <a:xfrm>
            <a:off x="6770201" y="2132856"/>
            <a:ext cx="2227480" cy="1633014"/>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YIPRATICI </a:t>
            </a:r>
          </a:p>
          <a:p>
            <a:pPr algn="ctr">
              <a:spcBef>
                <a:spcPct val="50000"/>
              </a:spcBef>
            </a:pPr>
            <a:r>
              <a:rPr lang="tr-TR" altLang="tr-TR" sz="2000" b="1" dirty="0">
                <a:solidFill>
                  <a:srgbClr val="000000"/>
                </a:solidFill>
                <a:latin typeface="Verdana" panose="020B0604030504040204" pitchFamily="34" charset="0"/>
              </a:rPr>
              <a:t>ÇALIŞMA</a:t>
            </a:r>
          </a:p>
          <a:p>
            <a:pPr algn="ctr">
              <a:spcBef>
                <a:spcPct val="50000"/>
              </a:spcBef>
            </a:pPr>
            <a:r>
              <a:rPr lang="tr-TR" altLang="tr-TR" sz="2000" b="1" dirty="0">
                <a:solidFill>
                  <a:srgbClr val="000000"/>
                </a:solidFill>
                <a:latin typeface="Verdana" panose="020B0604030504040204" pitchFamily="34" charset="0"/>
              </a:rPr>
              <a:t>(HIRS)</a:t>
            </a:r>
            <a:endParaRPr lang="en-US" altLang="tr-TR" sz="2000" b="1" dirty="0">
              <a:solidFill>
                <a:srgbClr val="000000"/>
              </a:solidFill>
              <a:latin typeface="Verdana" panose="020B0604030504040204" pitchFamily="34" charset="0"/>
            </a:endParaRPr>
          </a:p>
        </p:txBody>
      </p:sp>
      <p:grpSp>
        <p:nvGrpSpPr>
          <p:cNvPr id="8" name="Group 35"/>
          <p:cNvGrpSpPr>
            <a:grpSpLocks/>
          </p:cNvGrpSpPr>
          <p:nvPr/>
        </p:nvGrpSpPr>
        <p:grpSpPr bwMode="auto">
          <a:xfrm>
            <a:off x="3791307" y="2149426"/>
            <a:ext cx="1682750" cy="1682750"/>
            <a:chOff x="2350" y="2010"/>
            <a:chExt cx="1060" cy="1060"/>
          </a:xfrm>
        </p:grpSpPr>
        <p:sp>
          <p:nvSpPr>
            <p:cNvPr id="9" name="Oval 29"/>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tr-TR">
                <a:solidFill>
                  <a:srgbClr val="000000"/>
                </a:solidFill>
              </a:endParaRPr>
            </a:p>
          </p:txBody>
        </p:sp>
        <p:grpSp>
          <p:nvGrpSpPr>
            <p:cNvPr id="10" name="Group 30"/>
            <p:cNvGrpSpPr>
              <a:grpSpLocks/>
            </p:cNvGrpSpPr>
            <p:nvPr/>
          </p:nvGrpSpPr>
          <p:grpSpPr bwMode="auto">
            <a:xfrm rot="-2288454">
              <a:off x="2439" y="2081"/>
              <a:ext cx="887" cy="907"/>
              <a:chOff x="887" y="2040"/>
              <a:chExt cx="433" cy="422"/>
            </a:xfrm>
          </p:grpSpPr>
          <p:pic>
            <p:nvPicPr>
              <p:cNvPr id="12" name="Picture 3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2"/>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pic>
            <p:nvPicPr>
              <p:cNvPr id="1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4"/>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Box 37"/>
          <p:cNvSpPr txBox="1">
            <a:spLocks noChangeArrowheads="1"/>
          </p:cNvSpPr>
          <p:nvPr/>
        </p:nvSpPr>
        <p:spPr bwMode="black">
          <a:xfrm>
            <a:off x="3805599" y="2658467"/>
            <a:ext cx="1676622"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tr-TR" altLang="tr-TR" sz="2200" b="1" dirty="0">
                <a:solidFill>
                  <a:srgbClr val="FFFFFF"/>
                </a:solidFill>
                <a:latin typeface="Calibri" panose="020F0502020204030204" pitchFamily="34" charset="0"/>
              </a:rPr>
              <a:t>ÇALIŞMADA DENGE</a:t>
            </a:r>
            <a:endParaRPr lang="en-US" altLang="tr-TR" sz="2200" b="1" dirty="0">
              <a:solidFill>
                <a:srgbClr val="FFFFFF"/>
              </a:solidFill>
              <a:latin typeface="Calibri" panose="020F0502020204030204" pitchFamily="34" charset="0"/>
            </a:endParaRPr>
          </a:p>
        </p:txBody>
      </p:sp>
      <p:sp>
        <p:nvSpPr>
          <p:cNvPr id="16" name="Yuvarlatılmış Dikdörtgen 15"/>
          <p:cNvSpPr/>
          <p:nvPr/>
        </p:nvSpPr>
        <p:spPr>
          <a:xfrm>
            <a:off x="153281" y="1270614"/>
            <a:ext cx="8856984" cy="710862"/>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b="1" u="sng" kern="0" dirty="0">
                <a:solidFill>
                  <a:schemeClr val="bg1"/>
                </a:solidFill>
              </a:rPr>
              <a:t>Hadis: </a:t>
            </a:r>
            <a:r>
              <a:rPr lang="tr-TR" sz="2000" dirty="0">
                <a:solidFill>
                  <a:schemeClr val="bg1"/>
                </a:solidFill>
              </a:rPr>
              <a:t>"Kişinin Müslümanlığının güzelliği, kendisine fayda vermeyen</a:t>
            </a:r>
          </a:p>
          <a:p>
            <a:r>
              <a:rPr lang="tr-TR" sz="2000" dirty="0">
                <a:solidFill>
                  <a:schemeClr val="bg1"/>
                </a:solidFill>
              </a:rPr>
              <a:t>işleri terk etmesidir.” </a:t>
            </a:r>
            <a:endParaRPr lang="tr-TR" sz="1400" kern="0" dirty="0">
              <a:solidFill>
                <a:schemeClr val="bg1"/>
              </a:solidFill>
            </a:endParaRPr>
          </a:p>
        </p:txBody>
      </p:sp>
      <p:sp>
        <p:nvSpPr>
          <p:cNvPr id="17" name="AutoShape 8"/>
          <p:cNvSpPr>
            <a:spLocks noChangeArrowheads="1"/>
          </p:cNvSpPr>
          <p:nvPr/>
        </p:nvSpPr>
        <p:spPr bwMode="gray">
          <a:xfrm>
            <a:off x="6776483" y="5545471"/>
            <a:ext cx="2227480" cy="662907"/>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Haram kazanç</a:t>
            </a:r>
            <a:endParaRPr lang="en-US" altLang="tr-TR" sz="2000" b="1" dirty="0">
              <a:solidFill>
                <a:srgbClr val="000000"/>
              </a:solidFill>
              <a:latin typeface="Verdana" panose="020B0604030504040204" pitchFamily="34" charset="0"/>
            </a:endParaRPr>
          </a:p>
        </p:txBody>
      </p:sp>
      <p:sp>
        <p:nvSpPr>
          <p:cNvPr id="18" name="AutoShape 4"/>
          <p:cNvSpPr>
            <a:spLocks noChangeArrowheads="1"/>
          </p:cNvSpPr>
          <p:nvPr/>
        </p:nvSpPr>
        <p:spPr bwMode="invGray">
          <a:xfrm>
            <a:off x="7326515" y="4233494"/>
            <a:ext cx="834316" cy="990600"/>
          </a:xfrm>
          <a:prstGeom prst="downArrow">
            <a:avLst>
              <a:gd name="adj1" fmla="val 49861"/>
              <a:gd name="adj2" fmla="val 53847"/>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pic>
        <p:nvPicPr>
          <p:cNvPr id="7170" name="Picture 2" descr="Calisma süresi-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399" y="4143846"/>
            <a:ext cx="4972753" cy="23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4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Davranışlarda denge</a:t>
            </a:r>
          </a:p>
        </p:txBody>
      </p:sp>
      <p:sp>
        <p:nvSpPr>
          <p:cNvPr id="4" name="AutoShape 2"/>
          <p:cNvSpPr>
            <a:spLocks noChangeArrowheads="1"/>
          </p:cNvSpPr>
          <p:nvPr/>
        </p:nvSpPr>
        <p:spPr bwMode="gray">
          <a:xfrm rot="16716388">
            <a:off x="2869059" y="2587475"/>
            <a:ext cx="632370" cy="1038300"/>
          </a:xfrm>
          <a:prstGeom prst="upArrow">
            <a:avLst>
              <a:gd name="adj1" fmla="val 56361"/>
              <a:gd name="adj2" fmla="val 78338"/>
            </a:avLst>
          </a:prstGeom>
          <a:gradFill rotWithShape="1">
            <a:gsLst>
              <a:gs pos="0">
                <a:schemeClr val="hlink">
                  <a:gamma/>
                  <a:tint val="63529"/>
                  <a:invGamma/>
                </a:schemeClr>
              </a:gs>
              <a:gs pos="100000">
                <a:schemeClr val="hlink"/>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5" name="AutoShape 3"/>
          <p:cNvSpPr>
            <a:spLocks noChangeArrowheads="1"/>
          </p:cNvSpPr>
          <p:nvPr/>
        </p:nvSpPr>
        <p:spPr bwMode="gray">
          <a:xfrm rot="16200000">
            <a:off x="5624866" y="2637509"/>
            <a:ext cx="706493" cy="864096"/>
          </a:xfrm>
          <a:prstGeom prst="downArrow">
            <a:avLst>
              <a:gd name="adj1" fmla="val 65009"/>
              <a:gd name="adj2" fmla="val 57931"/>
            </a:avLst>
          </a:prstGeom>
          <a:gradFill rotWithShape="1">
            <a:gsLst>
              <a:gs pos="0">
                <a:schemeClr val="accent2"/>
              </a:gs>
              <a:gs pos="100000">
                <a:schemeClr val="accent2">
                  <a:gamma/>
                  <a:tint val="50980"/>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endParaRPr lang="tr-TR">
              <a:solidFill>
                <a:srgbClr val="000000"/>
              </a:solidFill>
            </a:endParaRPr>
          </a:p>
        </p:txBody>
      </p:sp>
      <p:sp>
        <p:nvSpPr>
          <p:cNvPr id="6" name="AutoShape 5"/>
          <p:cNvSpPr>
            <a:spLocks noChangeArrowheads="1"/>
          </p:cNvSpPr>
          <p:nvPr/>
        </p:nvSpPr>
        <p:spPr bwMode="gray">
          <a:xfrm>
            <a:off x="194749" y="2618061"/>
            <a:ext cx="2184956" cy="795469"/>
          </a:xfrm>
          <a:prstGeom prst="roundRect">
            <a:avLst>
              <a:gd name="adj" fmla="val 16667"/>
            </a:avLst>
          </a:prstGeom>
          <a:solidFill>
            <a:srgbClr val="FFFFFF">
              <a:alpha val="67000"/>
            </a:srgbClr>
          </a:solidFill>
          <a:ln w="2857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YAVAŞLIK</a:t>
            </a:r>
            <a:endParaRPr lang="en-US" altLang="tr-TR" sz="2000" b="1" dirty="0">
              <a:solidFill>
                <a:srgbClr val="000000"/>
              </a:solidFill>
              <a:latin typeface="Verdana" panose="020B0604030504040204" pitchFamily="34" charset="0"/>
            </a:endParaRPr>
          </a:p>
        </p:txBody>
      </p:sp>
      <p:sp>
        <p:nvSpPr>
          <p:cNvPr id="7" name="AutoShape 8"/>
          <p:cNvSpPr>
            <a:spLocks noChangeArrowheads="1"/>
          </p:cNvSpPr>
          <p:nvPr/>
        </p:nvSpPr>
        <p:spPr bwMode="gray">
          <a:xfrm>
            <a:off x="6770201" y="2562342"/>
            <a:ext cx="2227480" cy="877930"/>
          </a:xfrm>
          <a:prstGeom prst="roundRect">
            <a:avLst>
              <a:gd name="adj" fmla="val 16667"/>
            </a:avLst>
          </a:prstGeom>
          <a:solidFill>
            <a:srgbClr val="FFFFFF">
              <a:alpha val="70000"/>
            </a:srgbClr>
          </a:solidFill>
          <a:ln w="2857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50000"/>
              </a:spcBef>
            </a:pPr>
            <a:r>
              <a:rPr lang="tr-TR" altLang="tr-TR" sz="2000" b="1" dirty="0">
                <a:solidFill>
                  <a:srgbClr val="000000"/>
                </a:solidFill>
                <a:latin typeface="Verdana" panose="020B0604030504040204" pitchFamily="34" charset="0"/>
              </a:rPr>
              <a:t>ACELECİLİK</a:t>
            </a:r>
            <a:endParaRPr lang="en-US" altLang="tr-TR" sz="2000" b="1" dirty="0">
              <a:solidFill>
                <a:srgbClr val="000000"/>
              </a:solidFill>
              <a:latin typeface="Verdana" panose="020B0604030504040204" pitchFamily="34" charset="0"/>
            </a:endParaRPr>
          </a:p>
        </p:txBody>
      </p:sp>
      <p:grpSp>
        <p:nvGrpSpPr>
          <p:cNvPr id="8" name="Group 35"/>
          <p:cNvGrpSpPr>
            <a:grpSpLocks/>
          </p:cNvGrpSpPr>
          <p:nvPr/>
        </p:nvGrpSpPr>
        <p:grpSpPr bwMode="auto">
          <a:xfrm>
            <a:off x="3791307" y="2149426"/>
            <a:ext cx="1682750" cy="1682750"/>
            <a:chOff x="2350" y="2010"/>
            <a:chExt cx="1060" cy="1060"/>
          </a:xfrm>
        </p:grpSpPr>
        <p:sp>
          <p:nvSpPr>
            <p:cNvPr id="9" name="Oval 29"/>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tr-TR">
                <a:solidFill>
                  <a:srgbClr val="000000"/>
                </a:solidFill>
              </a:endParaRPr>
            </a:p>
          </p:txBody>
        </p:sp>
        <p:grpSp>
          <p:nvGrpSpPr>
            <p:cNvPr id="10" name="Group 30"/>
            <p:cNvGrpSpPr>
              <a:grpSpLocks/>
            </p:cNvGrpSpPr>
            <p:nvPr/>
          </p:nvGrpSpPr>
          <p:grpSpPr bwMode="auto">
            <a:xfrm rot="-2288454">
              <a:off x="2439" y="2081"/>
              <a:ext cx="887" cy="907"/>
              <a:chOff x="887" y="2040"/>
              <a:chExt cx="433" cy="422"/>
            </a:xfrm>
          </p:grpSpPr>
          <p:pic>
            <p:nvPicPr>
              <p:cNvPr id="12" name="Picture 3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2"/>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pic>
            <p:nvPicPr>
              <p:cNvPr id="1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4"/>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Box 37"/>
          <p:cNvSpPr txBox="1">
            <a:spLocks noChangeArrowheads="1"/>
          </p:cNvSpPr>
          <p:nvPr/>
        </p:nvSpPr>
        <p:spPr bwMode="black">
          <a:xfrm>
            <a:off x="3778509" y="2708920"/>
            <a:ext cx="1676622" cy="584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tr-TR" altLang="tr-TR" sz="3200" b="1" dirty="0">
                <a:solidFill>
                  <a:srgbClr val="FFFFFF"/>
                </a:solidFill>
                <a:latin typeface="Calibri" panose="020F0502020204030204" pitchFamily="34" charset="0"/>
              </a:rPr>
              <a:t>TEENNİ</a:t>
            </a:r>
            <a:endParaRPr lang="en-US" altLang="tr-TR" sz="3200" b="1" dirty="0">
              <a:solidFill>
                <a:srgbClr val="FFFFFF"/>
              </a:solidFill>
              <a:latin typeface="Calibri" panose="020F0502020204030204" pitchFamily="34" charset="0"/>
            </a:endParaRPr>
          </a:p>
        </p:txBody>
      </p:sp>
      <p:sp>
        <p:nvSpPr>
          <p:cNvPr id="16" name="Yuvarlatılmış Dikdörtgen 15"/>
          <p:cNvSpPr/>
          <p:nvPr/>
        </p:nvSpPr>
        <p:spPr>
          <a:xfrm>
            <a:off x="140697" y="5085184"/>
            <a:ext cx="8856984" cy="1296144"/>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b="1" u="sng" dirty="0">
                <a:solidFill>
                  <a:srgbClr val="FFFFFF"/>
                </a:solidFill>
              </a:rPr>
              <a:t>TEENNİ:</a:t>
            </a:r>
            <a:r>
              <a:rPr lang="tr-TR" sz="2000" dirty="0">
                <a:solidFill>
                  <a:srgbClr val="FFFFFF"/>
                </a:solidFill>
              </a:rPr>
              <a:t> Bir iş yaparken acele etmemek, yapılacak işin öncesini ve</a:t>
            </a:r>
          </a:p>
          <a:p>
            <a:r>
              <a:rPr lang="tr-TR" sz="2000" dirty="0">
                <a:solidFill>
                  <a:srgbClr val="FFFFFF"/>
                </a:solidFill>
              </a:rPr>
              <a:t>sonrasını düşünmek demektir. İhtiyatlı davranmak da diyebileceğimiz teenni, hata etme ihtimalini asgariye indiren, insanı pişmanlığa düşmekten koruyan güzel bir özelliktir.</a:t>
            </a:r>
            <a:endParaRPr lang="tr-TR" sz="1400" kern="0" dirty="0">
              <a:solidFill>
                <a:srgbClr val="FFFFFF"/>
              </a:solidFill>
            </a:endParaRPr>
          </a:p>
        </p:txBody>
      </p:sp>
      <p:sp>
        <p:nvSpPr>
          <p:cNvPr id="17" name="Yuvarlatılmış Dikdörtgen 16"/>
          <p:cNvSpPr/>
          <p:nvPr/>
        </p:nvSpPr>
        <p:spPr>
          <a:xfrm>
            <a:off x="140697" y="1343988"/>
            <a:ext cx="8856984" cy="676062"/>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r>
              <a:rPr lang="tr-TR" sz="2000" b="1" u="sng" dirty="0">
                <a:solidFill>
                  <a:srgbClr val="FFFFFF"/>
                </a:solidFill>
              </a:rPr>
              <a:t>HADİS:</a:t>
            </a:r>
            <a:r>
              <a:rPr lang="tr-TR" sz="2000" dirty="0">
                <a:solidFill>
                  <a:srgbClr val="FFFFFF"/>
                </a:solidFill>
              </a:rPr>
              <a:t> Acelecilik şeytandan teenni ise Rahman (Allah) tandır.</a:t>
            </a:r>
            <a:endParaRPr lang="tr-TR" sz="1400" kern="0" dirty="0">
              <a:solidFill>
                <a:srgbClr val="FFFFFF"/>
              </a:solidFill>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993" y="3619577"/>
            <a:ext cx="1026813" cy="1120160"/>
          </a:xfrm>
          <a:prstGeom prst="rect">
            <a:avLst/>
          </a:prstGeom>
        </p:spPr>
      </p:pic>
      <p:pic>
        <p:nvPicPr>
          <p:cNvPr id="13318" name="Picture 6" descr="http://www.masaldinle.net/wp-content/uploads/2012/01/oburkaplumbag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82" y="3493417"/>
            <a:ext cx="2112169" cy="147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19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8012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err="1"/>
              <a:t>Ayet:</a:t>
            </a:r>
            <a:r>
              <a:rPr lang="tr-TR" sz="2000" dirty="0" err="1"/>
              <a:t>“Allah</a:t>
            </a:r>
            <a:r>
              <a:rPr lang="tr-TR" sz="2000" dirty="0"/>
              <a:t>, göğü yükseltti ve onu dengeye oturttu. Sakın ola siz de</a:t>
            </a:r>
          </a:p>
          <a:p>
            <a:r>
              <a:rPr lang="tr-TR" sz="2000" dirty="0"/>
              <a:t>denge konusunda aşırılığa gitmeyiniz.” </a:t>
            </a:r>
            <a:r>
              <a:rPr lang="tr-TR" sz="1400" dirty="0"/>
              <a:t>(Rahman:7)</a:t>
            </a:r>
            <a:endParaRPr lang="tr-TR" sz="2000" u="sng" dirty="0"/>
          </a:p>
        </p:txBody>
      </p:sp>
      <p:sp>
        <p:nvSpPr>
          <p:cNvPr id="4" name="Yuvarlatılmış Dikdörtgen 3"/>
          <p:cNvSpPr/>
          <p:nvPr/>
        </p:nvSpPr>
        <p:spPr>
          <a:xfrm>
            <a:off x="151502" y="5445224"/>
            <a:ext cx="8795250" cy="108012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Bu nedenle insanoğlu, evrenin ahenk ve düzenine uyum sağlamalı ve her türlü aşırılıktan uzak durmalıdır.</a:t>
            </a:r>
            <a:endParaRPr lang="tr-TR" sz="2000" u="sng" dirty="0"/>
          </a:p>
        </p:txBody>
      </p:sp>
      <p:pic>
        <p:nvPicPr>
          <p:cNvPr id="5" name="Picture 2" descr=" Astronomlar, Yeni Bir Galaksi Keşfett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245766"/>
            <a:ext cx="4608512" cy="312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Yuvarlatılmış Dikdörtgen 6"/>
          <p:cNvSpPr/>
          <p:nvPr/>
        </p:nvSpPr>
        <p:spPr>
          <a:xfrm>
            <a:off x="661344" y="3068960"/>
            <a:ext cx="2326480" cy="832471"/>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0" i="0" u="none" strike="noStrike" kern="0" cap="none" spc="0" normalizeH="0" baseline="0" noProof="0" dirty="0">
                <a:ln>
                  <a:noFill/>
                </a:ln>
                <a:solidFill>
                  <a:srgbClr val="FEE9DE"/>
                </a:solidFill>
                <a:effectLst/>
                <a:uLnTx/>
                <a:uFillTx/>
                <a:latin typeface="Arial"/>
                <a:ea typeface="+mn-ea"/>
                <a:cs typeface="+mn-cs"/>
              </a:rPr>
              <a:t>Kainatta bir ölçü ve denge var.</a:t>
            </a:r>
          </a:p>
        </p:txBody>
      </p:sp>
    </p:spTree>
    <p:extLst>
      <p:ext uri="{BB962C8B-B14F-4D97-AF65-F5344CB8AC3E}">
        <p14:creationId xmlns:p14="http://schemas.microsoft.com/office/powerpoint/2010/main" val="94814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Söz ve işte aşırı giderek sınırı aşmaya “</a:t>
            </a:r>
            <a:r>
              <a:rPr lang="tr-TR" b="1" u="sng" dirty="0"/>
              <a:t>ifrat</a:t>
            </a:r>
            <a:r>
              <a:rPr lang="tr-TR" dirty="0"/>
              <a:t>”, onun zıddı ise “</a:t>
            </a:r>
            <a:r>
              <a:rPr lang="tr-TR" b="1" u="sng" dirty="0" err="1"/>
              <a:t>tefrit”</a:t>
            </a:r>
            <a:r>
              <a:rPr lang="tr-TR" dirty="0" err="1"/>
              <a:t>tir</a:t>
            </a:r>
            <a:r>
              <a:rPr lang="tr-TR" dirty="0"/>
              <a:t>.</a:t>
            </a:r>
          </a:p>
          <a:p>
            <a:r>
              <a:rPr lang="tr-TR" dirty="0"/>
              <a:t>Örneğin aşırı yemek ifrat, ihtiyacımız kadar yememek ise tefrittir.</a:t>
            </a:r>
            <a:endParaRPr lang="tr-TR" u="sng" dirty="0"/>
          </a:p>
        </p:txBody>
      </p:sp>
      <p:sp>
        <p:nvSpPr>
          <p:cNvPr id="12" name="AutoShape 2"/>
          <p:cNvSpPr>
            <a:spLocks noChangeArrowheads="1"/>
          </p:cNvSpPr>
          <p:nvPr/>
        </p:nvSpPr>
        <p:spPr bwMode="gray">
          <a:xfrm rot="16716388">
            <a:off x="2869059" y="3427517"/>
            <a:ext cx="632370" cy="1038300"/>
          </a:xfrm>
          <a:prstGeom prst="upArrow">
            <a:avLst>
              <a:gd name="adj1" fmla="val 56361"/>
              <a:gd name="adj2" fmla="val 78338"/>
            </a:avLst>
          </a:prstGeom>
          <a:gradFill rotWithShape="1">
            <a:gsLst>
              <a:gs pos="0">
                <a:srgbClr val="80E05A">
                  <a:gamma/>
                  <a:tint val="63529"/>
                  <a:invGamma/>
                </a:srgbClr>
              </a:gs>
              <a:gs pos="100000">
                <a:srgbClr val="80E05A"/>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rgbClr val="80E05A"/>
            </a:extrusionClr>
            <a:contourClr>
              <a:srgbClr val="80E05A"/>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13" name="AutoShape 3"/>
          <p:cNvSpPr>
            <a:spLocks noChangeArrowheads="1"/>
          </p:cNvSpPr>
          <p:nvPr/>
        </p:nvSpPr>
        <p:spPr bwMode="gray">
          <a:xfrm rot="16200000">
            <a:off x="5624866" y="3477551"/>
            <a:ext cx="706493" cy="864096"/>
          </a:xfrm>
          <a:prstGeom prst="downArrow">
            <a:avLst>
              <a:gd name="adj1" fmla="val 65009"/>
              <a:gd name="adj2" fmla="val 57931"/>
            </a:avLst>
          </a:prstGeom>
          <a:gradFill rotWithShape="1">
            <a:gsLst>
              <a:gs pos="0">
                <a:srgbClr val="E1595C"/>
              </a:gs>
              <a:gs pos="100000">
                <a:srgbClr val="E1595C">
                  <a:gamma/>
                  <a:tint val="50980"/>
                  <a:invGamma/>
                </a:srgb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rgbClr val="E1595C"/>
            </a:extrusionClr>
            <a:contourClr>
              <a:srgbClr val="E1595C"/>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14" name="AutoShape 5"/>
          <p:cNvSpPr>
            <a:spLocks noChangeArrowheads="1"/>
          </p:cNvSpPr>
          <p:nvPr/>
        </p:nvSpPr>
        <p:spPr bwMode="gray">
          <a:xfrm>
            <a:off x="194749" y="3458103"/>
            <a:ext cx="2184956" cy="795469"/>
          </a:xfrm>
          <a:prstGeom prst="roundRect">
            <a:avLst>
              <a:gd name="adj" fmla="val 16667"/>
            </a:avLst>
          </a:prstGeom>
          <a:solidFill>
            <a:srgbClr val="FFFFFF">
              <a:alpha val="67000"/>
            </a:srgbClr>
          </a:solidFill>
          <a:ln w="28575">
            <a:solidFill>
              <a:srgbClr val="000000"/>
            </a:solidFill>
            <a:round/>
            <a:headEnd/>
            <a:tailE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tr-TR" altLang="tr-TR" sz="2000" b="1" i="0" u="none" strike="noStrike" kern="0" cap="none" spc="0" normalizeH="0" baseline="0" noProof="0" dirty="0">
                <a:ln>
                  <a:noFill/>
                </a:ln>
                <a:solidFill>
                  <a:srgbClr val="000000"/>
                </a:solidFill>
                <a:effectLst/>
                <a:uLnTx/>
                <a:uFillTx/>
                <a:latin typeface="Verdana" panose="020B0604030504040204" pitchFamily="34" charset="0"/>
              </a:rPr>
              <a:t>Az yemek</a:t>
            </a:r>
          </a:p>
          <a:p>
            <a:pPr marL="0" marR="0" lvl="0" indent="0" algn="ctr" defTabSz="914400" eaLnBrk="1" fontAlgn="auto" latinLnBrk="0" hangingPunct="1">
              <a:lnSpc>
                <a:spcPct val="100000"/>
              </a:lnSpc>
              <a:spcBef>
                <a:spcPct val="50000"/>
              </a:spcBef>
              <a:spcAft>
                <a:spcPts val="0"/>
              </a:spcAft>
              <a:buClrTx/>
              <a:buSzTx/>
              <a:buFontTx/>
              <a:buNone/>
              <a:tabLst/>
              <a:defRPr/>
            </a:pPr>
            <a:r>
              <a:rPr lang="tr-TR" altLang="tr-TR" sz="2000" b="1" kern="0" dirty="0">
                <a:solidFill>
                  <a:srgbClr val="000000"/>
                </a:solidFill>
                <a:latin typeface="Verdana" panose="020B0604030504040204" pitchFamily="34" charset="0"/>
              </a:rPr>
              <a:t>(tefrit)</a:t>
            </a:r>
            <a:endParaRPr kumimoji="0" lang="en-US" altLang="tr-TR" sz="2000" b="1" i="0" u="none" strike="noStrike" kern="0" cap="none" spc="0" normalizeH="0" baseline="0" noProof="0" dirty="0">
              <a:ln>
                <a:noFill/>
              </a:ln>
              <a:solidFill>
                <a:srgbClr val="000000"/>
              </a:solidFill>
              <a:effectLst/>
              <a:uLnTx/>
              <a:uFillTx/>
              <a:latin typeface="Verdana" panose="020B0604030504040204" pitchFamily="34" charset="0"/>
            </a:endParaRPr>
          </a:p>
        </p:txBody>
      </p:sp>
      <p:sp>
        <p:nvSpPr>
          <p:cNvPr id="15" name="AutoShape 8"/>
          <p:cNvSpPr>
            <a:spLocks noChangeArrowheads="1"/>
          </p:cNvSpPr>
          <p:nvPr/>
        </p:nvSpPr>
        <p:spPr bwMode="gray">
          <a:xfrm>
            <a:off x="6770201" y="3402384"/>
            <a:ext cx="2227480" cy="877930"/>
          </a:xfrm>
          <a:prstGeom prst="roundRect">
            <a:avLst>
              <a:gd name="adj" fmla="val 16667"/>
            </a:avLst>
          </a:prstGeom>
          <a:solidFill>
            <a:srgbClr val="FFFFFF">
              <a:alpha val="70000"/>
            </a:srgbClr>
          </a:solidFill>
          <a:ln w="2857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tr-TR" altLang="tr-TR" sz="2000" b="1" i="0" u="none" strike="noStrike" kern="0" cap="none" spc="0" normalizeH="0" baseline="0" noProof="0" dirty="0">
                <a:ln>
                  <a:noFill/>
                </a:ln>
                <a:solidFill>
                  <a:srgbClr val="000000"/>
                </a:solidFill>
                <a:effectLst/>
                <a:uLnTx/>
                <a:uFillTx/>
                <a:latin typeface="Verdana" panose="020B0604030504040204" pitchFamily="34" charset="0"/>
              </a:rPr>
              <a:t>Çok yemek</a:t>
            </a:r>
          </a:p>
          <a:p>
            <a:pPr marL="0" marR="0" lvl="0" indent="0" algn="ctr" defTabSz="914400" eaLnBrk="1" fontAlgn="auto" latinLnBrk="0" hangingPunct="1">
              <a:lnSpc>
                <a:spcPct val="100000"/>
              </a:lnSpc>
              <a:spcBef>
                <a:spcPct val="50000"/>
              </a:spcBef>
              <a:spcAft>
                <a:spcPts val="0"/>
              </a:spcAft>
              <a:buClrTx/>
              <a:buSzTx/>
              <a:buFontTx/>
              <a:buNone/>
              <a:tabLst/>
              <a:defRPr/>
            </a:pPr>
            <a:r>
              <a:rPr lang="tr-TR" altLang="tr-TR" sz="2000" b="1" kern="0" dirty="0">
                <a:solidFill>
                  <a:srgbClr val="000000"/>
                </a:solidFill>
                <a:latin typeface="Verdana" panose="020B0604030504040204" pitchFamily="34" charset="0"/>
              </a:rPr>
              <a:t>(ifrat)</a:t>
            </a:r>
            <a:endParaRPr kumimoji="0" lang="en-US" altLang="tr-TR" sz="2000" b="1" i="0" u="none" strike="noStrike" kern="0" cap="none" spc="0" normalizeH="0" baseline="0" noProof="0" dirty="0">
              <a:ln>
                <a:noFill/>
              </a:ln>
              <a:solidFill>
                <a:srgbClr val="000000"/>
              </a:solidFill>
              <a:effectLst/>
              <a:uLnTx/>
              <a:uFillTx/>
              <a:latin typeface="Verdana" panose="020B0604030504040204" pitchFamily="34" charset="0"/>
            </a:endParaRPr>
          </a:p>
        </p:txBody>
      </p:sp>
      <p:sp>
        <p:nvSpPr>
          <p:cNvPr id="16" name="Text Box 37"/>
          <p:cNvSpPr txBox="1">
            <a:spLocks noChangeArrowheads="1"/>
          </p:cNvSpPr>
          <p:nvPr/>
        </p:nvSpPr>
        <p:spPr bwMode="black">
          <a:xfrm>
            <a:off x="3778509" y="3548962"/>
            <a:ext cx="1676622" cy="107721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tr-TR" altLang="tr-TR" sz="3200" b="1" i="0" u="none" strike="noStrike" kern="0" cap="none" spc="0" normalizeH="0" baseline="0" noProof="0" dirty="0">
                <a:ln>
                  <a:noFill/>
                </a:ln>
                <a:solidFill>
                  <a:schemeClr val="accent4">
                    <a:lumMod val="50000"/>
                  </a:schemeClr>
                </a:solidFill>
                <a:effectLst/>
                <a:uLnTx/>
                <a:uFillTx/>
                <a:latin typeface="Calibri" panose="020F0502020204030204" pitchFamily="34" charset="0"/>
              </a:rPr>
              <a:t>SAĞLIKLI</a:t>
            </a:r>
            <a:br>
              <a:rPr kumimoji="0" lang="tr-TR" altLang="tr-TR" sz="3200" b="1" i="0" u="none" strike="noStrike" kern="0" cap="none" spc="0" normalizeH="0" baseline="0" noProof="0" dirty="0">
                <a:ln>
                  <a:noFill/>
                </a:ln>
                <a:solidFill>
                  <a:schemeClr val="accent4">
                    <a:lumMod val="50000"/>
                  </a:schemeClr>
                </a:solidFill>
                <a:effectLst/>
                <a:uLnTx/>
                <a:uFillTx/>
                <a:latin typeface="Calibri" panose="020F0502020204030204" pitchFamily="34" charset="0"/>
              </a:rPr>
            </a:br>
            <a:r>
              <a:rPr kumimoji="0" lang="tr-TR" altLang="tr-TR" sz="3200" b="1" i="0" u="none" strike="noStrike" kern="0" cap="none" spc="0" normalizeH="0" baseline="0" noProof="0" dirty="0">
                <a:ln>
                  <a:noFill/>
                </a:ln>
                <a:solidFill>
                  <a:schemeClr val="accent4">
                    <a:lumMod val="50000"/>
                  </a:schemeClr>
                </a:solidFill>
                <a:effectLst/>
                <a:uLnTx/>
                <a:uFillTx/>
                <a:latin typeface="Calibri" panose="020F0502020204030204" pitchFamily="34" charset="0"/>
              </a:rPr>
              <a:t>YEMEK</a:t>
            </a:r>
            <a:endParaRPr kumimoji="0" lang="en-US" altLang="tr-TR" sz="3200" b="1" i="0" u="none" strike="noStrike" kern="0" cap="none" spc="0" normalizeH="0" baseline="0" noProof="0" dirty="0">
              <a:ln>
                <a:noFill/>
              </a:ln>
              <a:solidFill>
                <a:schemeClr val="accent4">
                  <a:lumMod val="50000"/>
                </a:schemeClr>
              </a:solidFill>
              <a:effectLst/>
              <a:uLnTx/>
              <a:uFillTx/>
              <a:latin typeface="Calibri" panose="020F0502020204030204" pitchFamily="34" charset="0"/>
            </a:endParaRPr>
          </a:p>
        </p:txBody>
      </p:sp>
      <p:pic>
        <p:nvPicPr>
          <p:cNvPr id="41986" name="Picture 2" descr="http://bilheal.bilkent.edu.tr/aykonu/ay2012/anxiete/emot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97152"/>
            <a:ext cx="2719564" cy="152295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5391" r="5510"/>
          <a:stretch/>
        </p:blipFill>
        <p:spPr>
          <a:xfrm>
            <a:off x="582666" y="4550176"/>
            <a:ext cx="1797039" cy="2016907"/>
          </a:xfrm>
          <a:prstGeom prst="rect">
            <a:avLst/>
          </a:prstGeom>
        </p:spPr>
      </p:pic>
    </p:spTree>
    <p:extLst>
      <p:ext uri="{BB962C8B-B14F-4D97-AF65-F5344CB8AC3E}">
        <p14:creationId xmlns:p14="http://schemas.microsoft.com/office/powerpoint/2010/main" val="395293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1196752"/>
            <a:ext cx="2880320" cy="864096"/>
          </a:xfrm>
          <a:prstGeom prst="rect">
            <a:avLst/>
          </a:prstGeom>
          <a:solidFill>
            <a:srgbClr val="02519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Kurbanın eti üçe bölünür</a:t>
            </a:r>
          </a:p>
        </p:txBody>
      </p:sp>
      <p:sp>
        <p:nvSpPr>
          <p:cNvPr id="6" name="Dikdörtgen 5"/>
          <p:cNvSpPr/>
          <p:nvPr/>
        </p:nvSpPr>
        <p:spPr>
          <a:xfrm>
            <a:off x="32352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Fakirlere</a:t>
            </a:r>
          </a:p>
        </p:txBody>
      </p:sp>
      <p:sp>
        <p:nvSpPr>
          <p:cNvPr id="9" name="Dikdörtgen 8"/>
          <p:cNvSpPr/>
          <p:nvPr/>
        </p:nvSpPr>
        <p:spPr>
          <a:xfrm>
            <a:off x="320384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Akraba ve tanıdıklara</a:t>
            </a:r>
          </a:p>
        </p:txBody>
      </p:sp>
      <p:sp>
        <p:nvSpPr>
          <p:cNvPr id="10" name="Dikdörtgen 9"/>
          <p:cNvSpPr/>
          <p:nvPr/>
        </p:nvSpPr>
        <p:spPr>
          <a:xfrm>
            <a:off x="6156176" y="3687396"/>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Kendimize</a:t>
            </a:r>
          </a:p>
        </p:txBody>
      </p:sp>
      <p:cxnSp>
        <p:nvCxnSpPr>
          <p:cNvPr id="12" name="Düz Bağlayıcı 11"/>
          <p:cNvCxnSpPr/>
          <p:nvPr/>
        </p:nvCxnSpPr>
        <p:spPr>
          <a:xfrm flipV="1">
            <a:off x="1583668" y="2852936"/>
            <a:ext cx="5832648"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15836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525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08095" y="2852936"/>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4347" y="2060848"/>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Resim 9">
            <a:extLst>
              <a:ext uri="{FF2B5EF4-FFF2-40B4-BE49-F238E27FC236}">
                <a16:creationId xmlns:a16="http://schemas.microsoft.com/office/drawing/2014/main" id="{78665A8F-94D2-4337-8E72-AFE9A7E3A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1F8BAAE4-FFD5-4D6B-A40B-1E6C4B1E385C}"/>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1450FC42-9C2D-43FA-9E83-E697C90AEB1F}"/>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ğa resimleri,harika doğa manzara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70433"/>
            <a:ext cx="7394536" cy="5326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Yuvarlatılmış Dikdörtgen 5"/>
          <p:cNvSpPr/>
          <p:nvPr/>
        </p:nvSpPr>
        <p:spPr>
          <a:xfrm>
            <a:off x="6084168" y="4005064"/>
            <a:ext cx="2575068" cy="648072"/>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0" i="0" u="none" strike="noStrike" kern="0" cap="none" spc="0" normalizeH="0" baseline="0" noProof="0" dirty="0">
                <a:ln>
                  <a:noFill/>
                </a:ln>
                <a:solidFill>
                  <a:srgbClr val="FEE9DE"/>
                </a:solidFill>
                <a:effectLst/>
                <a:uLnTx/>
                <a:uFillTx/>
                <a:latin typeface="Arial"/>
                <a:ea typeface="+mn-ea"/>
                <a:cs typeface="+mn-cs"/>
              </a:rPr>
              <a:t>Doğada bir ölçü ve denge var.</a:t>
            </a:r>
          </a:p>
        </p:txBody>
      </p:sp>
      <p:sp>
        <p:nvSpPr>
          <p:cNvPr id="7" name="Yuvarlatılmış Dikdörtgen 6"/>
          <p:cNvSpPr/>
          <p:nvPr/>
        </p:nvSpPr>
        <p:spPr>
          <a:xfrm>
            <a:off x="6101388" y="4869160"/>
            <a:ext cx="2575068" cy="1368152"/>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0" i="0" u="none" strike="noStrike" kern="0" cap="none" spc="0" normalizeH="0" baseline="0" noProof="0" dirty="0">
                <a:ln>
                  <a:noFill/>
                </a:ln>
                <a:solidFill>
                  <a:srgbClr val="FEE9DE"/>
                </a:solidFill>
                <a:effectLst/>
                <a:uLnTx/>
                <a:uFillTx/>
                <a:latin typeface="Arial"/>
                <a:ea typeface="+mn-ea"/>
                <a:cs typeface="+mn-cs"/>
              </a:rPr>
              <a:t>Dinimiz doğadaki</a:t>
            </a:r>
            <a:r>
              <a:rPr kumimoji="0" lang="tr-TR" sz="2000" b="0" i="0" u="none" strike="noStrike" kern="0" cap="none" spc="0" normalizeH="0" noProof="0" dirty="0">
                <a:ln>
                  <a:noFill/>
                </a:ln>
                <a:solidFill>
                  <a:srgbClr val="FEE9DE"/>
                </a:solidFill>
                <a:effectLst/>
                <a:uLnTx/>
                <a:uFillTx/>
                <a:latin typeface="Arial"/>
                <a:ea typeface="+mn-ea"/>
                <a:cs typeface="+mn-cs"/>
              </a:rPr>
              <a:t> dengeyi bozan davranışlardan kaçınmamızı istiyor.</a:t>
            </a:r>
            <a:endParaRPr kumimoji="0" lang="tr-TR" sz="2000" b="0" i="0" u="none" strike="noStrike" kern="0" cap="none" spc="0" normalizeH="0" baseline="0" noProof="0" dirty="0">
              <a:ln>
                <a:noFill/>
              </a:ln>
              <a:solidFill>
                <a:srgbClr val="FEE9DE"/>
              </a:solidFill>
              <a:effectLst/>
              <a:uLnTx/>
              <a:uFillTx/>
              <a:latin typeface="Arial"/>
              <a:ea typeface="+mn-ea"/>
              <a:cs typeface="+mn-cs"/>
            </a:endParaRPr>
          </a:p>
        </p:txBody>
      </p:sp>
      <p:sp>
        <p:nvSpPr>
          <p:cNvPr id="5" name="Unvan 1"/>
          <p:cNvSpPr>
            <a:spLocks noGrp="1"/>
          </p:cNvSpPr>
          <p:nvPr>
            <p:ph type="title"/>
          </p:nvPr>
        </p:nvSpPr>
        <p:spPr>
          <a:xfrm>
            <a:off x="304800" y="152400"/>
            <a:ext cx="8458200" cy="563563"/>
          </a:xfrm>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Tree>
    <p:extLst>
      <p:ext uri="{BB962C8B-B14F-4D97-AF65-F5344CB8AC3E}">
        <p14:creationId xmlns:p14="http://schemas.microsoft.com/office/powerpoint/2010/main" val="389029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ba.fizikportali.com/wp-content/uploads/2014/06/De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864549"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a:off x="189391" y="476672"/>
            <a:ext cx="8856984" cy="792088"/>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0" i="0" u="none" strike="noStrike" kern="0" cap="none" spc="0" normalizeH="0" baseline="0" noProof="0" dirty="0">
                <a:ln>
                  <a:noFill/>
                </a:ln>
                <a:solidFill>
                  <a:srgbClr val="FEE9DE"/>
                </a:solidFill>
                <a:effectLst/>
                <a:uLnTx/>
                <a:uFillTx/>
                <a:latin typeface="Arial"/>
                <a:ea typeface="+mn-ea"/>
                <a:cs typeface="+mn-cs"/>
              </a:rPr>
              <a:t>İslamiyet ölçü ve denge dinidir. Her şeyde orta yolu tutmamızı istiyor.</a:t>
            </a:r>
          </a:p>
        </p:txBody>
      </p:sp>
      <p:sp>
        <p:nvSpPr>
          <p:cNvPr id="5" name="Yuvarlatılmış Dikdörtgen 4"/>
          <p:cNvSpPr/>
          <p:nvPr/>
        </p:nvSpPr>
        <p:spPr>
          <a:xfrm>
            <a:off x="395536" y="5661248"/>
            <a:ext cx="8064896" cy="804466"/>
          </a:xfrm>
          <a:prstGeom prst="roundRect">
            <a:avLst/>
          </a:prstGeom>
          <a:solidFill>
            <a:srgbClr val="000066">
              <a:lumMod val="60000"/>
              <a:lumOff val="40000"/>
            </a:srgbClr>
          </a:solidFill>
          <a:ln w="203200" cap="flat" cmpd="sng" algn="ctr">
            <a:noFill/>
            <a:prstDash val="solid"/>
            <a:miter lim="800000"/>
          </a:ln>
          <a:effectLst>
            <a:glow rad="228600">
              <a:srgbClr val="0000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a:r>
              <a:rPr kumimoji="0" lang="tr-TR" sz="2000" b="1" i="0" u="sng" strike="noStrike" kern="0" cap="none" spc="0" normalizeH="0" baseline="0" noProof="0" dirty="0">
                <a:ln>
                  <a:noFill/>
                </a:ln>
                <a:solidFill>
                  <a:schemeClr val="bg1">
                    <a:lumMod val="95000"/>
                  </a:schemeClr>
                </a:solidFill>
                <a:effectLst/>
                <a:uLnTx/>
                <a:uFillTx/>
                <a:latin typeface="Arial"/>
                <a:ea typeface="+mn-ea"/>
                <a:cs typeface="+mn-cs"/>
              </a:rPr>
              <a:t>Ayet: </a:t>
            </a:r>
            <a:r>
              <a:rPr lang="tr-TR" sz="2000" dirty="0">
                <a:solidFill>
                  <a:schemeClr val="bg1">
                    <a:lumMod val="95000"/>
                  </a:schemeClr>
                </a:solidFill>
              </a:rPr>
              <a:t>“ Böylece sizi orta yolu benimseyen bir ümmet kıldık.” </a:t>
            </a:r>
          </a:p>
          <a:p>
            <a:pPr algn="ctr"/>
            <a:r>
              <a:rPr lang="tr-TR" sz="1600" dirty="0">
                <a:solidFill>
                  <a:schemeClr val="bg1">
                    <a:lumMod val="95000"/>
                  </a:schemeClr>
                </a:solidFill>
              </a:rPr>
              <a:t>(Bakara: 143)</a:t>
            </a:r>
            <a:endParaRPr kumimoji="0" lang="tr-TR" sz="1600" b="0" i="0" u="none" strike="noStrike" kern="0" cap="none" spc="0" normalizeH="0" baseline="0" noProof="0" dirty="0">
              <a:ln>
                <a:noFill/>
              </a:ln>
              <a:solidFill>
                <a:schemeClr val="bg1">
                  <a:lumMod val="95000"/>
                </a:schemeClr>
              </a:solidFill>
              <a:effectLst/>
              <a:uLnTx/>
              <a:uFillTx/>
              <a:latin typeface="Arial"/>
            </a:endParaRPr>
          </a:p>
        </p:txBody>
      </p:sp>
    </p:spTree>
    <p:extLst>
      <p:ext uri="{BB962C8B-B14F-4D97-AF65-F5344CB8AC3E}">
        <p14:creationId xmlns:p14="http://schemas.microsoft.com/office/powerpoint/2010/main" val="190271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3"/>
          <p:cNvGrpSpPr>
            <a:grpSpLocks/>
          </p:cNvGrpSpPr>
          <p:nvPr/>
        </p:nvGrpSpPr>
        <p:grpSpPr bwMode="auto">
          <a:xfrm>
            <a:off x="225425" y="1735138"/>
            <a:ext cx="8129588" cy="4124325"/>
            <a:chOff x="-108" y="1248"/>
            <a:chExt cx="5645" cy="2775"/>
          </a:xfrm>
        </p:grpSpPr>
        <p:sp>
          <p:nvSpPr>
            <p:cNvPr id="81926" name="AutoShape 21"/>
            <p:cNvSpPr>
              <a:spLocks noChangeArrowheads="1"/>
            </p:cNvSpPr>
            <p:nvPr/>
          </p:nvSpPr>
          <p:spPr bwMode="auto">
            <a:xfrm>
              <a:off x="156" y="3039"/>
              <a:ext cx="5204" cy="984"/>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altLang="tr-TR" sz="2400" b="1">
                <a:solidFill>
                  <a:srgbClr val="1C1C1C"/>
                </a:solidFill>
              </a:endParaRPr>
            </a:p>
          </p:txBody>
        </p:sp>
        <p:grpSp>
          <p:nvGrpSpPr>
            <p:cNvPr id="81927" name="Group 4"/>
            <p:cNvGrpSpPr>
              <a:grpSpLocks/>
            </p:cNvGrpSpPr>
            <p:nvPr/>
          </p:nvGrpSpPr>
          <p:grpSpPr bwMode="auto">
            <a:xfrm>
              <a:off x="1412" y="1248"/>
              <a:ext cx="2837" cy="1821"/>
              <a:chOff x="1460" y="1824"/>
              <a:chExt cx="2837" cy="1821"/>
            </a:xfrm>
          </p:grpSpPr>
          <p:sp>
            <p:nvSpPr>
              <p:cNvPr id="20" name="AutoShape 5"/>
              <p:cNvSpPr>
                <a:spLocks noChangeArrowheads="1"/>
              </p:cNvSpPr>
              <p:nvPr/>
            </p:nvSpPr>
            <p:spPr bwMode="gray">
              <a:xfrm rot="16200000" flipH="1">
                <a:off x="1413" y="2606"/>
                <a:ext cx="311" cy="205"/>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21" name="AutoShape 6"/>
              <p:cNvSpPr>
                <a:spLocks noChangeArrowheads="1"/>
              </p:cNvSpPr>
              <p:nvPr/>
            </p:nvSpPr>
            <p:spPr bwMode="gray">
              <a:xfrm rot="5400000" flipH="1">
                <a:off x="4046" y="2548"/>
                <a:ext cx="310" cy="205"/>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22" name="AutoShape 7"/>
              <p:cNvSpPr>
                <a:spLocks noChangeArrowheads="1"/>
              </p:cNvSpPr>
              <p:nvPr/>
            </p:nvSpPr>
            <p:spPr bwMode="gray">
              <a:xfrm rot="10800000" flipH="1">
                <a:off x="2728" y="3439"/>
                <a:ext cx="313" cy="206"/>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36" name="Oval 22"/>
              <p:cNvSpPr>
                <a:spLocks noChangeArrowheads="1"/>
              </p:cNvSpPr>
              <p:nvPr/>
            </p:nvSpPr>
            <p:spPr bwMode="gray">
              <a:xfrm>
                <a:off x="1666" y="1824"/>
                <a:ext cx="2424"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tr-TR" altLang="tr-TR" sz="2000" b="1">
                  <a:solidFill>
                    <a:srgbClr val="FFFFFF"/>
                  </a:solidFill>
                </a:endParaRPr>
              </a:p>
            </p:txBody>
          </p:sp>
          <p:sp>
            <p:nvSpPr>
              <p:cNvPr id="81937" name="Oval 23"/>
              <p:cNvSpPr>
                <a:spLocks noChangeArrowheads="1"/>
              </p:cNvSpPr>
              <p:nvPr/>
            </p:nvSpPr>
            <p:spPr bwMode="gray">
              <a:xfrm>
                <a:off x="1808" y="1915"/>
                <a:ext cx="220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tr-TR" altLang="tr-TR" sz="2000" b="1">
                  <a:solidFill>
                    <a:srgbClr val="FFFFFF"/>
                  </a:solidFill>
                </a:endParaRPr>
              </a:p>
            </p:txBody>
          </p:sp>
          <p:sp>
            <p:nvSpPr>
              <p:cNvPr id="25" name="Oval 24"/>
              <p:cNvSpPr>
                <a:spLocks noChangeArrowheads="1"/>
              </p:cNvSpPr>
              <p:nvPr/>
            </p:nvSpPr>
            <p:spPr bwMode="gray">
              <a:xfrm>
                <a:off x="2254" y="2078"/>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39" name="Oval 25"/>
              <p:cNvSpPr>
                <a:spLocks noChangeArrowheads="1"/>
              </p:cNvSpPr>
              <p:nvPr/>
            </p:nvSpPr>
            <p:spPr bwMode="gray">
              <a:xfrm>
                <a:off x="2238" y="1937"/>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0" hangingPunct="0"/>
                <a:endParaRPr lang="tr-TR" altLang="tr-TR" sz="2000" b="1">
                  <a:solidFill>
                    <a:srgbClr val="FFFFFF"/>
                  </a:solidFill>
                </a:endParaRPr>
              </a:p>
            </p:txBody>
          </p:sp>
          <p:sp>
            <p:nvSpPr>
              <p:cNvPr id="27" name="Oval 26"/>
              <p:cNvSpPr>
                <a:spLocks noChangeArrowheads="1"/>
              </p:cNvSpPr>
              <p:nvPr/>
            </p:nvSpPr>
            <p:spPr bwMode="gray">
              <a:xfrm>
                <a:off x="2340" y="2084"/>
                <a:ext cx="1100"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41" name="Oval 27"/>
              <p:cNvSpPr>
                <a:spLocks noChangeArrowheads="1"/>
              </p:cNvSpPr>
              <p:nvPr/>
            </p:nvSpPr>
            <p:spPr bwMode="gray">
              <a:xfrm>
                <a:off x="2108" y="2083"/>
                <a:ext cx="1550"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0" hangingPunct="0"/>
                <a:endParaRPr lang="tr-TR" altLang="tr-TR" sz="2000" b="1">
                  <a:solidFill>
                    <a:srgbClr val="FFFFFF"/>
                  </a:solidFill>
                </a:endParaRPr>
              </a:p>
            </p:txBody>
          </p:sp>
        </p:grpSp>
        <p:sp>
          <p:nvSpPr>
            <p:cNvPr id="7" name="AutoShape 15"/>
            <p:cNvSpPr>
              <a:spLocks noChangeArrowheads="1"/>
            </p:cNvSpPr>
            <p:nvPr/>
          </p:nvSpPr>
          <p:spPr bwMode="gray">
            <a:xfrm>
              <a:off x="-108" y="1613"/>
              <a:ext cx="1416" cy="1156"/>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10" name="AutoShape 18"/>
            <p:cNvSpPr>
              <a:spLocks noChangeArrowheads="1"/>
            </p:cNvSpPr>
            <p:nvPr/>
          </p:nvSpPr>
          <p:spPr bwMode="gray">
            <a:xfrm>
              <a:off x="4337" y="1613"/>
              <a:ext cx="1200" cy="115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endParaRPr lang="tr-TR">
                <a:solidFill>
                  <a:srgbClr val="FFFFFF"/>
                </a:solidFill>
              </a:endParaRPr>
            </a:p>
          </p:txBody>
        </p:sp>
        <p:sp>
          <p:nvSpPr>
            <p:cNvPr id="81930" name="Text Box 20"/>
            <p:cNvSpPr txBox="1">
              <a:spLocks noChangeArrowheads="1"/>
            </p:cNvSpPr>
            <p:nvPr/>
          </p:nvSpPr>
          <p:spPr bwMode="gray">
            <a:xfrm>
              <a:off x="2128" y="1685"/>
              <a:ext cx="138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2800" b="1">
                  <a:solidFill>
                    <a:srgbClr val="FFFFFF"/>
                  </a:solidFill>
                </a:rPr>
                <a:t>Denge</a:t>
              </a:r>
            </a:p>
            <a:p>
              <a:pPr algn="ctr"/>
              <a:r>
                <a:rPr lang="tr-TR" altLang="tr-TR" sz="2800" b="1">
                  <a:solidFill>
                    <a:srgbClr val="FFFFFF"/>
                  </a:solidFill>
                </a:rPr>
                <a:t>(Orta YOL)</a:t>
              </a:r>
              <a:endParaRPr lang="en-US" altLang="tr-TR" sz="2800" b="1">
                <a:solidFill>
                  <a:srgbClr val="FFFFFF"/>
                </a:solidFill>
              </a:endParaRPr>
            </a:p>
          </p:txBody>
        </p:sp>
        <p:sp>
          <p:nvSpPr>
            <p:cNvPr id="81931" name="Text Box 23"/>
            <p:cNvSpPr txBox="1">
              <a:spLocks noChangeArrowheads="1"/>
            </p:cNvSpPr>
            <p:nvPr/>
          </p:nvSpPr>
          <p:spPr bwMode="gray">
            <a:xfrm>
              <a:off x="33" y="1922"/>
              <a:ext cx="1134"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b="1">
                  <a:solidFill>
                    <a:srgbClr val="FFFFFF"/>
                  </a:solidFill>
                </a:rPr>
                <a:t>Tefrit</a:t>
              </a:r>
            </a:p>
            <a:p>
              <a:pPr algn="ctr"/>
              <a:r>
                <a:rPr lang="tr-TR" altLang="tr-TR" b="1">
                  <a:solidFill>
                    <a:srgbClr val="FFFFFF"/>
                  </a:solidFill>
                </a:rPr>
                <a:t>Yetersizlik</a:t>
              </a:r>
            </a:p>
            <a:p>
              <a:pPr algn="ctr"/>
              <a:r>
                <a:rPr lang="tr-TR" altLang="tr-TR" b="1">
                  <a:solidFill>
                    <a:srgbClr val="FFFFFF"/>
                  </a:solidFill>
                </a:rPr>
                <a:t>Sorumsuzluk</a:t>
              </a:r>
            </a:p>
            <a:p>
              <a:pPr algn="ctr"/>
              <a:r>
                <a:rPr lang="tr-TR" altLang="tr-TR" b="1">
                  <a:solidFill>
                    <a:srgbClr val="FFFFFF"/>
                  </a:solidFill>
                </a:rPr>
                <a:t>Cimrilik</a:t>
              </a:r>
              <a:endParaRPr lang="en-US" altLang="tr-TR" b="1">
                <a:solidFill>
                  <a:srgbClr val="FFFFFF"/>
                </a:solidFill>
              </a:endParaRPr>
            </a:p>
          </p:txBody>
        </p:sp>
        <p:sp>
          <p:nvSpPr>
            <p:cNvPr id="81932" name="Text Box 26"/>
            <p:cNvSpPr txBox="1">
              <a:spLocks noChangeArrowheads="1"/>
            </p:cNvSpPr>
            <p:nvPr/>
          </p:nvSpPr>
          <p:spPr bwMode="gray">
            <a:xfrm>
              <a:off x="4418" y="1923"/>
              <a:ext cx="1036"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b="1">
                  <a:solidFill>
                    <a:srgbClr val="FFFFFF"/>
                  </a:solidFill>
                </a:rPr>
                <a:t>İfrat</a:t>
              </a:r>
            </a:p>
            <a:p>
              <a:pPr algn="ctr"/>
              <a:r>
                <a:rPr lang="tr-TR" altLang="tr-TR" b="1">
                  <a:solidFill>
                    <a:srgbClr val="FFFFFF"/>
                  </a:solidFill>
                </a:rPr>
                <a:t>Aşırılık</a:t>
              </a:r>
            </a:p>
            <a:p>
              <a:pPr algn="ctr"/>
              <a:r>
                <a:rPr lang="tr-TR" altLang="tr-TR" b="1">
                  <a:solidFill>
                    <a:srgbClr val="FFFFFF"/>
                  </a:solidFill>
                </a:rPr>
                <a:t>İsraf</a:t>
              </a:r>
            </a:p>
            <a:p>
              <a:pPr algn="ctr"/>
              <a:r>
                <a:rPr lang="tr-TR" altLang="tr-TR" b="1">
                  <a:solidFill>
                    <a:srgbClr val="FFFFFF"/>
                  </a:solidFill>
                </a:rPr>
                <a:t>Savurganlık</a:t>
              </a:r>
              <a:endParaRPr lang="en-US" altLang="tr-TR" b="1">
                <a:solidFill>
                  <a:srgbClr val="FFFFFF"/>
                </a:solidFill>
              </a:endParaRPr>
            </a:p>
          </p:txBody>
        </p:sp>
      </p:grpSp>
      <p:pic>
        <p:nvPicPr>
          <p:cNvPr id="81923" name="Picture 2" descr="C:\Users\emın\AppData\Local\Microsoft\Windows\INetCache\IE\OF7JXQVQ\MC900379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25" y="4960938"/>
            <a:ext cx="9159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Başlık 1"/>
          <p:cNvSpPr>
            <a:spLocks noGrp="1"/>
          </p:cNvSpPr>
          <p:nvPr>
            <p:ph type="title"/>
          </p:nvPr>
        </p:nvSpPr>
        <p:spPr>
          <a:xfrm>
            <a:off x="1115616" y="4581128"/>
            <a:ext cx="6708031" cy="1159472"/>
          </a:xfrm>
        </p:spPr>
        <p:txBody>
          <a:bodyPr/>
          <a:lstStyle/>
          <a:p>
            <a:pPr eaLnBrk="1" hangingPunct="1"/>
            <a:r>
              <a:rPr lang="tr-TR" altLang="tr-TR" sz="2000" dirty="0">
                <a:solidFill>
                  <a:srgbClr val="C00000"/>
                </a:solidFill>
              </a:rPr>
              <a:t>Ayet: </a:t>
            </a:r>
            <a:r>
              <a:rPr lang="tr-TR" altLang="tr-TR" sz="2000" dirty="0">
                <a:solidFill>
                  <a:srgbClr val="1C1C1C"/>
                </a:solidFill>
              </a:rPr>
              <a:t>Ve böylece sizin </a:t>
            </a:r>
            <a:r>
              <a:rPr lang="tr-TR" altLang="tr-TR" sz="2000" u="sng" dirty="0">
                <a:solidFill>
                  <a:srgbClr val="1C1C1C"/>
                </a:solidFill>
              </a:rPr>
              <a:t>dengeli ve ölçülü bir toplum </a:t>
            </a:r>
            <a:r>
              <a:rPr lang="tr-TR" altLang="tr-TR" sz="2000" dirty="0">
                <a:solidFill>
                  <a:srgbClr val="1C1C1C"/>
                </a:solidFill>
              </a:rPr>
              <a:t>olmanızı istedik ki [hayatınızla] tüm insanlığın huzurunda hakikatin şahitleri olasınız. </a:t>
            </a:r>
            <a:r>
              <a:rPr lang="tr-TR" altLang="tr-TR" sz="1600" dirty="0">
                <a:solidFill>
                  <a:srgbClr val="C00000"/>
                </a:solidFill>
              </a:rPr>
              <a:t>(Bakara 143)</a:t>
            </a:r>
            <a:endParaRPr lang="tr-TR" altLang="tr-TR" sz="2000" dirty="0"/>
          </a:p>
        </p:txBody>
      </p:sp>
      <p:sp>
        <p:nvSpPr>
          <p:cNvPr id="30" name="Başlık 1"/>
          <p:cNvSpPr txBox="1">
            <a:spLocks/>
          </p:cNvSpPr>
          <p:nvPr/>
        </p:nvSpPr>
        <p:spPr bwMode="white">
          <a:xfrm>
            <a:off x="525313" y="158540"/>
            <a:ext cx="80137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a:lstStyle>
          <a:p>
            <a:pPr>
              <a:defRPr/>
            </a:pPr>
            <a:r>
              <a:rPr lang="tr-TR" sz="2800" kern="0" dirty="0"/>
              <a:t>İslam Aşırılıklardan Uzak Bir Dindir</a:t>
            </a:r>
          </a:p>
        </p:txBody>
      </p:sp>
      <p:pic>
        <p:nvPicPr>
          <p:cNvPr id="23" name="Resim 22"/>
          <p:cNvPicPr/>
          <p:nvPr/>
        </p:nvPicPr>
        <p:blipFill rotWithShape="1">
          <a:blip r:embed="rId3"/>
          <a:srcRect l="73849" t="22469" r="20182" b="71111"/>
          <a:stretch/>
        </p:blipFill>
        <p:spPr bwMode="auto">
          <a:xfrm>
            <a:off x="8100392" y="332656"/>
            <a:ext cx="877243" cy="382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581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08823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Denge, her türlü aşırılıklardan uzak olmak, orta yolu takip etmek anlamına gelmektedir. Müslüman yeme, içme, giyinme, çalışma, harcama, ibadet etme gibi hayatın her aşamasında ölçülü olmalı, doğal olanın dışına çıkmamalıdır. Aksi takdirde hem kendisi hem de başkaları zarar görür. Aşırılık, insan hayatında huzur ve mutluğu da alıp götürmektedir. Örnek hayatıyla bizlere rehber olan Peygamberimizin söz ve davranışlarında, denge ve ölçünün en güzel yönleri görülmektedir.</a:t>
            </a:r>
            <a:endParaRPr lang="tr-TR" u="sng" dirty="0"/>
          </a:p>
        </p:txBody>
      </p:sp>
      <p:pic>
        <p:nvPicPr>
          <p:cNvPr id="27650" name="Picture 2" descr="http://meryemgultekinn.files.wordpress.com/2013/04/de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3672408" cy="339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1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2. Dengeli Davranmak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Denge ve ölçünün gözetilmesi gereken alanlardan birisi ekonomidir. Güzel ve mutlu bir geçim için gelir gider dengesine dikkat etmek, harcama ve tüketimi </a:t>
            </a:r>
            <a:r>
              <a:rPr lang="sv-SE" dirty="0"/>
              <a:t>ona göre yapmak gerekmektedir. Kazancı</a:t>
            </a:r>
            <a:r>
              <a:rPr lang="tr-TR" dirty="0"/>
              <a:t> aşan tüketim ve harcamalar kişiyi iflasa</a:t>
            </a:r>
          </a:p>
          <a:p>
            <a:r>
              <a:rPr lang="tr-TR" dirty="0"/>
              <a:t>sürüklemekte, başkalarına muhtaç hâle düşürmektedir.</a:t>
            </a:r>
            <a:endParaRPr lang="tr-TR" u="sng" dirty="0"/>
          </a:p>
        </p:txBody>
      </p:sp>
      <p:pic>
        <p:nvPicPr>
          <p:cNvPr id="28674" name="Picture 2" descr="http://www.sentezhaber.com/images/haberler/tuikin_2011_hanehalki_tuketim_harcamasi_sonuclari_aciklandi_h95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80" y="2780928"/>
            <a:ext cx="7539736" cy="394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6491EA"/>
        </a:accent1>
        <a:accent2>
          <a:srgbClr val="EB943D"/>
        </a:accent2>
        <a:accent3>
          <a:srgbClr val="FFFFFF"/>
        </a:accent3>
        <a:accent4>
          <a:srgbClr val="000000"/>
        </a:accent4>
        <a:accent5>
          <a:srgbClr val="B8C7F3"/>
        </a:accent5>
        <a:accent6>
          <a:srgbClr val="D58636"/>
        </a:accent6>
        <a:hlink>
          <a:srgbClr val="4DBF9C"/>
        </a:hlink>
        <a:folHlink>
          <a:srgbClr val="D0C93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86D092"/>
        </a:accent1>
        <a:accent2>
          <a:srgbClr val="55B5D3"/>
        </a:accent2>
        <a:accent3>
          <a:srgbClr val="FFFFFF"/>
        </a:accent3>
        <a:accent4>
          <a:srgbClr val="000000"/>
        </a:accent4>
        <a:accent5>
          <a:srgbClr val="C3E4C7"/>
        </a:accent5>
        <a:accent6>
          <a:srgbClr val="4CA4BF"/>
        </a:accent6>
        <a:hlink>
          <a:srgbClr val="C389EF"/>
        </a:hlink>
        <a:folHlink>
          <a:srgbClr val="E5B63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TotalTime>
  <Words>1597</Words>
  <Application>Microsoft Office PowerPoint</Application>
  <PresentationFormat>Ekran Gösterisi (4:3)</PresentationFormat>
  <Paragraphs>196</Paragraphs>
  <Slides>42</Slides>
  <Notes>0</Notes>
  <HiddenSlides>0</HiddenSlides>
  <MMClips>0</MMClips>
  <ScaleCrop>false</ScaleCrop>
  <HeadingPairs>
    <vt:vector size="8" baseType="variant">
      <vt:variant>
        <vt:lpstr>Kullanılan Yazı Tipleri</vt:lpstr>
      </vt:variant>
      <vt:variant>
        <vt:i4>7</vt:i4>
      </vt:variant>
      <vt:variant>
        <vt:lpstr>Tema</vt:lpstr>
      </vt:variant>
      <vt:variant>
        <vt:i4>4</vt:i4>
      </vt:variant>
      <vt:variant>
        <vt:lpstr>Eklenmiş OLE Hizmet Programları</vt:lpstr>
      </vt:variant>
      <vt:variant>
        <vt:i4>1</vt:i4>
      </vt:variant>
      <vt:variant>
        <vt:lpstr>Slayt Başlıkları</vt:lpstr>
      </vt:variant>
      <vt:variant>
        <vt:i4>42</vt:i4>
      </vt:variant>
    </vt:vector>
  </HeadingPairs>
  <TitlesOfParts>
    <vt:vector size="54" baseType="lpstr">
      <vt:lpstr>Arial</vt:lpstr>
      <vt:lpstr>Arial Black</vt:lpstr>
      <vt:lpstr>Calibri</vt:lpstr>
      <vt:lpstr>Times New Roman</vt:lpstr>
      <vt:lpstr>Trebuchet MS</vt:lpstr>
      <vt:lpstr>Verdana</vt:lpstr>
      <vt:lpstr>Wingdings</vt:lpstr>
      <vt:lpstr>sample</vt:lpstr>
      <vt:lpstr>22 [HEM]</vt:lpstr>
      <vt:lpstr>Diseño predeterminado</vt:lpstr>
      <vt:lpstr>1_Default Design</vt:lpstr>
      <vt:lpstr>Image</vt:lpstr>
      <vt:lpstr>Hz. Muhammed’in Hayatı</vt:lpstr>
      <vt:lpstr>Bölüm İçindekiler</vt:lpstr>
      <vt:lpstr>  2. Dengeli Davranmak  </vt:lpstr>
      <vt:lpstr>  2. Dengeli Davranmak  </vt:lpstr>
      <vt:lpstr>  2. Dengeli Davranmak  </vt:lpstr>
      <vt:lpstr>PowerPoint Sunusu</vt:lpstr>
      <vt:lpstr>Ayet: Ve böylece sizin dengeli ve ölçülü bir toplum olmanızı istedik ki [hayatınızla] tüm insanlığın huzurunda hakikatin şahitleri olasınız. (Bakara 143)</vt:lpstr>
      <vt:lpstr>  2. Dengeli Davranmak  </vt:lpstr>
      <vt:lpstr>  2. Dengeli Davranmak  </vt:lpstr>
      <vt:lpstr>  2. Dengeli Davranmak  </vt:lpstr>
      <vt:lpstr>Harcamalarda Denge</vt:lpstr>
      <vt:lpstr>PowerPoint Sunusu</vt:lpstr>
      <vt:lpstr>PowerPoint Sunusu</vt:lpstr>
      <vt:lpstr>PowerPoint Sunusu</vt:lpstr>
      <vt:lpstr>PowerPoint Sunusu</vt:lpstr>
      <vt:lpstr>  2. Dengeli Davranmak  </vt:lpstr>
      <vt:lpstr>  2. Dengeli Davranmak  </vt:lpstr>
      <vt:lpstr>  2. Dengeli Davranmak  </vt:lpstr>
      <vt:lpstr>  2. Dengeli Davranmak  </vt:lpstr>
      <vt:lpstr>  2. Dengeli Davranmak  </vt:lpstr>
      <vt:lpstr>  2. Dengeli Davranmak  </vt:lpstr>
      <vt:lpstr>  2. Dengeli Davranmak  </vt:lpstr>
      <vt:lpstr>  2. Dengeli Davranmak  </vt:lpstr>
      <vt:lpstr>Duygularda Denge</vt:lpstr>
      <vt:lpstr>PowerPoint Sunusu</vt:lpstr>
      <vt:lpstr>PowerPoint Sunusu</vt:lpstr>
      <vt:lpstr>PowerPoint Sunusu</vt:lpstr>
      <vt:lpstr>PowerPoint Sunusu</vt:lpstr>
      <vt:lpstr>PowerPoint Sunusu</vt:lpstr>
      <vt:lpstr>PowerPoint Sunusu</vt:lpstr>
      <vt:lpstr>  2. Dengeli Davranmak  </vt:lpstr>
      <vt:lpstr>Ayet: ‘Rabb’imiz! Bize dünyada da güzellik ver, ahirette de güzellik  ver, bizi ateşin azabından koru!..” (Bakara 201)</vt:lpstr>
      <vt:lpstr>PowerPoint Sunusu</vt:lpstr>
      <vt:lpstr>İbadetlerde Denge</vt:lpstr>
      <vt:lpstr>  2. Dengeli Davranmak  </vt:lpstr>
      <vt:lpstr>  2. Dengeli Davranmak  </vt:lpstr>
      <vt:lpstr>  2. Dengeli Davranmak  </vt:lpstr>
      <vt:lpstr>Davranışlarda denge</vt:lpstr>
      <vt:lpstr>   Davranışlarda denge</vt:lpstr>
      <vt:lpstr>  2. Dengeli Davranmak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142</cp:revision>
  <dcterms:created xsi:type="dcterms:W3CDTF">2014-09-04T19:32:10Z</dcterms:created>
  <dcterms:modified xsi:type="dcterms:W3CDTF">2022-11-30T14:04:57Z</dcterms:modified>
</cp:coreProperties>
</file>