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11" r:id="rId2"/>
    <p:sldMasterId id="2147483824" r:id="rId3"/>
  </p:sldMasterIdLst>
  <p:notesMasterIdLst>
    <p:notesMasterId r:id="rId30"/>
  </p:notesMasterIdLst>
  <p:sldIdLst>
    <p:sldId id="383" r:id="rId4"/>
    <p:sldId id="258" r:id="rId5"/>
    <p:sldId id="560" r:id="rId6"/>
    <p:sldId id="561" r:id="rId7"/>
    <p:sldId id="562" r:id="rId8"/>
    <p:sldId id="563" r:id="rId9"/>
    <p:sldId id="564" r:id="rId10"/>
    <p:sldId id="565" r:id="rId11"/>
    <p:sldId id="566" r:id="rId12"/>
    <p:sldId id="567" r:id="rId13"/>
    <p:sldId id="568" r:id="rId14"/>
    <p:sldId id="569" r:id="rId15"/>
    <p:sldId id="570" r:id="rId16"/>
    <p:sldId id="571" r:id="rId17"/>
    <p:sldId id="572" r:id="rId18"/>
    <p:sldId id="573" r:id="rId19"/>
    <p:sldId id="574" r:id="rId20"/>
    <p:sldId id="575" r:id="rId21"/>
    <p:sldId id="576" r:id="rId22"/>
    <p:sldId id="577" r:id="rId23"/>
    <p:sldId id="578" r:id="rId24"/>
    <p:sldId id="579" r:id="rId25"/>
    <p:sldId id="612" r:id="rId26"/>
    <p:sldId id="581" r:id="rId27"/>
    <p:sldId id="382" r:id="rId28"/>
    <p:sldId id="381"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2" autoAdjust="0"/>
    <p:restoredTop sz="94660"/>
  </p:normalViewPr>
  <p:slideViewPr>
    <p:cSldViewPr>
      <p:cViewPr varScale="1">
        <p:scale>
          <a:sx n="69" d="100"/>
          <a:sy n="69" d="100"/>
        </p:scale>
        <p:origin x="82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9172B-7429-4A1C-AA96-EC8A371E8DC9}" type="datetimeFigureOut">
              <a:rPr lang="tr-TR" smtClean="0"/>
              <a:t>30.11.2022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D77FD-FD60-4B73-A7BB-744FD6B3EF57}" type="slidenum">
              <a:rPr lang="tr-TR" smtClean="0"/>
              <a:t>‹#›</a:t>
            </a:fld>
            <a:endParaRPr lang="tr-TR"/>
          </a:p>
        </p:txBody>
      </p:sp>
    </p:spTree>
    <p:extLst>
      <p:ext uri="{BB962C8B-B14F-4D97-AF65-F5344CB8AC3E}">
        <p14:creationId xmlns:p14="http://schemas.microsoft.com/office/powerpoint/2010/main" val="23287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8CD77FD-FD60-4B73-A7BB-744FD6B3EF57}" type="slidenum">
              <a:rPr lang="tr-TR" smtClean="0"/>
              <a:t>24</a:t>
            </a:fld>
            <a:endParaRPr lang="tr-TR"/>
          </a:p>
        </p:txBody>
      </p:sp>
    </p:spTree>
    <p:extLst>
      <p:ext uri="{BB962C8B-B14F-4D97-AF65-F5344CB8AC3E}">
        <p14:creationId xmlns:p14="http://schemas.microsoft.com/office/powerpoint/2010/main" val="2115618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tr-TR" altLang="tr-TR" noProof="0"/>
              <a:t>Asıl alt başlık stilini düzenlemek için tıklatın</a:t>
            </a:r>
            <a:endParaRPr lang="en-US" altLang="tr-TR" noProof="0"/>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1600" b="1" dirty="0">
                <a:solidFill>
                  <a:srgbClr val="000000"/>
                </a:solidFill>
              </a:rPr>
              <a:t>Company</a:t>
            </a:r>
          </a:p>
          <a:p>
            <a:pPr fontAlgn="base">
              <a:spcBef>
                <a:spcPct val="0"/>
              </a:spcBef>
              <a:spcAft>
                <a:spcPct val="0"/>
              </a:spcAft>
            </a:pPr>
            <a:r>
              <a:rPr lang="en-US" altLang="tr-TR" sz="2400" b="1" dirty="0">
                <a:solidFill>
                  <a:srgbClr val="163794"/>
                </a:solidFil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247874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D01D24EC-82CE-49C2-8AFD-E5B19C24714B}"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369426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48450" y="152400"/>
            <a:ext cx="2114550" cy="6248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4800" y="152400"/>
            <a:ext cx="6191250" cy="6248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ABD941DF-A97F-452A-A26E-83398D37DB29}"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178479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04800" y="152400"/>
            <a:ext cx="8458200" cy="563563"/>
          </a:xfrm>
        </p:spPr>
        <p:txBody>
          <a:bodyPr/>
          <a:lstStyle/>
          <a:p>
            <a:r>
              <a:rPr lang="tr-TR"/>
              <a:t>Asıl başlık stili için tıklatın</a:t>
            </a:r>
          </a:p>
        </p:txBody>
      </p:sp>
      <p:sp>
        <p:nvSpPr>
          <p:cNvPr id="3" name="Tablo Yer Tutucusu 2"/>
          <p:cNvSpPr>
            <a:spLocks noGrp="1"/>
          </p:cNvSpPr>
          <p:nvPr>
            <p:ph type="tbl" idx="1"/>
          </p:nvPr>
        </p:nvSpPr>
        <p:spPr>
          <a:xfrm>
            <a:off x="457200" y="1152525"/>
            <a:ext cx="8229600" cy="5248275"/>
          </a:xfrm>
        </p:spPr>
        <p:txBody>
          <a:bodyPr/>
          <a:lstStyle/>
          <a:p>
            <a:r>
              <a:rPr lang="tr-TR" dirty="0"/>
              <a:t>Tablo eklemek için simgeyi tıklatın</a:t>
            </a:r>
          </a:p>
        </p:txBody>
      </p:sp>
      <p:sp>
        <p:nvSpPr>
          <p:cNvPr id="4" name="Altbilgi Yer Tutucusu 3"/>
          <p:cNvSpPr>
            <a:spLocks noGrp="1"/>
          </p:cNvSpPr>
          <p:nvPr>
            <p:ph type="ftr" sz="quarter" idx="10"/>
          </p:nvPr>
        </p:nvSpPr>
        <p:spPr>
          <a:xfrm>
            <a:off x="5867400" y="6461125"/>
            <a:ext cx="2895600" cy="320675"/>
          </a:xfrm>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a:xfrm>
            <a:off x="3505200" y="6461125"/>
            <a:ext cx="2133600" cy="320675"/>
          </a:xfrm>
        </p:spPr>
        <p:txBody>
          <a:bodyPr/>
          <a:lstStyle>
            <a:lvl1pPr>
              <a:defRPr/>
            </a:lvl1pPr>
          </a:lstStyle>
          <a:p>
            <a:fld id="{E8494EDA-1EB3-4ED2-87AA-1BC884A465D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a:xfrm>
            <a:off x="14288" y="838200"/>
            <a:ext cx="8458200" cy="228600"/>
          </a:xfrm>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21833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5667" name="Image" r:id="rId3" imgW="7606349" imgH="6095238" progId="Photoshop.Image.6">
                  <p:embed/>
                </p:oleObj>
              </mc:Choice>
              <mc:Fallback>
                <p:oleObj name="Image" r:id="rId3" imgW="7606349" imgH="6095238"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itchFamily="2" charset="2"/>
              <a:buNone/>
              <a:defRPr sz="2400" b="0">
                <a:solidFill>
                  <a:srgbClr val="2B166E"/>
                </a:solidFill>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charset="0"/>
              </a:defRPr>
            </a:lvl1pPr>
          </a:lstStyle>
          <a:p>
            <a:r>
              <a:rPr lang="tr-TR" altLang="tr-TR">
                <a:solidFill>
                  <a:srgbClr val="FFFFFF"/>
                </a:solidFill>
              </a:rPr>
              <a:t>www.themegallery.com</a:t>
            </a:r>
            <a:endParaRPr lang="en-US" altLang="tr-TR" dirty="0">
              <a:solidFill>
                <a:srgbClr val="FFFFFF"/>
              </a:solidFill>
            </a:endParaRPr>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charset="0"/>
              </a:defRPr>
            </a:lvl1pPr>
          </a:lstStyle>
          <a:p>
            <a:r>
              <a:rPr lang="en-US" altLang="tr-TR">
                <a:solidFill>
                  <a:srgbClr val="FFFFFF"/>
                </a:solidFill>
              </a:rPr>
              <a:t>Company Logo</a:t>
            </a:r>
            <a:endParaRPr lang="en-US" altLang="tr-TR" dirty="0">
              <a:solidFill>
                <a:srgbClr val="FFFFFF"/>
              </a:solidFill>
            </a:endParaRPr>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96796A9D-A3A9-4728-81E3-18593F5DA581}" type="slidenum">
              <a:rPr lang="en-US" altLang="tr-TR">
                <a:solidFill>
                  <a:srgbClr val="FFFFFF"/>
                </a:solidFill>
              </a:rPr>
              <a:pPr/>
              <a:t>‹#›</a:t>
            </a:fld>
            <a:endParaRPr lang="en-US" altLang="tr-TR" dirty="0">
              <a:solidFill>
                <a:srgbClr val="FFFFFF"/>
              </a:solidFill>
            </a:endParaRPr>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800" b="1" dirty="0">
                <a:solidFill>
                  <a:srgbClr val="FFFFFF"/>
                </a:solidFill>
                <a:cs typeface="Arial"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148661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47E6D899-504D-45CD-B54D-6D55D07A9AD9}"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4701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B0519FF-A5F4-4CA1-A5BC-32DA852570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993611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C46AADC5-37AD-4229-89F7-76B30714F6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46474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8" name="Altbilgi Yer Tutucusu 7"/>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9" name="Slayt Numarası Yer Tutucusu 8"/>
          <p:cNvSpPr>
            <a:spLocks noGrp="1"/>
          </p:cNvSpPr>
          <p:nvPr>
            <p:ph type="sldNum" sz="quarter" idx="12"/>
          </p:nvPr>
        </p:nvSpPr>
        <p:spPr/>
        <p:txBody>
          <a:bodyPr/>
          <a:lstStyle>
            <a:lvl1pPr>
              <a:defRPr/>
            </a:lvl1pPr>
          </a:lstStyle>
          <a:p>
            <a:fld id="{F9EF16B1-24AD-45B3-9D94-6C95FBED810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2842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4" name="Altbilgi Yer Tutucusu 3"/>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5" name="Slayt Numarası Yer Tutucusu 4"/>
          <p:cNvSpPr>
            <a:spLocks noGrp="1"/>
          </p:cNvSpPr>
          <p:nvPr>
            <p:ph type="sldNum" sz="quarter" idx="12"/>
          </p:nvPr>
        </p:nvSpPr>
        <p:spPr/>
        <p:txBody>
          <a:bodyPr/>
          <a:lstStyle>
            <a:lvl1pPr>
              <a:defRPr/>
            </a:lvl1pPr>
          </a:lstStyle>
          <a:p>
            <a:fld id="{C78CCFF5-D3E8-40FB-ACC7-F2EECE6484D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377357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3" name="Altbilgi Yer Tutucusu 2"/>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4" name="Slayt Numarası Yer Tutucusu 3"/>
          <p:cNvSpPr>
            <a:spLocks noGrp="1"/>
          </p:cNvSpPr>
          <p:nvPr>
            <p:ph type="sldNum" sz="quarter" idx="12"/>
          </p:nvPr>
        </p:nvSpPr>
        <p:spPr/>
        <p:txBody>
          <a:bodyPr/>
          <a:lstStyle>
            <a:lvl1pPr>
              <a:defRPr/>
            </a:lvl1pPr>
          </a:lstStyle>
          <a:p>
            <a:fld id="{C6E9DCAB-F08F-4281-88B4-4ED29DB6EBD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8438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86EB6723-8A2B-4318-8B31-AF0FE4BD077A}"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1065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1E4F9823-C741-45CE-99F8-7391EB981EC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435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FB0DCE23-7037-4DE3-88D8-2A5EF5F521DE}"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4781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22AAA17-54BD-4616-AD7F-D612F68D21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678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0813"/>
            <a:ext cx="2057400" cy="59975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0813"/>
            <a:ext cx="6019800" cy="5997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5202D40C-7190-4649-963A-91B4F8F93C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036747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0813"/>
            <a:ext cx="8229600" cy="563562"/>
          </a:xfrm>
        </p:spPr>
        <p:txBody>
          <a:bodyPr/>
          <a:lstStyle/>
          <a:p>
            <a:r>
              <a:rPr lang="tr-TR"/>
              <a:t>Asıl başlık stili için tıklatın</a:t>
            </a:r>
          </a:p>
        </p:txBody>
      </p:sp>
      <p:sp>
        <p:nvSpPr>
          <p:cNvPr id="3" name="Tablo Yer Tutucusu 2"/>
          <p:cNvSpPr>
            <a:spLocks noGrp="1"/>
          </p:cNvSpPr>
          <p:nvPr>
            <p:ph type="tbl" idx="1"/>
          </p:nvPr>
        </p:nvSpPr>
        <p:spPr>
          <a:xfrm>
            <a:off x="457200" y="900113"/>
            <a:ext cx="8229600" cy="5248275"/>
          </a:xfrm>
        </p:spPr>
        <p:txBody>
          <a:bodyPr/>
          <a:lstStyle/>
          <a:p>
            <a:r>
              <a:rPr lang="tr-TR" dirty="0"/>
              <a:t>Tablo eklemek için simgeyi tıklatın</a:t>
            </a:r>
          </a:p>
        </p:txBody>
      </p:sp>
      <p:sp>
        <p:nvSpPr>
          <p:cNvPr id="4" name="Veri Yer Tutucusu 3"/>
          <p:cNvSpPr>
            <a:spLocks noGrp="1"/>
          </p:cNvSpPr>
          <p:nvPr>
            <p:ph type="dt" sz="half" idx="10"/>
          </p:nvPr>
        </p:nvSpPr>
        <p:spPr>
          <a:xfrm>
            <a:off x="457200" y="6523038"/>
            <a:ext cx="2133600" cy="320675"/>
          </a:xfrm>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
        <p:nvSpPr>
          <p:cNvPr id="5" name="Altbilgi Yer Tutucusu 4"/>
          <p:cNvSpPr>
            <a:spLocks noGrp="1"/>
          </p:cNvSpPr>
          <p:nvPr>
            <p:ph type="ftr" sz="quarter" idx="11"/>
          </p:nvPr>
        </p:nvSpPr>
        <p:spPr>
          <a:xfrm>
            <a:off x="6324600" y="6537325"/>
            <a:ext cx="2438400" cy="320675"/>
          </a:xfrm>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a:xfrm>
            <a:off x="3276600" y="6537325"/>
            <a:ext cx="2133600" cy="320675"/>
          </a:xfrm>
        </p:spPr>
        <p:txBody>
          <a:bodyPr/>
          <a:lstStyle>
            <a:lvl1pPr>
              <a:defRPr/>
            </a:lvl1pPr>
          </a:lstStyle>
          <a:p>
            <a:fld id="{5B58FA7A-A890-4D9A-8274-DB6B02D34BBD}"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11222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54045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4628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13616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3000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267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0962ADF9-DD25-4547-B09F-EBE34DB62AB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166472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4142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22680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202921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3835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46470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tr-TR" altLang="tr-TR">
                <a:solidFill>
                  <a:srgbClr val="000000"/>
                </a:solidFill>
              </a:rPr>
              <a:t>www.themegallery.com</a:t>
            </a:r>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r>
              <a:rPr lang="es-ES" altLang="tr-TR">
                <a:solidFill>
                  <a:srgbClr val="000000"/>
                </a:solidFill>
              </a:rPr>
              <a:t>Company Logo</a:t>
            </a: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3083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45A9D929-6893-4DBB-879D-D1DD73BEFA16}"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2742317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8" name="Slayt Numarası Yer Tutucusu 7"/>
          <p:cNvSpPr>
            <a:spLocks noGrp="1"/>
          </p:cNvSpPr>
          <p:nvPr>
            <p:ph type="sldNum" sz="quarter" idx="11"/>
          </p:nvPr>
        </p:nvSpPr>
        <p:spPr/>
        <p:txBody>
          <a:bodyPr/>
          <a:lstStyle>
            <a:lvl1pPr>
              <a:defRPr/>
            </a:lvl1pPr>
          </a:lstStyle>
          <a:p>
            <a:fld id="{FD24B57B-47F6-47A0-BFBC-8A950B9AF826}" type="slidenum">
              <a:rPr lang="en-US" altLang="tr-TR">
                <a:solidFill>
                  <a:srgbClr val="163794"/>
                </a:solidFill>
              </a:rPr>
              <a:pPr/>
              <a:t>‹#›</a:t>
            </a:fld>
            <a:endParaRPr lang="en-US" altLang="tr-TR" dirty="0">
              <a:solidFill>
                <a:srgbClr val="163794"/>
              </a:solidFill>
            </a:endParaRPr>
          </a:p>
        </p:txBody>
      </p:sp>
      <p:sp>
        <p:nvSpPr>
          <p:cNvPr id="9" name="Veri Yer Tutucusu 8"/>
          <p:cNvSpPr>
            <a:spLocks noGrp="1"/>
          </p:cNvSpPr>
          <p:nvPr>
            <p:ph type="dt" sz="half" idx="12"/>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3031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4" name="Slayt Numarası Yer Tutucusu 3"/>
          <p:cNvSpPr>
            <a:spLocks noGrp="1"/>
          </p:cNvSpPr>
          <p:nvPr>
            <p:ph type="sldNum" sz="quarter" idx="11"/>
          </p:nvPr>
        </p:nvSpPr>
        <p:spPr/>
        <p:txBody>
          <a:bodyPr/>
          <a:lstStyle>
            <a:lvl1pPr>
              <a:defRPr/>
            </a:lvl1pPr>
          </a:lstStyle>
          <a:p>
            <a:fld id="{5B2EB070-FA76-44DB-8439-DEAEF1F64169}" type="slidenum">
              <a:rPr lang="en-US" altLang="tr-TR">
                <a:solidFill>
                  <a:srgbClr val="163794"/>
                </a:solidFill>
              </a:rPr>
              <a:pPr/>
              <a:t>‹#›</a:t>
            </a:fld>
            <a:endParaRPr lang="en-US" altLang="tr-TR" dirty="0">
              <a:solidFill>
                <a:srgbClr val="163794"/>
              </a:solidFill>
            </a:endParaRPr>
          </a:p>
        </p:txBody>
      </p:sp>
      <p:sp>
        <p:nvSpPr>
          <p:cNvPr id="5" name="Veri Yer Tutucusu 4"/>
          <p:cNvSpPr>
            <a:spLocks noGrp="1"/>
          </p:cNvSpPr>
          <p:nvPr>
            <p:ph type="dt" sz="half" idx="12"/>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224434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3" name="Slayt Numarası Yer Tutucusu 2"/>
          <p:cNvSpPr>
            <a:spLocks noGrp="1"/>
          </p:cNvSpPr>
          <p:nvPr>
            <p:ph type="sldNum" sz="quarter" idx="11"/>
          </p:nvPr>
        </p:nvSpPr>
        <p:spPr/>
        <p:txBody>
          <a:bodyPr/>
          <a:lstStyle>
            <a:lvl1pPr>
              <a:defRPr/>
            </a:lvl1pPr>
          </a:lstStyle>
          <a:p>
            <a:fld id="{091E6397-4240-41BB-A121-D00080E11CCE}" type="slidenum">
              <a:rPr lang="en-US" altLang="tr-TR">
                <a:solidFill>
                  <a:srgbClr val="163794"/>
                </a:solidFill>
              </a:rPr>
              <a:pPr/>
              <a:t>‹#›</a:t>
            </a:fld>
            <a:endParaRPr lang="en-US" altLang="tr-TR" dirty="0">
              <a:solidFill>
                <a:srgbClr val="163794"/>
              </a:solidFill>
            </a:endParaRPr>
          </a:p>
        </p:txBody>
      </p:sp>
      <p:sp>
        <p:nvSpPr>
          <p:cNvPr id="4" name="Veri Yer Tutucusu 3"/>
          <p:cNvSpPr>
            <a:spLocks noGrp="1"/>
          </p:cNvSpPr>
          <p:nvPr>
            <p:ph type="dt" sz="half" idx="12"/>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272340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6A74A5EB-83AA-48A6-AEA6-8AA12555B1BE}"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2810300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1BE791D5-378A-41ED-B31A-021C5E4673BA}"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301766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r>
              <a:rPr lang="en-US" altLang="tr-TR" dirty="0">
                <a:solidFill>
                  <a:srgbClr val="163794"/>
                </a:solidFill>
              </a:rPr>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BD3BB21C-5385-4326-B05F-7D4C1E3F0833}" type="slidenum">
              <a:rPr lang="en-US" altLang="tr-TR" smtClean="0">
                <a:solidFill>
                  <a:srgbClr val="163794"/>
                </a:solidFill>
              </a:rPr>
              <a:pPr fontAlgn="base">
                <a:spcBef>
                  <a:spcPct val="0"/>
                </a:spcBef>
                <a:spcAft>
                  <a:spcPct val="0"/>
                </a:spcAft>
              </a:pPr>
              <a:t>‹#›</a:t>
            </a:fld>
            <a:endParaRPr lang="en-US" altLang="tr-TR" dirty="0">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tr-TR" altLang="tr-TR" sz="1000" b="1" dirty="0">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r>
              <a:rPr lang="tr-TR" altLang="tr-TR">
                <a:solidFill>
                  <a:srgbClr val="FFFFFF"/>
                </a:solidFill>
              </a:rPr>
              <a:t>www.themegallery.com</a:t>
            </a:r>
            <a:endParaRPr lang="en-US" altLang="tr-TR" dirty="0">
              <a:solidFill>
                <a:srgbClr val="FFFFFF"/>
              </a:solidFill>
            </a:endParaRPr>
          </a:p>
        </p:txBody>
      </p:sp>
    </p:spTree>
    <p:extLst>
      <p:ext uri="{BB962C8B-B14F-4D97-AF65-F5344CB8AC3E}">
        <p14:creationId xmlns:p14="http://schemas.microsoft.com/office/powerpoint/2010/main" val="27213392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hdr="0" ftr="0" dt="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mc:AlternateContent xmlns:mc="http://schemas.openxmlformats.org/markup-compatibility/2006">
              <mc:Choice xmlns:v="urn:schemas-microsoft-com:vml" Requires="v">
                <p:oleObj spid="_x0000_s24643" name="Image" r:id="rId15" imgW="7390476" imgH="913963" progId="Photoshop.Image.6">
                  <p:embed/>
                </p:oleObj>
              </mc:Choice>
              <mc:Fallback>
                <p:oleObj name="Image" r:id="rId15" imgW="7390476" imgH="913963"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fontAlgn="base">
              <a:spcBef>
                <a:spcPct val="0"/>
              </a:spcBef>
              <a:spcAft>
                <a:spcPct val="0"/>
              </a:spcAft>
            </a:pPr>
            <a:r>
              <a:rPr lang="tr-TR" altLang="tr-TR">
                <a:solidFill>
                  <a:srgbClr val="FFFFFF"/>
                </a:solidFill>
                <a:cs typeface="Arial" charset="0"/>
              </a:rPr>
              <a:t>www.themegallery.com</a:t>
            </a:r>
            <a:endParaRPr lang="en-US" altLang="tr-TR" dirty="0">
              <a:solidFill>
                <a:srgbClr val="FFFFFF"/>
              </a:solidFill>
              <a:cs typeface="Arial" charset="0"/>
            </a:endParaRP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A4BE40F4-A34C-4426-8A7D-ADA634D14B4C}" type="slidenum">
              <a:rPr lang="en-US" altLang="tr-TR" smtClean="0">
                <a:solidFill>
                  <a:srgbClr val="FFFFFF"/>
                </a:solidFill>
                <a:latin typeface="Arial" charset="0"/>
                <a:cs typeface="Arial" charset="0"/>
              </a:rPr>
              <a:pPr fontAlgn="base">
                <a:spcBef>
                  <a:spcPct val="0"/>
                </a:spcBef>
                <a:spcAft>
                  <a:spcPct val="0"/>
                </a:spcAft>
              </a:pPr>
              <a:t>‹#›</a:t>
            </a:fld>
            <a:endParaRPr lang="en-US" altLang="tr-TR" dirty="0">
              <a:solidFill>
                <a:srgbClr val="FFFFFF"/>
              </a:solidFill>
              <a:latin typeface="Arial" charset="0"/>
              <a:cs typeface="Arial" charset="0"/>
            </a:endParaRPr>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19543419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hdr="0" ft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r>
              <a:rPr lang="tr-TR" altLang="tr-TR">
                <a:solidFill>
                  <a:srgbClr val="000000"/>
                </a:solidFill>
              </a:rPr>
              <a:t>www.themegallery.com</a:t>
            </a:r>
            <a:endParaRPr lang="es-ES"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s-ES" altLang="tr-TR">
                <a:solidFill>
                  <a:srgbClr val="000000"/>
                </a:solidFill>
              </a:rPr>
              <a:t>Company Logo</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68562605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30.jpeg"/><Relationship Id="rId1" Type="http://schemas.openxmlformats.org/officeDocument/2006/relationships/slideLayout" Target="../slideLayouts/slideLayout14.xml"/><Relationship Id="rId4" Type="http://schemas.openxmlformats.org/officeDocument/2006/relationships/hyperlink" Target="http://www.dindersi.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5760442"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fontAlgn="base">
              <a:spcBef>
                <a:spcPct val="0"/>
              </a:spcBef>
              <a:spcAft>
                <a:spcPct val="0"/>
              </a:spcAft>
            </a:pPr>
            <a:endParaRPr lang="es-ES" altLang="tr-TR" sz="2400" b="1" dirty="0">
              <a:solidFill>
                <a:srgbClr val="000000"/>
              </a:solidFill>
            </a:endParaRPr>
          </a:p>
        </p:txBody>
      </p:sp>
      <p:sp>
        <p:nvSpPr>
          <p:cNvPr id="2" name="Metin kutusu 1"/>
          <p:cNvSpPr txBox="1"/>
          <p:nvPr/>
        </p:nvSpPr>
        <p:spPr>
          <a:xfrm>
            <a:off x="611560" y="5753181"/>
            <a:ext cx="1659429" cy="369332"/>
          </a:xfrm>
          <a:prstGeom prst="rect">
            <a:avLst/>
          </a:prstGeom>
          <a:solidFill>
            <a:srgbClr val="FFC000"/>
          </a:solidFill>
          <a:ln w="76200">
            <a:solidFill>
              <a:srgbClr val="00B050"/>
            </a:solidFill>
          </a:ln>
        </p:spPr>
        <p:txBody>
          <a:bodyPr wrap="none" rtlCol="0">
            <a:spAutoFit/>
          </a:bodyPr>
          <a:lstStyle/>
          <a:p>
            <a:r>
              <a:rPr lang="tr-TR" dirty="0" smtClean="0">
                <a:solidFill>
                  <a:srgbClr val="000000"/>
                </a:solidFill>
              </a:rPr>
              <a:t>Sosyal </a:t>
            </a:r>
            <a:r>
              <a:rPr lang="tr-TR" dirty="0">
                <a:solidFill>
                  <a:srgbClr val="000000"/>
                </a:solidFill>
              </a:rPr>
              <a:t>İletişim</a:t>
            </a:r>
          </a:p>
        </p:txBody>
      </p:sp>
      <p:sp>
        <p:nvSpPr>
          <p:cNvPr id="4" name="Dikdörtgen 3"/>
          <p:cNvSpPr/>
          <p:nvPr/>
        </p:nvSpPr>
        <p:spPr>
          <a:xfrm>
            <a:off x="323528" y="836712"/>
            <a:ext cx="8568952" cy="1938992"/>
          </a:xfrm>
          <a:prstGeom prst="rect">
            <a:avLst/>
          </a:prstGeom>
          <a:solidFill>
            <a:srgbClr val="FF0000"/>
          </a:solidFill>
          <a:ln w="38100">
            <a:solidFill>
              <a:srgbClr val="00B050"/>
            </a:solidFill>
          </a:ln>
        </p:spPr>
        <p:txBody>
          <a:bodyPr wrap="square" lIns="91440" tIns="45720" rIns="91440" bIns="45720">
            <a:spAutoFit/>
          </a:bodyPr>
          <a:lstStyle/>
          <a:p>
            <a:pPr algn="ctr" fontAlgn="base">
              <a:spcBef>
                <a:spcPct val="0"/>
              </a:spcBef>
              <a:spcAft>
                <a:spcPct val="0"/>
              </a:spcAft>
            </a:pP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 ve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İmam Hatip Ortaokulu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sp>
        <p:nvSpPr>
          <p:cNvPr id="3" name="Slayt Numarası Yer Tutucusu 2"/>
          <p:cNvSpPr>
            <a:spLocks noGrp="1"/>
          </p:cNvSpPr>
          <p:nvPr>
            <p:ph type="sldNum" sz="quarter" idx="12"/>
          </p:nvPr>
        </p:nvSpPr>
        <p:spPr>
          <a:xfrm>
            <a:off x="6553200" y="6122513"/>
            <a:ext cx="2133600" cy="598962"/>
          </a:xfrm>
        </p:spPr>
        <p:txBody>
          <a:bodyPr/>
          <a:lstStyle/>
          <a:p>
            <a:fld id="{AE047755-8022-4C03-A43B-A79001CFB4B3}" type="slidenum">
              <a:rPr lang="es-ES" altLang="tr-TR" smtClean="0">
                <a:solidFill>
                  <a:srgbClr val="000000"/>
                </a:solidFill>
              </a:rPr>
              <a:pPr/>
              <a:t>1</a:t>
            </a:fld>
            <a:endParaRPr lang="es-ES" altLang="tr-TR" dirty="0">
              <a:solidFill>
                <a:srgbClr val="000000"/>
              </a:solidFill>
            </a:endParaRPr>
          </a:p>
        </p:txBody>
      </p:sp>
    </p:spTree>
    <p:extLst>
      <p:ext uri="{BB962C8B-B14F-4D97-AF65-F5344CB8AC3E}">
        <p14:creationId xmlns:p14="http://schemas.microsoft.com/office/powerpoint/2010/main" val="1540936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4. İyiliğe Karşılık Beklememek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00811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a:t>Riya: </a:t>
            </a:r>
            <a:r>
              <a:rPr lang="tr-TR" dirty="0"/>
              <a:t>İnsanlar arasında gösteriş, şöhret, çıkar sağlamak ve manevi bir konum elde etme amacıyla ibadet veya iş yapmaya “riya” denir.</a:t>
            </a:r>
            <a:endParaRPr lang="tr-TR" u="sng" dirty="0"/>
          </a:p>
        </p:txBody>
      </p:sp>
      <p:pic>
        <p:nvPicPr>
          <p:cNvPr id="61442" name="Picture 2" descr="http://allahayonelis.com/image.axd?picture=2011%2F6%2Fmunaf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88461"/>
            <a:ext cx="4248472" cy="4524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10</a:t>
            </a:fld>
            <a:endParaRPr lang="en-US" altLang="tr-TR" dirty="0">
              <a:solidFill>
                <a:srgbClr val="163794"/>
              </a:solidFill>
            </a:endParaRPr>
          </a:p>
        </p:txBody>
      </p:sp>
    </p:spTree>
    <p:extLst>
      <p:ext uri="{BB962C8B-B14F-4D97-AF65-F5344CB8AC3E}">
        <p14:creationId xmlns:p14="http://schemas.microsoft.com/office/powerpoint/2010/main" val="3101074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4. İyiliğe Karşılık Beklememek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00811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Şu hâlde bizler de başkalarına daima iyilik yapmayı kendimize ilke edinelim. Bununla beraber kalbimizde yalnızca Allah rızasını taşıyalım ve iyilikleri başka amaçlar için yapmaktan uzak duralım.</a:t>
            </a:r>
            <a:endParaRPr lang="tr-TR" u="sng"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321497"/>
            <a:ext cx="4536504" cy="4536504"/>
          </a:xfrm>
          <a:prstGeom prst="rect">
            <a:avLst/>
          </a:prstGeom>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11</a:t>
            </a:fld>
            <a:endParaRPr lang="en-US" altLang="tr-TR" dirty="0">
              <a:solidFill>
                <a:srgbClr val="163794"/>
              </a:solidFill>
            </a:endParaRPr>
          </a:p>
        </p:txBody>
      </p:sp>
    </p:spTree>
    <p:extLst>
      <p:ext uri="{BB962C8B-B14F-4D97-AF65-F5344CB8AC3E}">
        <p14:creationId xmlns:p14="http://schemas.microsoft.com/office/powerpoint/2010/main" val="3785979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4. İyiliğe Karşılık Beklememek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72008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Dinimizde iyiliklerin başa kakılması niçin eziyet olarak görülmüştür?</a:t>
            </a:r>
            <a:endParaRPr lang="tr-TR" u="sng" dirty="0"/>
          </a:p>
        </p:txBody>
      </p:sp>
      <p:pic>
        <p:nvPicPr>
          <p:cNvPr id="62466" name="Picture 2" descr="http://www.sevgiplatformu.com/gelisim/zor-insan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6912768" cy="4586827"/>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12</a:t>
            </a:fld>
            <a:endParaRPr lang="en-US" altLang="tr-TR" dirty="0">
              <a:solidFill>
                <a:srgbClr val="163794"/>
              </a:solidFill>
            </a:endParaRPr>
          </a:p>
        </p:txBody>
      </p:sp>
    </p:spTree>
    <p:extLst>
      <p:ext uri="{BB962C8B-B14F-4D97-AF65-F5344CB8AC3E}">
        <p14:creationId xmlns:p14="http://schemas.microsoft.com/office/powerpoint/2010/main" val="1272719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72008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a:t>Tevazu</a:t>
            </a:r>
            <a:r>
              <a:rPr lang="tr-TR" dirty="0"/>
              <a:t>, alçak gönüllü ve ağır başlı olmak anlamına gelmektedir. İnsanı yücelten bu ahlaki </a:t>
            </a:r>
            <a:r>
              <a:rPr lang="it-IT" dirty="0"/>
              <a:t>özelliğe sahip olanlara da </a:t>
            </a:r>
            <a:r>
              <a:rPr lang="it-IT" b="1" u="sng" dirty="0"/>
              <a:t>mütevazı</a:t>
            </a:r>
            <a:r>
              <a:rPr lang="it-IT" dirty="0"/>
              <a:t> denir.</a:t>
            </a:r>
            <a:endParaRPr lang="tr-TR" u="sng" dirty="0"/>
          </a:p>
        </p:txBody>
      </p:sp>
      <p:pic>
        <p:nvPicPr>
          <p:cNvPr id="63490" name="Picture 2" descr="http://www.islamiforumlar.net/resim/images3/tevazu.jpg"/>
          <p:cNvPicPr>
            <a:picLocks noChangeAspect="1" noChangeArrowheads="1"/>
          </p:cNvPicPr>
          <p:nvPr/>
        </p:nvPicPr>
        <p:blipFill rotWithShape="1">
          <a:blip r:embed="rId2">
            <a:extLst>
              <a:ext uri="{28A0092B-C50C-407E-A947-70E740481C1C}">
                <a14:useLocalDpi xmlns:a14="http://schemas.microsoft.com/office/drawing/2010/main" val="0"/>
              </a:ext>
            </a:extLst>
          </a:blip>
          <a:srcRect b="7508"/>
          <a:stretch/>
        </p:blipFill>
        <p:spPr bwMode="auto">
          <a:xfrm>
            <a:off x="683568" y="1988840"/>
            <a:ext cx="7688920" cy="4745360"/>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13</a:t>
            </a:fld>
            <a:endParaRPr lang="en-US" altLang="tr-TR" dirty="0">
              <a:solidFill>
                <a:srgbClr val="163794"/>
              </a:solidFill>
            </a:endParaRPr>
          </a:p>
        </p:txBody>
      </p:sp>
    </p:spTree>
    <p:extLst>
      <p:ext uri="{BB962C8B-B14F-4D97-AF65-F5344CB8AC3E}">
        <p14:creationId xmlns:p14="http://schemas.microsoft.com/office/powerpoint/2010/main" val="2350664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mg1.loadtr.com/k-550697-eski_walk.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45046"/>
            <a:ext cx="7380820" cy="5904656"/>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00811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Kur’an-ı Kerim’de, kibirden uzak duran ve mütevazı olan müminler övülmektedir. Bir ayet-i kerimede şöyle buyrulmaktadır: </a:t>
            </a:r>
            <a:r>
              <a:rPr lang="tr-TR" b="1" dirty="0"/>
              <a:t>“Rahman’ın kulları, yeryüzünde vakar ve tevazu ile yürüyen kimselerdir.” </a:t>
            </a:r>
            <a:r>
              <a:rPr lang="tr-TR" sz="1200" b="1" dirty="0"/>
              <a:t>(Furkan: 63)</a:t>
            </a:r>
            <a:endParaRPr lang="tr-TR" u="sng" dirty="0"/>
          </a:p>
        </p:txBody>
      </p:sp>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14</a:t>
            </a:fld>
            <a:endParaRPr lang="en-US" altLang="tr-TR" dirty="0">
              <a:solidFill>
                <a:srgbClr val="163794"/>
              </a:solidFill>
            </a:endParaRPr>
          </a:p>
        </p:txBody>
      </p:sp>
    </p:spTree>
    <p:extLst>
      <p:ext uri="{BB962C8B-B14F-4D97-AF65-F5344CB8AC3E}">
        <p14:creationId xmlns:p14="http://schemas.microsoft.com/office/powerpoint/2010/main" val="68629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8417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err="1"/>
              <a:t>Hadis:</a:t>
            </a:r>
            <a:r>
              <a:rPr lang="tr-TR" i="1" dirty="0" err="1"/>
              <a:t>“Allah</a:t>
            </a:r>
            <a:r>
              <a:rPr lang="tr-TR" i="1" dirty="0"/>
              <a:t> bana birbirinize karşı mütevazı olup alçak gönüllü davranmanızı ve hiçbir kimsenin diğer bir kimseye karşı büyüklenmemesini </a:t>
            </a:r>
            <a:r>
              <a:rPr lang="tr-TR" i="1" dirty="0" err="1"/>
              <a:t>vahyetti</a:t>
            </a:r>
            <a:r>
              <a:rPr lang="tr-TR" i="1" dirty="0"/>
              <a:t>.” </a:t>
            </a:r>
            <a:r>
              <a:rPr lang="tr-TR" dirty="0"/>
              <a:t>Bir başka hadis-i şerifinde ise tevazu sahibi olanların manevi açıdan derecelerinin yükseleceğini ifade etmektedir: </a:t>
            </a:r>
            <a:r>
              <a:rPr lang="tr-TR" i="1" dirty="0"/>
              <a:t>“Kim Allah Rızası için bir derece tevazu gösterirse, bu sebeple Allah onu bir derece yükseltir…”</a:t>
            </a:r>
            <a:endParaRPr lang="tr-TR" u="sng" dirty="0"/>
          </a:p>
        </p:txBody>
      </p:sp>
      <p:pic>
        <p:nvPicPr>
          <p:cNvPr id="65538" name="Picture 2" descr="http://www.ruyatabirleri.net.tr/wp-content/uploads/sozunde-durm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848616"/>
            <a:ext cx="3816424" cy="3892752"/>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15</a:t>
            </a:fld>
            <a:endParaRPr lang="en-US" altLang="tr-TR" dirty="0">
              <a:solidFill>
                <a:srgbClr val="163794"/>
              </a:solidFill>
            </a:endParaRPr>
          </a:p>
        </p:txBody>
      </p:sp>
    </p:spTree>
    <p:extLst>
      <p:ext uri="{BB962C8B-B14F-4D97-AF65-F5344CB8AC3E}">
        <p14:creationId xmlns:p14="http://schemas.microsoft.com/office/powerpoint/2010/main" val="1528173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8417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Sahip olduğumuz nimet ve güzellikler, başkalarına karşı büyüklenmenin aracı olmamalıdır. Aksine bunların Allah’ın bir ikram ve lütfu olduğunu hatırlamalı ve şükretmeliyiz. Peygamberimiz de kendisine verilen nimetleri daima hatırlamış ama asla bu özelliklere sahip olduğu için gurur ve kibre kapılmamıştır.</a:t>
            </a:r>
            <a:endParaRPr lang="tr-TR" u="sng" dirty="0"/>
          </a:p>
        </p:txBody>
      </p:sp>
      <p:pic>
        <p:nvPicPr>
          <p:cNvPr id="66564" name="Picture 4" descr="http://www.nasihatler.com/wp-content/uploads/2010/05/tevazu.jpg"/>
          <p:cNvPicPr>
            <a:picLocks noChangeAspect="1" noChangeArrowheads="1"/>
          </p:cNvPicPr>
          <p:nvPr/>
        </p:nvPicPr>
        <p:blipFill rotWithShape="1">
          <a:blip r:embed="rId2">
            <a:extLst>
              <a:ext uri="{28A0092B-C50C-407E-A947-70E740481C1C}">
                <a14:useLocalDpi xmlns:a14="http://schemas.microsoft.com/office/drawing/2010/main" val="0"/>
              </a:ext>
            </a:extLst>
          </a:blip>
          <a:srcRect b="15568"/>
          <a:stretch/>
        </p:blipFill>
        <p:spPr bwMode="auto">
          <a:xfrm>
            <a:off x="1115616" y="2825013"/>
            <a:ext cx="6624736" cy="3846760"/>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16</a:t>
            </a:fld>
            <a:endParaRPr lang="en-US" altLang="tr-TR" dirty="0">
              <a:solidFill>
                <a:srgbClr val="163794"/>
              </a:solidFill>
            </a:endParaRPr>
          </a:p>
        </p:txBody>
      </p:sp>
    </p:spTree>
    <p:extLst>
      <p:ext uri="{BB962C8B-B14F-4D97-AF65-F5344CB8AC3E}">
        <p14:creationId xmlns:p14="http://schemas.microsoft.com/office/powerpoint/2010/main" val="102567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201622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yeme, içme ve oturma gibi insani davranışlarında oldukça sade idi. Gösteriş ve şatafattan uzak bir hayat yaşıyordu. Bu yüzden onu ilk kez görenler, diğer insanlardan ayırt edemez hatta hayretlerini gizleyemezlerdi. Peygamber Efendimiz sofra başında otururken yanına gelen bir kişi, gördüğü sadelik karşısında şaşırınca şu cevabı almıştı: </a:t>
            </a:r>
            <a:r>
              <a:rPr lang="tr-TR" i="1" dirty="0"/>
              <a:t>“Ben kulun oturduğu gibi oturur, kulun yediği gibi yerim. Ben ancak bir kulum.”</a:t>
            </a:r>
            <a:endParaRPr lang="tr-TR" u="sng" dirty="0"/>
          </a:p>
        </p:txBody>
      </p:sp>
      <p:pic>
        <p:nvPicPr>
          <p:cNvPr id="67586" name="Picture 2" descr="http://dawah.de/die_muetter_der_glaeubigen/Moham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84984"/>
            <a:ext cx="6608170" cy="3097164"/>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17</a:t>
            </a:fld>
            <a:endParaRPr lang="en-US" altLang="tr-TR" dirty="0">
              <a:solidFill>
                <a:srgbClr val="163794"/>
              </a:solidFill>
            </a:endParaRPr>
          </a:p>
        </p:txBody>
      </p:sp>
    </p:spTree>
    <p:extLst>
      <p:ext uri="{BB962C8B-B14F-4D97-AF65-F5344CB8AC3E}">
        <p14:creationId xmlns:p14="http://schemas.microsoft.com/office/powerpoint/2010/main" val="857822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15212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kişisel işlerini kendisi yapar hatta bu konuda ailesine yük olmamaya gayret ederdi. Yine ailesine ev işlerinde yardımcı olurdu. Zaman zaman elbiselerini yamar, ayakkabılarını tamir eder ve koyununu sağardı.</a:t>
            </a:r>
            <a:endParaRPr lang="tr-TR" u="sng" dirty="0"/>
          </a:p>
        </p:txBody>
      </p:sp>
      <p:pic>
        <p:nvPicPr>
          <p:cNvPr id="68610" name="Picture 2" descr="http://www.mumsema.org/attachments/3319d1397346324/muhamma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92896"/>
            <a:ext cx="4104456" cy="4044756"/>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18</a:t>
            </a:fld>
            <a:endParaRPr lang="en-US" altLang="tr-TR" dirty="0">
              <a:solidFill>
                <a:srgbClr val="163794"/>
              </a:solidFill>
            </a:endParaRPr>
          </a:p>
        </p:txBody>
      </p:sp>
    </p:spTree>
    <p:extLst>
      <p:ext uri="{BB962C8B-B14F-4D97-AF65-F5344CB8AC3E}">
        <p14:creationId xmlns:p14="http://schemas.microsoft.com/office/powerpoint/2010/main" val="1295512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80020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kendisinin halka mesafeli duran hükümdar ve krallar gibi görülmesini istemiyordu. Bir gün bir adam, Peygamberimizin huzuruna gelince titremeye başlamıştı. Durumu fark eden Peygamber Efendimiz şöyle buyurmuştur: </a:t>
            </a:r>
            <a:r>
              <a:rPr lang="tr-TR" i="1" dirty="0"/>
              <a:t>“Kendine gel! Ben bir hükümdar değilim. Ben ancak, </a:t>
            </a:r>
            <a:r>
              <a:rPr lang="tr-TR" i="1" dirty="0" err="1"/>
              <a:t>Kureyş</a:t>
            </a:r>
            <a:r>
              <a:rPr lang="tr-TR" i="1" dirty="0"/>
              <a:t> kabilesinden, kurutulmuş et yiyen bir kadının oğluyum!”</a:t>
            </a:r>
            <a:endParaRPr lang="tr-TR" u="sng" dirty="0"/>
          </a:p>
        </p:txBody>
      </p:sp>
      <p:pic>
        <p:nvPicPr>
          <p:cNvPr id="69634" name="Picture 2" descr="https://encrypted-tbn2.gstatic.com/images?q=tbn:ANd9GcRTAn3gCeD81_W0e0BcZfEgo5FTq2FF-ZUpAnMWDJPpdSSnP3Nh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141886"/>
            <a:ext cx="3456384" cy="3629992"/>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19</a:t>
            </a:fld>
            <a:endParaRPr lang="en-US" altLang="tr-TR" dirty="0">
              <a:solidFill>
                <a:srgbClr val="163794"/>
              </a:solidFill>
            </a:endParaRPr>
          </a:p>
        </p:txBody>
      </p:sp>
    </p:spTree>
    <p:extLst>
      <p:ext uri="{BB962C8B-B14F-4D97-AF65-F5344CB8AC3E}">
        <p14:creationId xmlns:p14="http://schemas.microsoft.com/office/powerpoint/2010/main" val="209824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Bölüm İçindekiler</a:t>
            </a:r>
            <a:endParaRPr lang="en-US" altLang="tr-TR" dirty="0"/>
          </a:p>
        </p:txBody>
      </p:sp>
      <p:grpSp>
        <p:nvGrpSpPr>
          <p:cNvPr id="33" name="Group 173"/>
          <p:cNvGrpSpPr>
            <a:grpSpLocks/>
          </p:cNvGrpSpPr>
          <p:nvPr/>
        </p:nvGrpSpPr>
        <p:grpSpPr bwMode="auto">
          <a:xfrm>
            <a:off x="492816" y="1844824"/>
            <a:ext cx="8140444" cy="823541"/>
            <a:chOff x="1248" y="1350"/>
            <a:chExt cx="3060" cy="348"/>
          </a:xfrm>
        </p:grpSpPr>
        <p:sp>
          <p:nvSpPr>
            <p:cNvPr id="34"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35"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36"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t>4. İyiliğe Karşılık Beklememek</a:t>
              </a:r>
              <a:endParaRPr lang="en-US" altLang="tr-TR" sz="2400" dirty="0">
                <a:solidFill>
                  <a:srgbClr val="FFFFFF"/>
                </a:solidFill>
                <a:latin typeface="Arial" charset="0"/>
              </a:endParaRPr>
            </a:p>
          </p:txBody>
        </p:sp>
      </p:grpSp>
      <p:grpSp>
        <p:nvGrpSpPr>
          <p:cNvPr id="19" name="Group 173"/>
          <p:cNvGrpSpPr>
            <a:grpSpLocks/>
          </p:cNvGrpSpPr>
          <p:nvPr/>
        </p:nvGrpSpPr>
        <p:grpSpPr bwMode="auto">
          <a:xfrm>
            <a:off x="534173" y="2906583"/>
            <a:ext cx="8140444" cy="823541"/>
            <a:chOff x="1248" y="1350"/>
            <a:chExt cx="3060" cy="348"/>
          </a:xfrm>
        </p:grpSpPr>
        <p:sp>
          <p:nvSpPr>
            <p:cNvPr id="20"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21"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dirty="0">
                <a:solidFill>
                  <a:srgbClr val="FFFFFF"/>
                </a:solidFill>
                <a:latin typeface="Arial" charset="0"/>
              </a:endParaRPr>
            </a:p>
          </p:txBody>
        </p:sp>
        <p:sp>
          <p:nvSpPr>
            <p:cNvPr id="22"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t>5. Mütevazı Olmak</a:t>
              </a:r>
              <a:endParaRPr lang="en-US" altLang="tr-TR" sz="2400" dirty="0">
                <a:solidFill>
                  <a:srgbClr val="FFFFFF"/>
                </a:solidFill>
                <a:latin typeface="Arial" charset="0"/>
              </a:endParaRPr>
            </a:p>
          </p:txBody>
        </p:sp>
      </p:grpSp>
      <p:pic>
        <p:nvPicPr>
          <p:cNvPr id="26626" name="Picture 2" descr="http://i.radikal.com.tr/644x385/2012/06/15/fft5_mf100306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75122"/>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1"/>
          </p:nvPr>
        </p:nvSpPr>
        <p:spPr/>
        <p:txBody>
          <a:bodyPr/>
          <a:lstStyle/>
          <a:p>
            <a:fld id="{86EB6723-8A2B-4318-8B31-AF0FE4BD077A}" type="slidenum">
              <a:rPr lang="en-US" altLang="tr-TR" smtClean="0">
                <a:solidFill>
                  <a:srgbClr val="163794"/>
                </a:solidFill>
              </a:rPr>
              <a:pPr/>
              <a:t>2</a:t>
            </a:fld>
            <a:endParaRPr lang="en-US" altLang="tr-TR" dirty="0">
              <a:solidFill>
                <a:srgbClr val="163794"/>
              </a:solidFill>
            </a:endParaRPr>
          </a:p>
        </p:txBody>
      </p:sp>
    </p:spTree>
    <p:extLst>
      <p:ext uri="{BB962C8B-B14F-4D97-AF65-F5344CB8AC3E}">
        <p14:creationId xmlns:p14="http://schemas.microsoft.com/office/powerpoint/2010/main" val="393432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Peygamberimizin yoksullarla ve kölelerle yakından ilgilenmesi, gurur ve kibir dolu müşrikleri rahatsız etmişti. Öyle ki, onları yanından uzaklaştırdığı takdirde kendisini dinleyeceklerini söylemekteydiler. Fakat buna rağmen Peygamber Efendimiz onlara sahip çıkmış, onları yanından ayırmamıştır.</a:t>
            </a:r>
            <a:endParaRPr lang="tr-TR" u="sng" dirty="0"/>
          </a:p>
        </p:txBody>
      </p:sp>
      <p:pic>
        <p:nvPicPr>
          <p:cNvPr id="70658" name="Picture 2" descr="http://www.sendika.org/wp-content/uploads/2007/03/hayaletcocuk.jpg.-2007-0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38095"/>
            <a:ext cx="6120680" cy="4080453"/>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20</a:t>
            </a:fld>
            <a:endParaRPr lang="en-US" altLang="tr-TR" dirty="0">
              <a:solidFill>
                <a:srgbClr val="163794"/>
              </a:solidFill>
            </a:endParaRPr>
          </a:p>
        </p:txBody>
      </p:sp>
    </p:spTree>
    <p:extLst>
      <p:ext uri="{BB962C8B-B14F-4D97-AF65-F5344CB8AC3E}">
        <p14:creationId xmlns:p14="http://schemas.microsoft.com/office/powerpoint/2010/main" val="537494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94421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 Efendimiz, kendisinin yüceltilmesini istemez ve diğer insanlardan  ayrıcalıklı görülmesine razı olmazdı. Bir gün </a:t>
            </a:r>
            <a:r>
              <a:rPr lang="tr-TR" dirty="0" err="1"/>
              <a:t>Resûlullah</a:t>
            </a:r>
            <a:r>
              <a:rPr lang="tr-TR" dirty="0"/>
              <a:t> bir grup ashabıyla yürürken, birisi gelip örtü ile Allah </a:t>
            </a:r>
            <a:r>
              <a:rPr lang="tr-TR" dirty="0" err="1"/>
              <a:t>Resûlü’nü</a:t>
            </a:r>
            <a:r>
              <a:rPr lang="tr-TR" dirty="0"/>
              <a:t> güneşten korumak istedi. </a:t>
            </a:r>
            <a:r>
              <a:rPr lang="tr-TR" dirty="0" err="1"/>
              <a:t>Resûlullah</a:t>
            </a:r>
            <a:r>
              <a:rPr lang="tr-TR" dirty="0"/>
              <a:t>, örtünün gölgesini görünce başını kaldırdı, baktı ki bir çarşafla gölgelik yapılmış. Efendimiz, sahabeye örtüyü bırakmasını söyledi. Ardından çarşafı alıp yere koydu ve “Ben de sizin gibi bir insanım!” buyurdu.</a:t>
            </a:r>
            <a:endParaRPr lang="tr-TR" u="sng" dirty="0"/>
          </a:p>
        </p:txBody>
      </p:sp>
      <p:pic>
        <p:nvPicPr>
          <p:cNvPr id="71682" name="Picture 2" descr="http://www.feminkurd.net/admin/image/image/ins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284984"/>
            <a:ext cx="2764685" cy="3380259"/>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21</a:t>
            </a:fld>
            <a:endParaRPr lang="en-US" altLang="tr-TR" dirty="0">
              <a:solidFill>
                <a:srgbClr val="163794"/>
              </a:solidFill>
            </a:endParaRPr>
          </a:p>
        </p:txBody>
      </p:sp>
    </p:spTree>
    <p:extLst>
      <p:ext uri="{BB962C8B-B14F-4D97-AF65-F5344CB8AC3E}">
        <p14:creationId xmlns:p14="http://schemas.microsoft.com/office/powerpoint/2010/main" val="2326062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00811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Ebu </a:t>
            </a:r>
            <a:r>
              <a:rPr lang="tr-TR" dirty="0" err="1"/>
              <a:t>Ümâme</a:t>
            </a:r>
            <a:r>
              <a:rPr lang="tr-TR" dirty="0"/>
              <a:t> şöyle diyor: “Peygamber bir defasında bastonuna dayanarak yanımıza geldi. Onun için ayağa kalkmamız üzerine şöyle dedi: ‘Birbirini </a:t>
            </a:r>
            <a:r>
              <a:rPr lang="tr-TR" dirty="0" err="1"/>
              <a:t>ululaştıran</a:t>
            </a:r>
            <a:r>
              <a:rPr lang="tr-TR" dirty="0"/>
              <a:t> Acemlerin ayağa kalkmaları gibi ayağa kalkmayın.”</a:t>
            </a:r>
            <a:endParaRPr lang="tr-TR" u="sng" dirty="0"/>
          </a:p>
        </p:txBody>
      </p:sp>
      <p:pic>
        <p:nvPicPr>
          <p:cNvPr id="72706" name="Picture 2" descr="http://www.estanbul.com/images/imported/2010/09/Allah20ve20Muhammed20gif20von20karoglan-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9720" y="2348880"/>
            <a:ext cx="4472569" cy="4423421"/>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22</a:t>
            </a:fld>
            <a:endParaRPr lang="en-US" altLang="tr-TR" dirty="0">
              <a:solidFill>
                <a:srgbClr val="163794"/>
              </a:solidFill>
            </a:endParaRPr>
          </a:p>
        </p:txBody>
      </p:sp>
    </p:spTree>
    <p:extLst>
      <p:ext uri="{BB962C8B-B14F-4D97-AF65-F5344CB8AC3E}">
        <p14:creationId xmlns:p14="http://schemas.microsoft.com/office/powerpoint/2010/main" val="158889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aşlık 1"/>
          <p:cNvSpPr txBox="1">
            <a:spLocks/>
          </p:cNvSpPr>
          <p:nvPr/>
        </p:nvSpPr>
        <p:spPr bwMode="white">
          <a:xfrm>
            <a:off x="539552" y="1064198"/>
            <a:ext cx="8153400" cy="1851149"/>
          </a:xfrm>
          <a:prstGeom prst="rect">
            <a:avLst/>
          </a:prstGeom>
          <a:solidFill>
            <a:schemeClr val="accent6">
              <a:lumMod val="75000"/>
            </a:schemeClr>
          </a:solidFill>
          <a:ln>
            <a:solidFill>
              <a:srgbClr val="FF0000"/>
            </a:solidFill>
          </a:ln>
          <a:effectLst>
            <a:glow rad="2286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charset="0"/>
              </a:defRPr>
            </a:lvl2pPr>
            <a:lvl3pPr algn="l" rtl="0" fontAlgn="base">
              <a:spcBef>
                <a:spcPct val="0"/>
              </a:spcBef>
              <a:spcAft>
                <a:spcPct val="0"/>
              </a:spcAft>
              <a:defRPr sz="3600" b="1">
                <a:solidFill>
                  <a:schemeClr val="bg1"/>
                </a:solidFill>
                <a:latin typeface="Arial" charset="0"/>
              </a:defRPr>
            </a:lvl3pPr>
            <a:lvl4pPr algn="l" rtl="0" fontAlgn="base">
              <a:spcBef>
                <a:spcPct val="0"/>
              </a:spcBef>
              <a:spcAft>
                <a:spcPct val="0"/>
              </a:spcAft>
              <a:defRPr sz="3600" b="1">
                <a:solidFill>
                  <a:schemeClr val="bg1"/>
                </a:solidFill>
                <a:latin typeface="Arial" charset="0"/>
              </a:defRPr>
            </a:lvl4pPr>
            <a:lvl5pPr algn="l" rtl="0" fontAlgn="base">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a:lstStyle>
          <a:p>
            <a:pPr>
              <a:defRPr/>
            </a:pPr>
            <a:r>
              <a:rPr lang="tr-TR" sz="2400" kern="0" dirty="0">
                <a:solidFill>
                  <a:srgbClr val="FFFFFF"/>
                </a:solidFill>
              </a:rPr>
              <a:t>Örneğin: Peygamberlere, din büyüklerine ve ölmüş şahsiyetlere ve türbelerine saygı gösteriyoruz bahanesi ile aşır övmek inanç açısından kişiyi yanlış yollara götürür.</a:t>
            </a:r>
          </a:p>
        </p:txBody>
      </p:sp>
      <p:sp>
        <p:nvSpPr>
          <p:cNvPr id="32" name="Başlık 1"/>
          <p:cNvSpPr txBox="1">
            <a:spLocks/>
          </p:cNvSpPr>
          <p:nvPr/>
        </p:nvSpPr>
        <p:spPr bwMode="white">
          <a:xfrm>
            <a:off x="3922514" y="3263925"/>
            <a:ext cx="4770438" cy="2973387"/>
          </a:xfrm>
          <a:prstGeom prst="rect">
            <a:avLst/>
          </a:prstGeom>
          <a:solidFill>
            <a:schemeClr val="accent1">
              <a:lumMod val="60000"/>
              <a:lumOff val="40000"/>
            </a:schemeClr>
          </a:solidFill>
          <a:ln w="57150">
            <a:solidFill>
              <a:srgbClr val="FF0000"/>
            </a:solidFill>
          </a:ln>
          <a:effectLst>
            <a:glow rad="228600">
              <a:schemeClr val="accent4">
                <a:satMod val="175000"/>
                <a:alpha val="40000"/>
              </a:schemeClr>
            </a:glow>
          </a:effectLst>
        </p:spPr>
        <p:txBody>
          <a:bodyPr anchor="ctr"/>
          <a:lst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charset="0"/>
              </a:defRPr>
            </a:lvl2pPr>
            <a:lvl3pPr algn="l" rtl="0" fontAlgn="base">
              <a:spcBef>
                <a:spcPct val="0"/>
              </a:spcBef>
              <a:spcAft>
                <a:spcPct val="0"/>
              </a:spcAft>
              <a:defRPr sz="3600" b="1">
                <a:solidFill>
                  <a:schemeClr val="bg1"/>
                </a:solidFill>
                <a:latin typeface="Arial" charset="0"/>
              </a:defRPr>
            </a:lvl3pPr>
            <a:lvl4pPr algn="l" rtl="0" fontAlgn="base">
              <a:spcBef>
                <a:spcPct val="0"/>
              </a:spcBef>
              <a:spcAft>
                <a:spcPct val="0"/>
              </a:spcAft>
              <a:defRPr sz="3600" b="1">
                <a:solidFill>
                  <a:schemeClr val="bg1"/>
                </a:solidFill>
                <a:latin typeface="Arial" charset="0"/>
              </a:defRPr>
            </a:lvl4pPr>
            <a:lvl5pPr algn="l" rtl="0" fontAlgn="base">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a:lstStyle>
          <a:p>
            <a:r>
              <a:rPr lang="tr-TR" sz="2400" kern="0" dirty="0">
                <a:solidFill>
                  <a:srgbClr val="1C1C1C"/>
                </a:solidFill>
              </a:rPr>
              <a:t>Hadis: </a:t>
            </a:r>
            <a:r>
              <a:rPr lang="tr-TR" sz="2400" b="0" dirty="0">
                <a:solidFill>
                  <a:srgbClr val="1C1C1C"/>
                </a:solidFill>
              </a:rPr>
              <a:t>"Beni överken Hristiyanların İsa’yı övdükleri gibi aşırılığa gitmeyin. Onlar İsa’yı Allah’ın oğlu konumuna yükselttiler. Ben Allah’ın bir kuluyum. Bu yüzden bana Allah’ın kulu ve elçisi deyin.”</a:t>
            </a:r>
            <a:endParaRPr lang="tr-TR" sz="2400" kern="0" dirty="0">
              <a:solidFill>
                <a:srgbClr val="1C1C1C"/>
              </a:solidFill>
            </a:endParaRPr>
          </a:p>
        </p:txBody>
      </p:sp>
      <p:pic>
        <p:nvPicPr>
          <p:cNvPr id="82949" name="Picture 2" descr="https://encrypted-tbn2.gstatic.com/images?q=tbn:ANd9GcQHlW0S1HK6VfNV3uNhRVESa7UHNeEBroe8Xh0paPmsN4Pgh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42717"/>
            <a:ext cx="2951162"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p:nvPr/>
        </p:nvPicPr>
        <p:blipFill rotWithShape="1">
          <a:blip r:embed="rId3"/>
          <a:srcRect l="73849" t="22469" r="20182" b="71111"/>
          <a:stretch/>
        </p:blipFill>
        <p:spPr bwMode="auto">
          <a:xfrm>
            <a:off x="8100392" y="332656"/>
            <a:ext cx="877243" cy="382964"/>
          </a:xfrm>
          <a:prstGeom prst="rect">
            <a:avLst/>
          </a:prstGeom>
          <a:ln>
            <a:noFill/>
          </a:ln>
          <a:extLst>
            <a:ext uri="{53640926-AAD7-44D8-BBD7-CCE9431645EC}">
              <a14:shadowObscured xmlns:a14="http://schemas.microsoft.com/office/drawing/2010/main"/>
            </a:ext>
          </a:extLst>
        </p:spPr>
      </p:pic>
      <p:sp>
        <p:nvSpPr>
          <p:cNvPr id="7" name="Unvan 1"/>
          <p:cNvSpPr>
            <a:spLocks noGrp="1"/>
          </p:cNvSpPr>
          <p:nvPr>
            <p:ph type="title"/>
          </p:nvPr>
        </p:nvSpPr>
        <p:spPr>
          <a:xfrm>
            <a:off x="304800" y="152400"/>
            <a:ext cx="8458200" cy="563563"/>
          </a:xfrm>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2" name="Slayt Numarası Yer Tutucusu 1"/>
          <p:cNvSpPr>
            <a:spLocks noGrp="1"/>
          </p:cNvSpPr>
          <p:nvPr>
            <p:ph type="sldNum" sz="quarter" idx="11"/>
          </p:nvPr>
        </p:nvSpPr>
        <p:spPr/>
        <p:txBody>
          <a:bodyPr/>
          <a:lstStyle/>
          <a:p>
            <a:fld id="{86EB6723-8A2B-4318-8B31-AF0FE4BD077A}" type="slidenum">
              <a:rPr lang="en-US" altLang="tr-TR" smtClean="0">
                <a:solidFill>
                  <a:srgbClr val="163794"/>
                </a:solidFill>
              </a:rPr>
              <a:pPr/>
              <a:t>23</a:t>
            </a:fld>
            <a:endParaRPr lang="en-US" altLang="tr-TR" dirty="0">
              <a:solidFill>
                <a:srgbClr val="163794"/>
              </a:solidFill>
            </a:endParaRPr>
          </a:p>
        </p:txBody>
      </p:sp>
    </p:spTree>
    <p:extLst>
      <p:ext uri="{BB962C8B-B14F-4D97-AF65-F5344CB8AC3E}">
        <p14:creationId xmlns:p14="http://schemas.microsoft.com/office/powerpoint/2010/main" val="378663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5. Mütevazı Olmak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8722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Bir seyahatteyken sahabeden birkaç kişi yemek için bir keçi kesmeyi  kararlaştırdılar. Aralarında iş bölümü yaptılar. Biri kesecek, biri derisini yüzecek, bir diğeri de pişirecekti. </a:t>
            </a:r>
            <a:r>
              <a:rPr lang="tr-TR" dirty="0" err="1"/>
              <a:t>Resûlullah</a:t>
            </a:r>
            <a:r>
              <a:rPr lang="tr-TR" dirty="0"/>
              <a:t> da ateş için odun toplayacağını söyledi. Ashabı ise odun toplama işini de kendilerinin yapacağını söyleyince, </a:t>
            </a:r>
            <a:r>
              <a:rPr lang="tr-TR" dirty="0" err="1"/>
              <a:t>Resûlullah</a:t>
            </a:r>
            <a:r>
              <a:rPr lang="tr-TR" dirty="0"/>
              <a:t>, </a:t>
            </a:r>
            <a:r>
              <a:rPr lang="tr-TR" i="1" dirty="0"/>
              <a:t>“Gerçekten isteyerek bunu yapacağınızı biliyorum. Ancak ben toplumda ayrıcalıklı bir durumda bulunmaktan hoşlanmam. Böyle insanları Allah da sevmez.” </a:t>
            </a:r>
            <a:r>
              <a:rPr lang="tr-TR" dirty="0"/>
              <a:t>buyurmuştur.</a:t>
            </a:r>
            <a:endParaRPr lang="tr-TR" u="sng" dirty="0"/>
          </a:p>
        </p:txBody>
      </p:sp>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t="11278"/>
          <a:stretch/>
        </p:blipFill>
        <p:spPr>
          <a:xfrm>
            <a:off x="1763688" y="3213887"/>
            <a:ext cx="5112568" cy="3397600"/>
          </a:xfrm>
          <a:prstGeom prst="rect">
            <a:avLst/>
          </a:prstGeom>
        </p:spPr>
      </p:pic>
      <p:sp>
        <p:nvSpPr>
          <p:cNvPr id="4" name="Slayt Numarası Yer Tutucusu 3"/>
          <p:cNvSpPr>
            <a:spLocks noGrp="1"/>
          </p:cNvSpPr>
          <p:nvPr>
            <p:ph type="sldNum" sz="quarter" idx="11"/>
          </p:nvPr>
        </p:nvSpPr>
        <p:spPr/>
        <p:txBody>
          <a:bodyPr/>
          <a:lstStyle/>
          <a:p>
            <a:fld id="{86EB6723-8A2B-4318-8B31-AF0FE4BD077A}" type="slidenum">
              <a:rPr lang="en-US" altLang="tr-TR" smtClean="0">
                <a:solidFill>
                  <a:srgbClr val="163794"/>
                </a:solidFill>
              </a:rPr>
              <a:pPr/>
              <a:t>24</a:t>
            </a:fld>
            <a:endParaRPr lang="en-US" altLang="tr-TR" dirty="0">
              <a:solidFill>
                <a:srgbClr val="163794"/>
              </a:solidFill>
            </a:endParaRPr>
          </a:p>
        </p:txBody>
      </p:sp>
    </p:spTree>
    <p:extLst>
      <p:ext uri="{BB962C8B-B14F-4D97-AF65-F5344CB8AC3E}">
        <p14:creationId xmlns:p14="http://schemas.microsoft.com/office/powerpoint/2010/main" val="3687330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562541" y="2967335"/>
            <a:ext cx="4018921" cy="923330"/>
          </a:xfrm>
          <a:prstGeom prst="rect">
            <a:avLst/>
          </a:prstGeom>
          <a:noFill/>
        </p:spPr>
        <p:txBody>
          <a:bodyPr wrap="none" lIns="91440" tIns="45720" rIns="91440" bIns="45720">
            <a:spAutoFit/>
          </a:bodyPr>
          <a:lstStyle/>
          <a:p>
            <a:pPr algn="ctr"/>
            <a:r>
              <a:rPr lang="tr-T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Teşekkürler</a:t>
            </a:r>
          </a:p>
        </p:txBody>
      </p:sp>
      <p:sp>
        <p:nvSpPr>
          <p:cNvPr id="2" name="Slayt Numarası Yer Tutucusu 1"/>
          <p:cNvSpPr>
            <a:spLocks noGrp="1"/>
          </p:cNvSpPr>
          <p:nvPr>
            <p:ph type="sldNum" sz="quarter" idx="11"/>
          </p:nvPr>
        </p:nvSpPr>
        <p:spPr/>
        <p:txBody>
          <a:bodyPr/>
          <a:lstStyle/>
          <a:p>
            <a:fld id="{86EB6723-8A2B-4318-8B31-AF0FE4BD077A}" type="slidenum">
              <a:rPr lang="en-US" altLang="tr-TR" smtClean="0">
                <a:solidFill>
                  <a:srgbClr val="163794"/>
                </a:solidFill>
              </a:rPr>
              <a:pPr/>
              <a:t>25</a:t>
            </a:fld>
            <a:endParaRPr lang="en-US" altLang="tr-TR" dirty="0">
              <a:solidFill>
                <a:srgbClr val="163794"/>
              </a:solidFill>
            </a:endParaRPr>
          </a:p>
        </p:txBody>
      </p:sp>
    </p:spTree>
    <p:extLst>
      <p:ext uri="{BB962C8B-B14F-4D97-AF65-F5344CB8AC3E}">
        <p14:creationId xmlns:p14="http://schemas.microsoft.com/office/powerpoint/2010/main" val="3313114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87824" y="1196752"/>
            <a:ext cx="2880320" cy="864096"/>
          </a:xfrm>
          <a:prstGeom prst="rect">
            <a:avLst/>
          </a:prstGeom>
          <a:solidFill>
            <a:srgbClr val="025198"/>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Kurbanın eti üçe bölünür</a:t>
            </a:r>
          </a:p>
        </p:txBody>
      </p:sp>
      <p:sp>
        <p:nvSpPr>
          <p:cNvPr id="6" name="Dikdörtgen 5"/>
          <p:cNvSpPr/>
          <p:nvPr/>
        </p:nvSpPr>
        <p:spPr>
          <a:xfrm>
            <a:off x="32352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Fakirlere</a:t>
            </a:r>
          </a:p>
        </p:txBody>
      </p:sp>
      <p:sp>
        <p:nvSpPr>
          <p:cNvPr id="9" name="Dikdörtgen 8"/>
          <p:cNvSpPr/>
          <p:nvPr/>
        </p:nvSpPr>
        <p:spPr>
          <a:xfrm>
            <a:off x="320384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Akraba ve tanıdıklara</a:t>
            </a:r>
          </a:p>
        </p:txBody>
      </p:sp>
      <p:sp>
        <p:nvSpPr>
          <p:cNvPr id="10" name="Dikdörtgen 9"/>
          <p:cNvSpPr/>
          <p:nvPr/>
        </p:nvSpPr>
        <p:spPr>
          <a:xfrm>
            <a:off x="6156176" y="3687396"/>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Kendimize</a:t>
            </a:r>
          </a:p>
        </p:txBody>
      </p:sp>
      <p:cxnSp>
        <p:nvCxnSpPr>
          <p:cNvPr id="12" name="Düz Bağlayıcı 11"/>
          <p:cNvCxnSpPr/>
          <p:nvPr/>
        </p:nvCxnSpPr>
        <p:spPr>
          <a:xfrm flipV="1">
            <a:off x="1583668" y="2852936"/>
            <a:ext cx="5832648" cy="720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15836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44525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7408095" y="2852936"/>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4444347" y="2060848"/>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ayt Numarası Yer Tutucusu 1"/>
          <p:cNvSpPr>
            <a:spLocks noGrp="1"/>
          </p:cNvSpPr>
          <p:nvPr>
            <p:ph type="sldNum" sz="quarter" idx="12"/>
          </p:nvPr>
        </p:nvSpPr>
        <p:spPr/>
        <p:txBody>
          <a:bodyPr/>
          <a:lstStyle/>
          <a:p>
            <a:fld id="{47E6D899-504D-45CD-B54D-6D55D07A9AD9}" type="slidenum">
              <a:rPr lang="en-US" altLang="tr-TR" smtClean="0">
                <a:solidFill>
                  <a:srgbClr val="FFFFFF"/>
                </a:solidFill>
              </a:rPr>
              <a:pPr/>
              <a:t>26</a:t>
            </a:fld>
            <a:endParaRPr lang="en-US" altLang="tr-TR" dirty="0">
              <a:solidFill>
                <a:srgbClr val="FFFFFF"/>
              </a:solidFill>
            </a:endParaRPr>
          </a:p>
        </p:txBody>
      </p:sp>
      <p:pic>
        <p:nvPicPr>
          <p:cNvPr id="13" name="Resim 9">
            <a:extLst>
              <a:ext uri="{FF2B5EF4-FFF2-40B4-BE49-F238E27FC236}">
                <a16:creationId xmlns:a16="http://schemas.microsoft.com/office/drawing/2014/main" id="{8A1C14F4-4E19-4658-8FDF-FF77EE33A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ikdörtgen 17">
            <a:hlinkClick r:id="rId3"/>
            <a:extLst>
              <a:ext uri="{FF2B5EF4-FFF2-40B4-BE49-F238E27FC236}">
                <a16:creationId xmlns:a16="http://schemas.microsoft.com/office/drawing/2014/main" id="{081E7E66-D52B-4AE7-A7FF-B5C91B0C5C3A}"/>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Dikdörtgen 18">
            <a:hlinkClick r:id="rId4"/>
            <a:extLst>
              <a:ext uri="{FF2B5EF4-FFF2-40B4-BE49-F238E27FC236}">
                <a16:creationId xmlns:a16="http://schemas.microsoft.com/office/drawing/2014/main" id="{F94970A7-464F-4760-9D85-EA1EDE7169D5}"/>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12133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4. İyiliğe Karşılık Beklememek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8722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Dinimizde iyilik yapmak önemli olduğu kadar onun yalnızca Allah rızası için yapılması da bir o kadar önemlidir. Çünkü İslam, tevhit dinidir. Yani Müslüman</a:t>
            </a:r>
          </a:p>
          <a:p>
            <a:r>
              <a:rPr lang="tr-TR" dirty="0"/>
              <a:t>tek bir Allah’a inandığı gibi amellerini de yalnızca onun rızasını kazanmak için yapar. İyi ve güzel davranışların, Allah rızasının dışında başka çıkar ve amaçlar için yapılması tevhit inancıyla bağdaşmaz. Bu tür amellerin Allah için hiçbir değeri yoktur.</a:t>
            </a:r>
            <a:endParaRPr lang="tr-TR" u="sng" dirty="0"/>
          </a:p>
        </p:txBody>
      </p:sp>
      <p:pic>
        <p:nvPicPr>
          <p:cNvPr id="3" name="Resim 2"/>
          <p:cNvPicPr>
            <a:picLocks noChangeAspect="1"/>
          </p:cNvPicPr>
          <p:nvPr/>
        </p:nvPicPr>
        <p:blipFill>
          <a:blip r:embed="rId2"/>
          <a:stretch>
            <a:fillRect/>
          </a:stretch>
        </p:blipFill>
        <p:spPr>
          <a:xfrm>
            <a:off x="899592" y="3140968"/>
            <a:ext cx="7056784" cy="3457825"/>
          </a:xfrm>
          <a:prstGeom prst="rect">
            <a:avLst/>
          </a:prstGeom>
        </p:spPr>
      </p:pic>
      <p:sp>
        <p:nvSpPr>
          <p:cNvPr id="4" name="Slayt Numarası Yer Tutucusu 3"/>
          <p:cNvSpPr>
            <a:spLocks noGrp="1"/>
          </p:cNvSpPr>
          <p:nvPr>
            <p:ph type="sldNum" sz="quarter" idx="11"/>
          </p:nvPr>
        </p:nvSpPr>
        <p:spPr/>
        <p:txBody>
          <a:bodyPr/>
          <a:lstStyle/>
          <a:p>
            <a:fld id="{86EB6723-8A2B-4318-8B31-AF0FE4BD077A}" type="slidenum">
              <a:rPr lang="en-US" altLang="tr-TR" smtClean="0">
                <a:solidFill>
                  <a:srgbClr val="163794"/>
                </a:solidFill>
              </a:rPr>
              <a:pPr/>
              <a:t>3</a:t>
            </a:fld>
            <a:endParaRPr lang="en-US" altLang="tr-TR" dirty="0">
              <a:solidFill>
                <a:srgbClr val="163794"/>
              </a:solidFill>
            </a:endParaRPr>
          </a:p>
        </p:txBody>
      </p:sp>
    </p:spTree>
    <p:extLst>
      <p:ext uri="{BB962C8B-B14F-4D97-AF65-F5344CB8AC3E}">
        <p14:creationId xmlns:p14="http://schemas.microsoft.com/office/powerpoint/2010/main" val="3074436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4. İyiliğe Karşılık Beklememek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51216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Şu hâlde yaptığımız iyilikleri ne için ve hangi niyetle gerçekleştirdiğimiz çok önemlidir. Peygamberimiz bir hadis-i şerifinde bu gerçeği vurgulamaktadır:</a:t>
            </a:r>
          </a:p>
          <a:p>
            <a:r>
              <a:rPr lang="tr-TR" i="1" dirty="0"/>
              <a:t>“Ameller niyetlere göredir.” </a:t>
            </a:r>
            <a:r>
              <a:rPr lang="tr-TR" dirty="0"/>
              <a:t>Bir başka hadisinde ise, </a:t>
            </a:r>
            <a:r>
              <a:rPr lang="tr-TR" i="1" dirty="0"/>
              <a:t>“Allah, sizin şekillerinize değil kalplerinize bakar.” </a:t>
            </a:r>
            <a:r>
              <a:rPr lang="tr-TR" dirty="0"/>
              <a:t>buyurarak davranışlarımız arkasında yatan amaçların</a:t>
            </a:r>
          </a:p>
          <a:p>
            <a:r>
              <a:rPr lang="tr-TR" dirty="0"/>
              <a:t>önemini vurgulamıştır.</a:t>
            </a:r>
            <a:endParaRPr lang="tr-TR" u="sng" dirty="0"/>
          </a:p>
        </p:txBody>
      </p:sp>
      <p:pic>
        <p:nvPicPr>
          <p:cNvPr id="57346" name="Picture 2" descr="http://www.islamalimi.com/wp-content/uploads/2014/12/r%C3%BCy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5328592" cy="3996444"/>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4</a:t>
            </a:fld>
            <a:endParaRPr lang="en-US" altLang="tr-TR" dirty="0">
              <a:solidFill>
                <a:srgbClr val="163794"/>
              </a:solidFill>
            </a:endParaRPr>
          </a:p>
        </p:txBody>
      </p:sp>
    </p:spTree>
    <p:extLst>
      <p:ext uri="{BB962C8B-B14F-4D97-AF65-F5344CB8AC3E}">
        <p14:creationId xmlns:p14="http://schemas.microsoft.com/office/powerpoint/2010/main" val="307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4. İyiliğe Karşılık Beklememek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230425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Güzel bir davranışı değersizleştiren durumların başında gösteriş gelmektedir.</a:t>
            </a:r>
          </a:p>
          <a:p>
            <a:r>
              <a:rPr lang="tr-TR" dirty="0"/>
              <a:t>Çünkü gösteriş yapmak, davranışlarda ihlas ve samimiyetin olmadığının bir göstergesidir. Yaptığımız iyiliklerin insanlar arasında konuşulmasını ve iyilikler aracılığıyla adımızın duyulmasını istemek ve bu amaçla iyilikleri herkesin göreceği şekilde yapmak gösterişin bir sonucudur. Oysa Allah’a ve ahiret gününe iman eden için, güzel davranışının insanlar tarafından bilinmesinin hiçbir önemi yoktur. Allah’ın her şeyi biliyor ve görüyor olması yeterlidir.</a:t>
            </a:r>
            <a:endParaRPr lang="tr-TR" u="sng"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761657"/>
            <a:ext cx="3096344" cy="3096344"/>
          </a:xfrm>
          <a:prstGeom prst="rect">
            <a:avLst/>
          </a:prstGeom>
        </p:spPr>
      </p:pic>
      <p:sp>
        <p:nvSpPr>
          <p:cNvPr id="4" name="Slayt Numarası Yer Tutucusu 3"/>
          <p:cNvSpPr>
            <a:spLocks noGrp="1"/>
          </p:cNvSpPr>
          <p:nvPr>
            <p:ph type="sldNum" sz="quarter" idx="11"/>
          </p:nvPr>
        </p:nvSpPr>
        <p:spPr/>
        <p:txBody>
          <a:bodyPr/>
          <a:lstStyle/>
          <a:p>
            <a:fld id="{86EB6723-8A2B-4318-8B31-AF0FE4BD077A}" type="slidenum">
              <a:rPr lang="en-US" altLang="tr-TR" smtClean="0">
                <a:solidFill>
                  <a:srgbClr val="163794"/>
                </a:solidFill>
              </a:rPr>
              <a:pPr/>
              <a:t>5</a:t>
            </a:fld>
            <a:endParaRPr lang="en-US" altLang="tr-TR" dirty="0">
              <a:solidFill>
                <a:srgbClr val="163794"/>
              </a:solidFill>
            </a:endParaRPr>
          </a:p>
        </p:txBody>
      </p:sp>
    </p:spTree>
    <p:extLst>
      <p:ext uri="{BB962C8B-B14F-4D97-AF65-F5344CB8AC3E}">
        <p14:creationId xmlns:p14="http://schemas.microsoft.com/office/powerpoint/2010/main" val="3656908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4. İyiliğe Karşılık Beklememek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36815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Lokman, oğluna öğüt verirken şöyle söylemektedir: </a:t>
            </a:r>
            <a:r>
              <a:rPr lang="tr-TR" b="1" dirty="0"/>
              <a:t>“Oğlum, eğer yaptığın iş hardal tanesi kadar bile olsa ve bir taş içine girse, Allah onu ortaya çıkarır. Muhakkak ki, Allah en gizli işleri bütün inceliğiyle bilir, o her şeyden hakkıyla haberdardır.” </a:t>
            </a:r>
            <a:r>
              <a:rPr lang="tr-TR" sz="1200" b="1" dirty="0"/>
              <a:t>(Lokman:16)</a:t>
            </a:r>
            <a:endParaRPr lang="tr-TR" u="sng"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636912"/>
            <a:ext cx="6011767" cy="4006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1"/>
          </p:nvPr>
        </p:nvSpPr>
        <p:spPr/>
        <p:txBody>
          <a:bodyPr/>
          <a:lstStyle/>
          <a:p>
            <a:fld id="{86EB6723-8A2B-4318-8B31-AF0FE4BD077A}" type="slidenum">
              <a:rPr lang="en-US" altLang="tr-TR" smtClean="0">
                <a:solidFill>
                  <a:srgbClr val="163794"/>
                </a:solidFill>
              </a:rPr>
              <a:pPr/>
              <a:t>6</a:t>
            </a:fld>
            <a:endParaRPr lang="en-US" altLang="tr-TR" dirty="0">
              <a:solidFill>
                <a:srgbClr val="163794"/>
              </a:solidFill>
            </a:endParaRPr>
          </a:p>
        </p:txBody>
      </p:sp>
    </p:spTree>
    <p:extLst>
      <p:ext uri="{BB962C8B-B14F-4D97-AF65-F5344CB8AC3E}">
        <p14:creationId xmlns:p14="http://schemas.microsoft.com/office/powerpoint/2010/main" val="515560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4. İyiliğe Karşılık Beklememek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Kur’an-ı Kerim’de gösteriş için yapılan maddi ve manevi iyiliklerin hiçbir karşılığının olmayacağı şu örnekle anlatılmaktadır: </a:t>
            </a:r>
            <a:r>
              <a:rPr lang="tr-TR" b="1" dirty="0"/>
              <a:t>“Böylelerinin durumu, üzerinde biraz toprak bulunan düz kayaya benzer ki, sağanak bir yağmur isabet etmiş de onu çıplak pürüzsüz kaya hâline getirivermiştir. Bunlar kazandıklarından</a:t>
            </a:r>
          </a:p>
          <a:p>
            <a:r>
              <a:rPr lang="tr-TR" b="1" dirty="0"/>
              <a:t>hiçbir şeye sahip olamazlar. Allah kâfirleri doğru yola iletmez.” </a:t>
            </a:r>
            <a:r>
              <a:rPr lang="tr-TR" sz="1200" b="1" dirty="0"/>
              <a:t>(Bakara:264)</a:t>
            </a:r>
            <a:endParaRPr lang="tr-TR" u="sng" dirty="0"/>
          </a:p>
        </p:txBody>
      </p:sp>
      <p:pic>
        <p:nvPicPr>
          <p:cNvPr id="58370" name="Picture 2" descr="http://www.rockyourworld.ca/images/River%20Rock%208in%20Fl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3081949"/>
            <a:ext cx="4581500" cy="3579297"/>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7</a:t>
            </a:fld>
            <a:endParaRPr lang="en-US" altLang="tr-TR" dirty="0">
              <a:solidFill>
                <a:srgbClr val="163794"/>
              </a:solidFill>
            </a:endParaRPr>
          </a:p>
        </p:txBody>
      </p:sp>
    </p:spTree>
    <p:extLst>
      <p:ext uri="{BB962C8B-B14F-4D97-AF65-F5344CB8AC3E}">
        <p14:creationId xmlns:p14="http://schemas.microsoft.com/office/powerpoint/2010/main" val="1804021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4. İyiliğe Karşılık Beklememek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Peygamberimiz de ibadetlerde Allah rızasının dışında amaçlar taşımanın yanlışlığına dikkat çekerek şöyle buyurmuştur: </a:t>
            </a:r>
            <a:r>
              <a:rPr lang="tr-TR" i="1" dirty="0"/>
              <a:t>“Ümmetim hakkında en çok korktuğum şey, Allah’a şirk koşmaktır. Bu sözümle onların aya, güneşe veya puta tapacaklarını kastetmiyorum. Fakat beni korkutan şey, Allah’ın rızasının dışındaki</a:t>
            </a:r>
          </a:p>
          <a:p>
            <a:r>
              <a:rPr lang="tr-TR" i="1" dirty="0"/>
              <a:t>amaçlar için yapılacak ameller ve gizli gösteriş duygularıdır.”</a:t>
            </a:r>
            <a:endParaRPr lang="tr-TR" u="sng" dirty="0"/>
          </a:p>
        </p:txBody>
      </p:sp>
      <p:pic>
        <p:nvPicPr>
          <p:cNvPr id="59394" name="Picture 2" descr="http://mavimarti.net/wp-content/uploads/Duygudurum-Bozukluklar%C4%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996952"/>
            <a:ext cx="3384376" cy="3639114"/>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8</a:t>
            </a:fld>
            <a:endParaRPr lang="en-US" altLang="tr-TR" dirty="0">
              <a:solidFill>
                <a:srgbClr val="163794"/>
              </a:solidFill>
            </a:endParaRPr>
          </a:p>
        </p:txBody>
      </p:sp>
    </p:spTree>
    <p:extLst>
      <p:ext uri="{BB962C8B-B14F-4D97-AF65-F5344CB8AC3E}">
        <p14:creationId xmlns:p14="http://schemas.microsoft.com/office/powerpoint/2010/main" val="966407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tr-TR" dirty="0"/>
              <a:t/>
            </a:r>
            <a:br>
              <a:rPr lang="tr-TR" dirty="0"/>
            </a:br>
            <a:r>
              <a:rPr lang="tr-TR" dirty="0"/>
              <a:t>4. İyiliğe Karşılık Beklememek</a:t>
            </a:r>
            <a:r>
              <a:rPr lang="en-US" altLang="tr-TR" dirty="0">
                <a:solidFill>
                  <a:srgbClr val="FFFFFF"/>
                </a:solidFill>
                <a:latin typeface="Arial" charset="0"/>
              </a:rPr>
              <a:t/>
            </a:r>
            <a:br>
              <a:rPr lang="en-US" altLang="tr-TR" dirty="0">
                <a:solidFill>
                  <a:srgbClr val="FFFFFF"/>
                </a:solidFill>
                <a:latin typeface="Arial" charset="0"/>
              </a:rPr>
            </a:b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6" name="Yuvarlatılmış Dikdörtgen 5"/>
          <p:cNvSpPr/>
          <p:nvPr/>
        </p:nvSpPr>
        <p:spPr>
          <a:xfrm>
            <a:off x="136275" y="1124744"/>
            <a:ext cx="8795250" cy="172819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u="sng" dirty="0" err="1"/>
              <a:t>Ayet:</a:t>
            </a:r>
            <a:r>
              <a:rPr lang="tr-TR" b="1" dirty="0" err="1"/>
              <a:t>“Allah’ın</a:t>
            </a:r>
            <a:r>
              <a:rPr lang="tr-TR" b="1" dirty="0"/>
              <a:t> rızasını aramak, kendilerini veya kendilerinden bir kısmını Allah  yolunda sabit kılmak için mallarını Allah yolunda harcayanların hâli ise bir tepedeki güzel bir bahçenin hâline benzer ki, ona kuvvetli bir sağanak düşmüş de yemişlerini iki kat vermiştir. Böyle bir bahçeye yağmur düşmese bile mutlaka bir çisenti vardır. Allah, yaptıklarınızı görür.” </a:t>
            </a:r>
            <a:r>
              <a:rPr lang="tr-TR" sz="1200" b="1" dirty="0"/>
              <a:t>(Bakara:264)</a:t>
            </a:r>
            <a:endParaRPr lang="tr-TR" u="sng" dirty="0"/>
          </a:p>
        </p:txBody>
      </p:sp>
      <p:pic>
        <p:nvPicPr>
          <p:cNvPr id="60418" name="Picture 2" descr="http://2.bp.blogspot.com/-D07S1aC-odM/UozG-6ba3NI/AAAAAAAABVA/NlKsCavLMA8/s1600/IMG_4789-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032956"/>
            <a:ext cx="4942856" cy="3707142"/>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1"/>
          </p:nvPr>
        </p:nvSpPr>
        <p:spPr/>
        <p:txBody>
          <a:bodyPr/>
          <a:lstStyle/>
          <a:p>
            <a:fld id="{86EB6723-8A2B-4318-8B31-AF0FE4BD077A}" type="slidenum">
              <a:rPr lang="en-US" altLang="tr-TR" smtClean="0">
                <a:solidFill>
                  <a:srgbClr val="163794"/>
                </a:solidFill>
              </a:rPr>
              <a:pPr/>
              <a:t>9</a:t>
            </a:fld>
            <a:endParaRPr lang="en-US" altLang="tr-TR" dirty="0">
              <a:solidFill>
                <a:srgbClr val="163794"/>
              </a:solidFill>
            </a:endParaRPr>
          </a:p>
        </p:txBody>
      </p:sp>
    </p:spTree>
    <p:extLst>
      <p:ext uri="{BB962C8B-B14F-4D97-AF65-F5344CB8AC3E}">
        <p14:creationId xmlns:p14="http://schemas.microsoft.com/office/powerpoint/2010/main" val="2249087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 [HEM]">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1295</TotalTime>
  <Words>1111</Words>
  <Application>Microsoft Office PowerPoint</Application>
  <PresentationFormat>Ekran Gösterisi (4:3)</PresentationFormat>
  <Paragraphs>89</Paragraphs>
  <Slides>26</Slides>
  <Notes>1</Notes>
  <HiddenSlides>0</HiddenSlides>
  <MMClips>0</MMClips>
  <ScaleCrop>false</ScaleCrop>
  <HeadingPairs>
    <vt:vector size="8" baseType="variant">
      <vt:variant>
        <vt:lpstr>Kullanılan Yazı Tipleri</vt:lpstr>
      </vt:variant>
      <vt:variant>
        <vt:i4>4</vt:i4>
      </vt:variant>
      <vt:variant>
        <vt:lpstr>Tema</vt:lpstr>
      </vt:variant>
      <vt:variant>
        <vt:i4>3</vt:i4>
      </vt:variant>
      <vt:variant>
        <vt:lpstr>Eklenmiş OLE Hizmet Programları</vt:lpstr>
      </vt:variant>
      <vt:variant>
        <vt:i4>1</vt:i4>
      </vt:variant>
      <vt:variant>
        <vt:lpstr>Slayt Başlıkları</vt:lpstr>
      </vt:variant>
      <vt:variant>
        <vt:i4>26</vt:i4>
      </vt:variant>
    </vt:vector>
  </HeadingPairs>
  <TitlesOfParts>
    <vt:vector size="34" baseType="lpstr">
      <vt:lpstr>Arial</vt:lpstr>
      <vt:lpstr>Calibri</vt:lpstr>
      <vt:lpstr>Verdana</vt:lpstr>
      <vt:lpstr>Wingdings</vt:lpstr>
      <vt:lpstr>sample</vt:lpstr>
      <vt:lpstr>22 [HEM]</vt:lpstr>
      <vt:lpstr>Diseño predeterminado</vt:lpstr>
      <vt:lpstr>Image</vt:lpstr>
      <vt:lpstr>Hz. Muhammed’in Hayatı</vt:lpstr>
      <vt:lpstr>Bölüm İçindekiler</vt:lpstr>
      <vt:lpstr>  4. İyiliğe Karşılık Beklememek  </vt:lpstr>
      <vt:lpstr>  4. İyiliğe Karşılık Beklememek  </vt:lpstr>
      <vt:lpstr>  4. İyiliğe Karşılık Beklememek  </vt:lpstr>
      <vt:lpstr>  4. İyiliğe Karşılık Beklememek  </vt:lpstr>
      <vt:lpstr>  4. İyiliğe Karşılık Beklememek  </vt:lpstr>
      <vt:lpstr>  4. İyiliğe Karşılık Beklememek  </vt:lpstr>
      <vt:lpstr>  4. İyiliğe Karşılık Beklememek  </vt:lpstr>
      <vt:lpstr>  4. İyiliğe Karşılık Beklememek  </vt:lpstr>
      <vt:lpstr>  4. İyiliğe Karşılık Beklememek  </vt:lpstr>
      <vt:lpstr>  4. İyiliğe Karşılık Beklememek  </vt:lpstr>
      <vt:lpstr>  5. Mütevazı Olmak  </vt:lpstr>
      <vt:lpstr>  5. Mütevazı Olmak  </vt:lpstr>
      <vt:lpstr>  5. Mütevazı Olmak  </vt:lpstr>
      <vt:lpstr>  5. Mütevazı Olmak  </vt:lpstr>
      <vt:lpstr>  5. Mütevazı Olmak  </vt:lpstr>
      <vt:lpstr>  5. Mütevazı Olmak  </vt:lpstr>
      <vt:lpstr>  5. Mütevazı Olmak  </vt:lpstr>
      <vt:lpstr>  5. Mütevazı Olmak  </vt:lpstr>
      <vt:lpstr>  5. Mütevazı Olmak  </vt:lpstr>
      <vt:lpstr>  5. Mütevazı Olmak  </vt:lpstr>
      <vt:lpstr>  5. Mütevazı Olmak  </vt:lpstr>
      <vt:lpstr>  5. Mütevazı Olmak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cp:lastModifiedBy>MN_Dizgi-2</cp:lastModifiedBy>
  <cp:revision>143</cp:revision>
  <dcterms:created xsi:type="dcterms:W3CDTF">2014-09-04T19:32:10Z</dcterms:created>
  <dcterms:modified xsi:type="dcterms:W3CDTF">2022-11-30T14:06:48Z</dcterms:modified>
</cp:coreProperties>
</file>