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handoutMasterIdLst>
    <p:handoutMasterId r:id="rId56"/>
  </p:handoutMasterIdLst>
  <p:sldIdLst>
    <p:sldId id="308" r:id="rId2"/>
    <p:sldId id="309" r:id="rId3"/>
    <p:sldId id="354" r:id="rId4"/>
    <p:sldId id="353" r:id="rId5"/>
    <p:sldId id="343" r:id="rId6"/>
    <p:sldId id="349" r:id="rId7"/>
    <p:sldId id="362" r:id="rId8"/>
    <p:sldId id="330" r:id="rId9"/>
    <p:sldId id="352" r:id="rId10"/>
    <p:sldId id="339" r:id="rId11"/>
    <p:sldId id="355" r:id="rId12"/>
    <p:sldId id="345" r:id="rId13"/>
    <p:sldId id="313" r:id="rId14"/>
    <p:sldId id="328" r:id="rId15"/>
    <p:sldId id="359" r:id="rId16"/>
    <p:sldId id="314" r:id="rId17"/>
    <p:sldId id="348" r:id="rId18"/>
    <p:sldId id="344" r:id="rId19"/>
    <p:sldId id="335" r:id="rId20"/>
    <p:sldId id="315" r:id="rId21"/>
    <p:sldId id="342" r:id="rId22"/>
    <p:sldId id="357" r:id="rId23"/>
    <p:sldId id="364" r:id="rId24"/>
    <p:sldId id="316" r:id="rId25"/>
    <p:sldId id="331" r:id="rId26"/>
    <p:sldId id="346" r:id="rId27"/>
    <p:sldId id="336" r:id="rId28"/>
    <p:sldId id="317" r:id="rId29"/>
    <p:sldId id="360" r:id="rId30"/>
    <p:sldId id="318" r:id="rId31"/>
    <p:sldId id="363" r:id="rId32"/>
    <p:sldId id="351" r:id="rId33"/>
    <p:sldId id="327" r:id="rId34"/>
    <p:sldId id="350" r:id="rId35"/>
    <p:sldId id="347" r:id="rId36"/>
    <p:sldId id="338" r:id="rId37"/>
    <p:sldId id="319" r:id="rId38"/>
    <p:sldId id="365" r:id="rId39"/>
    <p:sldId id="320" r:id="rId40"/>
    <p:sldId id="321" r:id="rId41"/>
    <p:sldId id="340" r:id="rId42"/>
    <p:sldId id="356" r:id="rId43"/>
    <p:sldId id="322" r:id="rId44"/>
    <p:sldId id="358" r:id="rId45"/>
    <p:sldId id="323" r:id="rId46"/>
    <p:sldId id="361" r:id="rId47"/>
    <p:sldId id="337" r:id="rId48"/>
    <p:sldId id="324" r:id="rId49"/>
    <p:sldId id="333" r:id="rId50"/>
    <p:sldId id="325" r:id="rId51"/>
    <p:sldId id="326" r:id="rId52"/>
    <p:sldId id="332" r:id="rId53"/>
    <p:sldId id="341" r:id="rId54"/>
    <p:sldId id="310" r:id="rId55"/>
  </p:sldIdLst>
  <p:sldSz cx="12192000" cy="6858000"/>
  <p:notesSz cx="6858000" cy="9144000"/>
  <p:custDataLst>
    <p:tags r:id="rId57"/>
  </p:custDataLst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FF"/>
    <a:srgbClr val="996633"/>
    <a:srgbClr val="9900FF"/>
    <a:srgbClr val="003300"/>
    <a:srgbClr val="336600"/>
    <a:srgbClr val="008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6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45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New York" charset="-9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w York" charset="-9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New York" charset="-9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w York" charset="-94"/>
              </a:defRPr>
            </a:lvl1pPr>
          </a:lstStyle>
          <a:p>
            <a:pPr>
              <a:defRPr/>
            </a:pPr>
            <a:fld id="{551C593D-CC86-4670-A5F0-E779F6C59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221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6978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260351"/>
            <a:ext cx="11330517" cy="6372225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6" r:id="rId1"/>
    <p:sldLayoutId id="2147484407" r:id="rId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222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445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–"/>
        <a:defRPr sz="2800">
          <a:solidFill>
            <a:schemeClr val="tx1"/>
          </a:solidFill>
          <a:latin typeface="Times" pitchFamily="18" charset="0"/>
        </a:defRPr>
      </a:lvl2pPr>
      <a:lvl3pPr marL="125253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400">
          <a:solidFill>
            <a:schemeClr val="tx1"/>
          </a:solidFill>
          <a:latin typeface="Times" pitchFamily="18" charset="0"/>
        </a:defRPr>
      </a:lvl3pPr>
      <a:lvl4pPr marL="166052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–"/>
        <a:defRPr sz="2000">
          <a:solidFill>
            <a:schemeClr val="tx1"/>
          </a:solidFill>
          <a:latin typeface="Times" pitchFamily="18" charset="0"/>
        </a:defRPr>
      </a:lvl4pPr>
      <a:lvl5pPr marL="20685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>
          <a:solidFill>
            <a:schemeClr val="tx1"/>
          </a:solidFill>
          <a:latin typeface="Times" pitchFamily="18" charset="0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Times" pitchFamily="18" charset="0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Times" pitchFamily="18" charset="0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Times" pitchFamily="18" charset="0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ulipandros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1415992" y="188641"/>
            <a:ext cx="9396532" cy="104457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indent="1270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5400" dirty="0">
                <a:solidFill>
                  <a:srgbClr val="FF99FF"/>
                </a:solidFill>
              </a:rPr>
              <a:t>Dini Kavramlar </a:t>
            </a:r>
            <a:r>
              <a:rPr lang="tr-TR" altLang="tr-TR" sz="5400" i="1" dirty="0">
                <a:solidFill>
                  <a:srgbClr val="FF99FF"/>
                </a:solidFill>
              </a:rPr>
              <a:t>(A’dan Z’ye)</a:t>
            </a:r>
            <a:r>
              <a:rPr lang="tr-TR" altLang="tr-TR" sz="5400" dirty="0">
                <a:solidFill>
                  <a:srgbClr val="FF99FF"/>
                </a:solidFill>
              </a:rPr>
              <a:t> </a:t>
            </a:r>
          </a:p>
          <a:p>
            <a:pPr marL="88900" indent="1270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i="1" dirty="0">
                <a:solidFill>
                  <a:srgbClr val="92D050"/>
                </a:solidFill>
              </a:rPr>
              <a:t>Üniversite Sınavı Hazırlık Çalışması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844824"/>
            <a:ext cx="8889636" cy="5004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9612" y="44624"/>
            <a:ext cx="9468916" cy="58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Diyanet</a:t>
            </a:r>
            <a:r>
              <a:rPr lang="tr-TR" altLang="tr-TR" sz="3600" dirty="0">
                <a:cs typeface="Arial" charset="0"/>
              </a:rPr>
              <a:t>: Türkiye’de İslam diniyle ilgili işleri yürütmek, toplumu din konusunda aydınlatmak ve ibadet yerlerini yönetmekle ilgili devlet kuruluşu.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Dua</a:t>
            </a:r>
            <a:r>
              <a:rPr lang="tr-TR" altLang="tr-TR" sz="3600" dirty="0">
                <a:cs typeface="Arial" charset="0"/>
              </a:rPr>
              <a:t>: Kulun bütün benliğiyle yüce yaratana yönelerek ondan istek ve dilekte bulunması.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Ecel</a:t>
            </a:r>
            <a:r>
              <a:rPr lang="tr-TR" altLang="tr-TR" sz="3600" dirty="0">
                <a:cs typeface="Arial" charset="0"/>
              </a:rPr>
              <a:t>: Kur’an’a göre dünyanın, medeniyetlerin, toplumların, varlıkların ve insanların belirlenmiş süreleri.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1580" y="44624"/>
            <a:ext cx="1004498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Edâ</a:t>
            </a:r>
            <a:r>
              <a:rPr lang="tr-TR" altLang="tr-TR" sz="3600" dirty="0">
                <a:cs typeface="Arial" charset="0"/>
              </a:rPr>
              <a:t>: İbadeti vaktinde yerine getirmek.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Edep</a:t>
            </a:r>
            <a:r>
              <a:rPr lang="tr-TR" altLang="tr-TR" sz="3600" dirty="0">
                <a:cs typeface="Arial" charset="0"/>
              </a:rPr>
              <a:t>: Toplum töresine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(örf, âdet ve kural halini almış iyi tutum ve davranışlar)</a:t>
            </a:r>
            <a:r>
              <a:rPr lang="tr-TR" altLang="tr-TR" sz="3600" dirty="0">
                <a:cs typeface="Arial" charset="0"/>
              </a:rPr>
              <a:t> uygun davranma; iyi ahlak, incelik, terbiye.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Ef’al</a:t>
            </a:r>
            <a:r>
              <a:rPr lang="tr-TR" altLang="tr-TR" sz="3600" dirty="0">
                <a:cs typeface="Arial" charset="0"/>
              </a:rPr>
              <a:t>: Fiil</a:t>
            </a:r>
            <a:r>
              <a:rPr lang="tr-TR" altLang="tr-TR" sz="3200" i="1" dirty="0">
                <a:cs typeface="Arial" charset="0"/>
              </a:rPr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(iş, davranış) </a:t>
            </a:r>
            <a:r>
              <a:rPr lang="tr-TR" altLang="tr-TR" sz="3600" dirty="0">
                <a:cs typeface="Arial" charset="0"/>
              </a:rPr>
              <a:t>kelimesinin çoğulu. 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Ef’al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-i Mükellefin</a:t>
            </a:r>
            <a:r>
              <a:rPr lang="tr-TR" altLang="tr-TR" sz="3600" dirty="0">
                <a:cs typeface="Arial" charset="0"/>
              </a:rPr>
              <a:t>: Yükümlü olanların davranışları ve bunlarla ilgili hükümler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(Farz,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vacib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sünnet,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müstehab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mübah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...)</a:t>
            </a:r>
            <a:r>
              <a:rPr lang="tr-TR" altLang="tr-TR" sz="3600" dirty="0">
                <a:cs typeface="Arial" charset="0"/>
              </a:rPr>
              <a:t> 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Ehl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-i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Beyt</a:t>
            </a:r>
            <a:r>
              <a:rPr lang="tr-TR" altLang="tr-TR" sz="3600" dirty="0">
                <a:cs typeface="Arial" charset="0"/>
              </a:rPr>
              <a:t>: Ev halkı. Hz. Muhammed’in  kendisini, kızı Fâtıma, damadı Ali, torunları Hasan ve Hüseyin’i içine alan aile üyeleri.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35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1580" y="116632"/>
            <a:ext cx="1004498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El-Emin</a:t>
            </a:r>
            <a:r>
              <a:rPr lang="tr-TR" altLang="tr-TR" sz="3600" dirty="0">
                <a:cs typeface="Arial" charset="0"/>
              </a:rPr>
              <a:t>: Hz. Muhammed için İslam’dan önce kendisine güvenilen, hıyanet etmeyen, sözünde duran, vefalı sıfatı.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Emri bil-maruf</a:t>
            </a:r>
            <a:r>
              <a:rPr lang="tr-TR" altLang="tr-TR" sz="3600" dirty="0">
                <a:cs typeface="Arial" charset="0"/>
              </a:rPr>
              <a:t>: İyiliği emretmek, istemek.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Ensar</a:t>
            </a:r>
            <a:r>
              <a:rPr lang="tr-TR" altLang="tr-TR" sz="3600" dirty="0">
                <a:cs typeface="Arial" charset="0"/>
              </a:rPr>
              <a:t>: Medineli yardımseverler, </a:t>
            </a:r>
            <a:br>
              <a:rPr lang="tr-TR" altLang="tr-TR" sz="3600" dirty="0">
                <a:cs typeface="Arial" charset="0"/>
              </a:rPr>
            </a:b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muhacir</a:t>
            </a:r>
            <a:r>
              <a:rPr lang="tr-TR" altLang="tr-TR" sz="3600" dirty="0">
                <a:cs typeface="Arial" charset="0"/>
              </a:rPr>
              <a:t>=Hicret edenler. 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Erkân</a:t>
            </a:r>
            <a:r>
              <a:rPr lang="tr-TR" altLang="tr-TR" sz="3600" dirty="0">
                <a:cs typeface="Arial" charset="0"/>
              </a:rPr>
              <a:t>: Yol, yöntem.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Ervah</a:t>
            </a:r>
            <a:r>
              <a:rPr lang="tr-TR" altLang="tr-TR" sz="3600" dirty="0">
                <a:cs typeface="Arial" charset="0"/>
              </a:rPr>
              <a:t>: Ruhlar.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Esma-i Hüsna</a:t>
            </a:r>
            <a:r>
              <a:rPr lang="tr-TR" altLang="tr-TR" sz="3600" dirty="0">
                <a:cs typeface="Arial" charset="0"/>
              </a:rPr>
              <a:t>: Allah’a ait en güzel isimler.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Evelallah</a:t>
            </a:r>
            <a:r>
              <a:rPr lang="tr-TR" altLang="tr-TR" sz="3600" dirty="0">
                <a:cs typeface="Arial" charset="0"/>
              </a:rPr>
              <a:t>: ‘‘Önce Allah, Allah’ın izniyle.’’</a:t>
            </a:r>
          </a:p>
          <a:p>
            <a:pPr marL="184150" indent="-163513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0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1952" y="116632"/>
            <a:ext cx="1004460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Eyvallah</a:t>
            </a:r>
            <a:r>
              <a:rPr lang="tr-TR" altLang="tr-TR" sz="3600" dirty="0">
                <a:cs typeface="Arial" charset="0"/>
              </a:rPr>
              <a:t>: ‘Allah’tan gelen her şey kabulümdür.’’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Fakih</a:t>
            </a:r>
            <a:r>
              <a:rPr lang="tr-TR" altLang="tr-TR" sz="3600" dirty="0">
                <a:cs typeface="Arial" charset="0"/>
              </a:rPr>
              <a:t>: Din bilgini, fıkıh </a:t>
            </a:r>
            <a:r>
              <a:rPr lang="tr-TR" altLang="tr-TR" sz="3200" i="1" dirty="0">
                <a:cs typeface="Arial" charset="0"/>
              </a:rPr>
              <a:t>(İslam Hukuku)</a:t>
            </a:r>
            <a:r>
              <a:rPr lang="tr-TR" altLang="tr-TR" sz="3600" dirty="0">
                <a:cs typeface="Arial" charset="0"/>
              </a:rPr>
              <a:t> âlimi.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Farz</a:t>
            </a:r>
            <a:r>
              <a:rPr lang="tr-TR" altLang="tr-TR" sz="3600" dirty="0">
                <a:cs typeface="Arial" charset="0"/>
              </a:rPr>
              <a:t>: yapılması ayette açıkça ifade edilen;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vâcip</a:t>
            </a:r>
            <a:r>
              <a:rPr lang="tr-TR" altLang="tr-TR" sz="3600" dirty="0">
                <a:cs typeface="Arial" charset="0"/>
              </a:rPr>
              <a:t> ise net olarak değil, </a:t>
            </a:r>
            <a:r>
              <a:rPr lang="tr-TR" altLang="tr-TR" sz="3600" dirty="0" err="1">
                <a:cs typeface="Arial" charset="0"/>
              </a:rPr>
              <a:t>imâ</a:t>
            </a:r>
            <a:r>
              <a:rPr lang="tr-TR" altLang="tr-TR" sz="3600" dirty="0">
                <a:cs typeface="Arial" charset="0"/>
              </a:rPr>
              <a:t> edilerek ifade edilen, yoruma açık emirler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(Vitir, bayram namazları)</a:t>
            </a:r>
            <a:r>
              <a:rPr lang="tr-TR" altLang="tr-TR" sz="3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Sünnet</a:t>
            </a:r>
            <a:r>
              <a:rPr lang="tr-TR" altLang="tr-TR" sz="3600" dirty="0">
                <a:cs typeface="Arial" charset="0"/>
              </a:rPr>
              <a:t>, bunların dışında kalan ve Hz. Muhammed’in yapmamızı önerdiği davranışlardır.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Farz-ı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Kifaye</a:t>
            </a:r>
            <a:r>
              <a:rPr lang="tr-TR" altLang="tr-TR" sz="3600" dirty="0">
                <a:cs typeface="Arial" charset="0"/>
              </a:rPr>
              <a:t>: Müslümanların bir kısmının yapmasıyla diğerlerinden sorumluluğu kalkan farz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(mesela cenaze namazı).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3432" y="116632"/>
            <a:ext cx="1015312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Fıkıh</a:t>
            </a:r>
            <a:r>
              <a:rPr lang="tr-TR" altLang="tr-TR" sz="3600" dirty="0">
                <a:cs typeface="Arial" charset="0"/>
              </a:rPr>
              <a:t>: İslam ibadet ve hukuk ilmi.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Fıtrat</a:t>
            </a:r>
            <a:r>
              <a:rPr lang="tr-TR" altLang="tr-TR" sz="3600" dirty="0">
                <a:cs typeface="Arial" charset="0"/>
              </a:rPr>
              <a:t>: Yüce Allah’ın varlıkları, kendisini bilip tanıyacak ve idrak edecek bir hal ve kabiliyet üzere yaratması.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Fidye</a:t>
            </a:r>
            <a:r>
              <a:rPr lang="tr-TR" altLang="tr-TR" sz="3600" dirty="0">
                <a:cs typeface="Arial" charset="0"/>
              </a:rPr>
              <a:t>: Yerine getirilmeyen ibadetlerin telafisi amacıyla ödenen bedel.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Fetva</a:t>
            </a:r>
            <a:r>
              <a:rPr lang="tr-TR" altLang="tr-TR" sz="3600" dirty="0">
                <a:cs typeface="Arial" charset="0"/>
              </a:rPr>
              <a:t>: Soruları dini açıdan cevaplamak.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Fücur</a:t>
            </a:r>
            <a:r>
              <a:rPr lang="tr-TR" altLang="tr-TR" sz="3600" dirty="0">
                <a:cs typeface="Arial" charset="0"/>
              </a:rPr>
              <a:t>: Günah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Fâcir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: Günahkâr)</a:t>
            </a:r>
            <a:r>
              <a:rPr lang="tr-TR" altLang="tr-TR" sz="40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4000" b="1" dirty="0" err="1">
                <a:solidFill>
                  <a:srgbClr val="92D050"/>
                </a:solidFill>
                <a:cs typeface="Arial" charset="0"/>
              </a:rPr>
              <a:t>Gayb</a:t>
            </a:r>
            <a:r>
              <a:rPr lang="tr-TR" altLang="tr-TR" sz="4000" dirty="0">
                <a:cs typeface="Arial" charset="0"/>
              </a:rPr>
              <a:t>: İnsan idrakini aşan bilgi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(Türkçedeki </a:t>
            </a:r>
            <a:r>
              <a:rPr lang="tr-TR" altLang="tr-TR" sz="3200" b="1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kayıp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kelimesi buradan gelir. Hz. Muhammed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gaybı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bilmiyordu: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En’am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[6] 50, 59;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Neml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[27] 65…)</a:t>
            </a:r>
            <a:endParaRPr lang="tr-TR" altLang="tr-TR" sz="4000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7408" y="116632"/>
            <a:ext cx="1065718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Gıybet</a:t>
            </a:r>
            <a:r>
              <a:rPr lang="tr-TR" altLang="tr-TR" sz="3600" dirty="0">
                <a:cs typeface="Arial" charset="0"/>
              </a:rPr>
              <a:t>: Dedikodu.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Gusül</a:t>
            </a:r>
            <a:r>
              <a:rPr lang="tr-TR" altLang="tr-TR" sz="3600" dirty="0">
                <a:cs typeface="Arial" charset="0"/>
              </a:rPr>
              <a:t>: Cinsel ilişkiden sonra gerekli olan yıkanma.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Gülbenk</a:t>
            </a:r>
            <a:r>
              <a:rPr lang="tr-TR" altLang="tr-TR" sz="3600" dirty="0">
                <a:cs typeface="Arial" charset="0"/>
              </a:rPr>
              <a:t>: Dua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(Alevilikte)</a:t>
            </a:r>
            <a:r>
              <a:rPr lang="tr-TR" altLang="tr-TR" sz="36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Günah</a:t>
            </a:r>
            <a:r>
              <a:rPr lang="tr-TR" altLang="tr-TR" sz="3600" dirty="0">
                <a:cs typeface="Arial" charset="0"/>
              </a:rPr>
              <a:t>: İlahi emir ve yasaklara aykırı fiil ve davranışlar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Cünah’tan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gelir)</a:t>
            </a:r>
            <a:r>
              <a:rPr lang="tr-TR" altLang="tr-TR" sz="36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Ğasil</a:t>
            </a:r>
            <a:r>
              <a:rPr lang="tr-TR" altLang="tr-TR" sz="3600" dirty="0">
                <a:cs typeface="Arial" charset="0"/>
              </a:rPr>
              <a:t>: Ölü yıkama.</a:t>
            </a:r>
            <a:endParaRPr lang="tr-TR" altLang="tr-TR" sz="3600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Hadis</a:t>
            </a:r>
            <a:r>
              <a:rPr lang="tr-TR" altLang="tr-TR" sz="3600" dirty="0">
                <a:cs typeface="Arial" charset="0"/>
              </a:rPr>
              <a:t>: Hz. Muhammed’e izafe edilen sözler.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Hac-ı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İfrad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 err="1">
                <a:cs typeface="Arial" charset="0"/>
              </a:rPr>
              <a:t>Umresiz</a:t>
            </a:r>
            <a:r>
              <a:rPr lang="tr-TR" altLang="tr-TR" sz="3600" dirty="0">
                <a:cs typeface="Arial" charset="0"/>
              </a:rPr>
              <a:t> yapılan hac.</a:t>
            </a:r>
          </a:p>
        </p:txBody>
      </p:sp>
    </p:spTree>
    <p:extLst>
      <p:ext uri="{BB962C8B-B14F-4D97-AF65-F5344CB8AC3E}">
        <p14:creationId xmlns:p14="http://schemas.microsoft.com/office/powerpoint/2010/main" val="304796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7960" y="116632"/>
            <a:ext cx="99725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Hac-ı Kıran</a:t>
            </a:r>
            <a:r>
              <a:rPr lang="tr-TR" altLang="tr-TR" sz="3600" dirty="0">
                <a:cs typeface="Arial" charset="0"/>
              </a:rPr>
              <a:t>: Umre ile birlikte aynı ihramla yapılan hac.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Hac-ı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Temettu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’</a:t>
            </a:r>
            <a:r>
              <a:rPr lang="tr-TR" altLang="tr-TR" sz="3600" dirty="0">
                <a:cs typeface="Arial" charset="0"/>
              </a:rPr>
              <a:t>: Hac döneminde umre yapıldıktan sonra yeniden ihrama girilerek yapılan hac.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Haç</a:t>
            </a:r>
            <a:r>
              <a:rPr lang="tr-TR" altLang="tr-TR" sz="3600" dirty="0">
                <a:cs typeface="Arial" charset="0"/>
              </a:rPr>
              <a:t>: Hıristiyanlığın sembolü. 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Haç</a:t>
            </a:r>
            <a:r>
              <a:rPr lang="tr-TR" altLang="tr-TR" sz="3600" dirty="0">
                <a:cs typeface="Arial" charset="0"/>
              </a:rPr>
              <a:t>, Ermeniceden geçmiştir. İngilizcesi 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Cross</a:t>
            </a:r>
            <a:r>
              <a:rPr lang="tr-TR" altLang="tr-TR" sz="3600" dirty="0">
                <a:cs typeface="Arial" charset="0"/>
              </a:rPr>
              <a:t>, Almancası </a:t>
            </a:r>
            <a:r>
              <a:rPr lang="tr-TR" altLang="tr-TR" sz="3600" dirty="0" err="1">
                <a:solidFill>
                  <a:srgbClr val="92D050"/>
                </a:solidFill>
                <a:cs typeface="Arial" charset="0"/>
              </a:rPr>
              <a:t>Kreuz</a:t>
            </a:r>
            <a:r>
              <a:rPr lang="tr-TR" altLang="tr-TR" sz="3600" dirty="0">
                <a:cs typeface="Arial" charset="0"/>
              </a:rPr>
              <a:t>. Grekçesi </a:t>
            </a:r>
            <a:r>
              <a:rPr lang="tr-TR" altLang="tr-TR" sz="3600" dirty="0" err="1">
                <a:cs typeface="Arial" charset="0"/>
              </a:rPr>
              <a:t>stavros</a:t>
            </a:r>
            <a:r>
              <a:rPr lang="tr-TR" altLang="tr-TR" sz="3600" dirty="0">
                <a:cs typeface="Arial" charset="0"/>
              </a:rPr>
              <a:t> olup Türkçeye 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istavroz</a:t>
            </a:r>
            <a:r>
              <a:rPr lang="tr-TR" altLang="tr-TR" sz="3600" dirty="0">
                <a:cs typeface="Arial" charset="0"/>
              </a:rPr>
              <a:t> biçiminde girmiştir. 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Çarmıh</a:t>
            </a:r>
            <a:r>
              <a:rPr lang="tr-TR" altLang="tr-TR" sz="3600" dirty="0">
                <a:cs typeface="Arial" charset="0"/>
              </a:rPr>
              <a:t>, bir idam şeklidir.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99968" y="116632"/>
            <a:ext cx="982858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Hamd</a:t>
            </a:r>
            <a:r>
              <a:rPr lang="tr-TR" altLang="tr-TR" sz="3600" dirty="0">
                <a:cs typeface="Arial" charset="0"/>
              </a:rPr>
              <a:t>: Verilse de alınsa  da,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şükür</a:t>
            </a:r>
            <a:r>
              <a:rPr lang="tr-TR" altLang="tr-TR" sz="3600" dirty="0">
                <a:cs typeface="Arial" charset="0"/>
              </a:rPr>
              <a:t> ise sadece verildiğinde yapılan teşekkürdür.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Hanif</a:t>
            </a:r>
            <a:r>
              <a:rPr lang="tr-TR" altLang="tr-TR" sz="3600" dirty="0">
                <a:cs typeface="Arial" charset="0"/>
              </a:rPr>
              <a:t>: Allah’ın emrettiği doğru yola girip o istikamette yasayan kişi. </a:t>
            </a:r>
            <a:endParaRPr lang="tr-TR" altLang="tr-TR" sz="3600" dirty="0"/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Hasbünallah</a:t>
            </a:r>
            <a:r>
              <a:rPr lang="tr-TR" altLang="tr-TR" sz="3600" dirty="0">
                <a:cs typeface="Arial" charset="0"/>
              </a:rPr>
              <a:t>: ‘‘</a:t>
            </a:r>
            <a:r>
              <a:rPr lang="tr-TR" altLang="tr-TR" sz="3600" dirty="0"/>
              <a:t>Allah bize yeter.’’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Hatemen-nebiyyin</a:t>
            </a:r>
            <a:r>
              <a:rPr lang="tr-TR" altLang="tr-TR" sz="3600" dirty="0">
                <a:cs typeface="Arial" charset="0"/>
              </a:rPr>
              <a:t>: Nebilerin sonuncusu.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Haya</a:t>
            </a:r>
            <a:r>
              <a:rPr lang="tr-TR" altLang="tr-TR" sz="3600" dirty="0">
                <a:cs typeface="Arial" charset="0"/>
              </a:rPr>
              <a:t>: Utanma duygusu.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Helal</a:t>
            </a:r>
            <a:r>
              <a:rPr lang="tr-TR" altLang="tr-TR" sz="3600" dirty="0">
                <a:cs typeface="Arial" charset="0"/>
              </a:rPr>
              <a:t>: Dini bakımdan yasaklanmamış olan.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Hicret</a:t>
            </a:r>
            <a:r>
              <a:rPr lang="tr-TR" altLang="tr-TR" sz="3600" dirty="0">
                <a:cs typeface="Arial" charset="0"/>
              </a:rPr>
              <a:t>: Dönmek üzere gitmek </a:t>
            </a:r>
            <a:r>
              <a:rPr lang="tr-TR" altLang="tr-TR" sz="3200" i="1" dirty="0">
                <a:cs typeface="Arial" charset="0"/>
              </a:rPr>
              <a:t>(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Muhacir</a:t>
            </a:r>
            <a:r>
              <a:rPr lang="tr-TR" altLang="tr-TR" sz="3200" i="1" dirty="0"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 İlk hicret Habeşistan’a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1241264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3" y="116632"/>
            <a:ext cx="918051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Hidayet</a:t>
            </a:r>
            <a:r>
              <a:rPr lang="tr-TR" altLang="tr-TR" sz="3600" dirty="0">
                <a:cs typeface="Arial" charset="0"/>
              </a:rPr>
              <a:t>: Doğru yolu gösterme, doğru yolu bulma, rehberlik yapma.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Himaye</a:t>
            </a:r>
            <a:r>
              <a:rPr lang="tr-TR" altLang="tr-TR" sz="3600" dirty="0">
                <a:cs typeface="Arial" charset="0"/>
              </a:rPr>
              <a:t>: Koruma, gözetme, koruyuculuk.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Hira</a:t>
            </a:r>
            <a:r>
              <a:rPr lang="tr-TR" altLang="tr-TR" sz="3600" dirty="0">
                <a:cs typeface="Arial" charset="0"/>
              </a:rPr>
              <a:t>: Arayış.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Hizb</a:t>
            </a:r>
            <a:r>
              <a:rPr lang="tr-TR" altLang="tr-TR" sz="3600" dirty="0">
                <a:cs typeface="Arial" charset="0"/>
              </a:rPr>
              <a:t>: Parça, kısım, topluluk.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Huşu</a:t>
            </a:r>
            <a:r>
              <a:rPr lang="tr-TR" altLang="tr-TR" sz="3600" dirty="0">
                <a:cs typeface="Arial" charset="0"/>
              </a:rPr>
              <a:t>: Allah’a duyulan saygının gereği olarak başta namaz olmak üzere ibadetlerin edası sırasında sükûnet ve tevazu içinde bulunma.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Hutbe</a:t>
            </a:r>
            <a:r>
              <a:rPr lang="tr-TR" altLang="tr-TR" sz="3600" dirty="0">
                <a:cs typeface="Arial" charset="0"/>
              </a:rPr>
              <a:t>: Cuma namazındaki konuşma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(Hatip).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İbadet</a:t>
            </a:r>
            <a:r>
              <a:rPr lang="tr-TR" altLang="tr-TR" sz="3600" dirty="0">
                <a:cs typeface="Arial" charset="0"/>
              </a:rPr>
              <a:t>: Kulluk, buyrukları yerine getirmek.</a:t>
            </a:r>
            <a:endParaRPr lang="tr-TR" altLang="tr-TR" sz="3200" i="1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29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15991" y="116633"/>
            <a:ext cx="9396534" cy="4752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İcma</a:t>
            </a:r>
            <a:r>
              <a:rPr lang="tr-TR" sz="3600" dirty="0">
                <a:cs typeface="Arial" charset="0"/>
              </a:rPr>
              <a:t>: Hz. Muhammed’in vefatından sonraki dönemlerde fıkıh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(Hukuk)</a:t>
            </a:r>
            <a:r>
              <a:rPr lang="tr-TR" sz="3600" dirty="0">
                <a:cs typeface="Arial" charset="0"/>
              </a:rPr>
              <a:t> âlimlerinin bir konuda görüş birliğine, ortak karara varmaları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(Konsensüs, </a:t>
            </a:r>
            <a:r>
              <a:rPr 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Konsil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</a:t>
            </a:r>
            <a:r>
              <a:rPr lang="tr-TR" sz="30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İcmal</a:t>
            </a:r>
            <a:r>
              <a:rPr lang="tr-TR" altLang="tr-TR" sz="3600" dirty="0">
                <a:cs typeface="Arial" charset="0"/>
              </a:rPr>
              <a:t>: Özet.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İçtihat</a:t>
            </a:r>
            <a:r>
              <a:rPr lang="tr-TR" altLang="tr-TR" sz="3600" dirty="0">
                <a:cs typeface="Arial" charset="0"/>
              </a:rPr>
              <a:t>: Dini konularda kıyas yoluyla yeni sonuçlar elde etmek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(Müçtehit)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İdol</a:t>
            </a:r>
            <a:r>
              <a:rPr lang="tr-TR" altLang="tr-TR" sz="3600" dirty="0">
                <a:cs typeface="Arial" charset="0"/>
              </a:rPr>
              <a:t>: Put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rgbClr val="92D050"/>
                </a:solidFill>
                <a:cs typeface="Arial" charset="0"/>
              </a:rPr>
              <a:t>Idolatry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İdrak</a:t>
            </a:r>
            <a:r>
              <a:rPr lang="tr-TR" altLang="tr-TR" sz="3600" dirty="0">
                <a:cs typeface="Arial" charset="0"/>
              </a:rPr>
              <a:t>: Anlama yeteneği, anlayış.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İffet</a:t>
            </a:r>
            <a:r>
              <a:rPr lang="tr-TR" altLang="tr-TR" sz="3600" dirty="0">
                <a:cs typeface="Arial" charset="0"/>
              </a:rPr>
              <a:t>: Namus.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5234" y="80629"/>
            <a:ext cx="10477350" cy="5940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Abd</a:t>
            </a:r>
            <a:r>
              <a:rPr lang="tr-TR" sz="3600" dirty="0">
                <a:cs typeface="Arial" charset="0"/>
              </a:rPr>
              <a:t>: Kul, </a:t>
            </a:r>
            <a:r>
              <a:rPr lang="tr-TR" sz="3200" dirty="0">
                <a:cs typeface="Arial" charset="0"/>
              </a:rPr>
              <a:t>ç. </a:t>
            </a:r>
            <a:r>
              <a:rPr lang="tr-TR" sz="3200" dirty="0" err="1">
                <a:solidFill>
                  <a:srgbClr val="92D050"/>
                </a:solidFill>
                <a:cs typeface="Arial" charset="0"/>
              </a:rPr>
              <a:t>İbad</a:t>
            </a:r>
            <a:r>
              <a:rPr lang="tr-TR" sz="3200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sz="3200" i="1" u="sng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Abdullah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=Allah’ın kulu, </a:t>
            </a:r>
            <a:r>
              <a:rPr lang="tr-TR" sz="3200" i="1" u="sng" dirty="0">
                <a:solidFill>
                  <a:srgbClr val="92D050"/>
                </a:solidFill>
                <a:cs typeface="Arial" charset="0"/>
              </a:rPr>
              <a:t>Ubudiyet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=kulluk)</a:t>
            </a:r>
            <a:r>
              <a:rPr lang="tr-TR" sz="3200" dirty="0">
                <a:cs typeface="Arial" charset="0"/>
              </a:rPr>
              <a:t>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4000" b="1" dirty="0">
                <a:solidFill>
                  <a:srgbClr val="92D050"/>
                </a:solidFill>
                <a:cs typeface="Arial" charset="0"/>
              </a:rPr>
              <a:t>Âdet</a:t>
            </a:r>
            <a:r>
              <a:rPr lang="tr-TR" sz="4000" dirty="0">
                <a:cs typeface="Arial" charset="0"/>
              </a:rPr>
              <a:t>: Alışılmış şey. Ayrıca bkz. </a:t>
            </a:r>
            <a:r>
              <a:rPr lang="tr-TR" sz="4000" dirty="0">
                <a:solidFill>
                  <a:srgbClr val="92D050"/>
                </a:solidFill>
                <a:cs typeface="Arial" charset="0"/>
              </a:rPr>
              <a:t>Örf</a:t>
            </a:r>
            <a:r>
              <a:rPr lang="tr-TR" sz="40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4000" b="1" dirty="0">
                <a:solidFill>
                  <a:srgbClr val="92D050"/>
                </a:solidFill>
                <a:cs typeface="Arial" charset="0"/>
              </a:rPr>
              <a:t>Aforoz</a:t>
            </a:r>
            <a:r>
              <a:rPr lang="tr-TR" sz="4000" dirty="0">
                <a:cs typeface="Arial" charset="0"/>
              </a:rPr>
              <a:t>: Hıristiyanlıkta işlenmiş olan suça karşılık uzaklaştırma cezası. </a:t>
            </a:r>
            <a:endParaRPr 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Agnostik</a:t>
            </a:r>
            <a:r>
              <a:rPr lang="tr-TR" sz="3600" dirty="0">
                <a:cs typeface="Arial" charset="0"/>
              </a:rPr>
              <a:t>: Tanrının varlığı konusunda bilinemez tutum sergileyen kişi.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Ahd</a:t>
            </a: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-i Atik</a:t>
            </a:r>
            <a:r>
              <a:rPr lang="tr-TR" sz="3600" dirty="0">
                <a:cs typeface="Arial" charset="0"/>
              </a:rPr>
              <a:t>: Yahudilerin kutsal kitabına Hıristiyanlarca verilen isim.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Ahd</a:t>
            </a: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-i </a:t>
            </a: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Cedid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 err="1">
                <a:cs typeface="Arial" charset="0"/>
              </a:rPr>
              <a:t>Kitab</a:t>
            </a:r>
            <a:r>
              <a:rPr lang="tr-TR" sz="3600" dirty="0">
                <a:cs typeface="Arial" charset="0"/>
              </a:rPr>
              <a:t>-ı Mukaddes’in sadece Hıristiyanlara ait olan ikinci kısmının adı.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endParaRPr lang="tr-TR" sz="3600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9948" y="44450"/>
            <a:ext cx="1018862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İftitah</a:t>
            </a:r>
            <a:r>
              <a:rPr lang="tr-TR" altLang="tr-TR" sz="3600" dirty="0">
                <a:cs typeface="Arial" charset="0"/>
              </a:rPr>
              <a:t>: Başlama.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İhlas</a:t>
            </a:r>
            <a:r>
              <a:rPr lang="tr-TR" altLang="tr-TR" sz="3600" dirty="0">
                <a:cs typeface="Arial" charset="0"/>
              </a:rPr>
              <a:t>: Tutum ve davranışlarda sadece Allah’ın rızasını gözetmek, samimi, içten olma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rgbClr val="92D050"/>
                </a:solidFill>
                <a:cs typeface="Arial" charset="0"/>
              </a:rPr>
              <a:t>Muhles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İhram</a:t>
            </a:r>
            <a:r>
              <a:rPr lang="tr-TR" altLang="tr-TR" sz="3600" dirty="0">
                <a:cs typeface="Arial" charset="0"/>
              </a:rPr>
              <a:t>: Hacda giyilen beyaz giysi.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İhsan</a:t>
            </a:r>
            <a:r>
              <a:rPr lang="tr-TR" altLang="tr-TR" sz="3600" dirty="0">
                <a:cs typeface="Arial" charset="0"/>
              </a:rPr>
              <a:t>: İyilik etme, iyi davranma; </a:t>
            </a:r>
            <a:r>
              <a:rPr lang="tr-TR" altLang="tr-TR" sz="3600" dirty="0"/>
              <a:t>Allah’a görüyormuş gibi kulluk etmek hâli. Biz Allah’ı görmesek de O bizi her zaman görmektedir </a:t>
            </a:r>
            <a:r>
              <a:rPr lang="tr-TR" altLang="tr-TR" sz="3200" i="1" dirty="0"/>
              <a:t>(</a:t>
            </a:r>
            <a:r>
              <a:rPr lang="tr-TR" altLang="tr-TR" sz="3200" i="1" dirty="0">
                <a:solidFill>
                  <a:srgbClr val="92D050"/>
                </a:solidFill>
              </a:rPr>
              <a:t>Muhsin</a:t>
            </a:r>
            <a:r>
              <a:rPr lang="tr-TR" altLang="tr-TR" sz="3200" i="1" dirty="0"/>
              <a:t>)</a:t>
            </a:r>
            <a:r>
              <a:rPr lang="tr-TR" alt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İkrar</a:t>
            </a:r>
            <a:r>
              <a:rPr lang="tr-TR" altLang="tr-TR" sz="3600" dirty="0">
                <a:cs typeface="Arial" charset="0"/>
              </a:rPr>
              <a:t>: Açıkça söylemek, bildirmek.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İkrah</a:t>
            </a:r>
            <a:r>
              <a:rPr lang="tr-TR" altLang="tr-TR" sz="3600" dirty="0">
                <a:cs typeface="Arial" charset="0"/>
              </a:rPr>
              <a:t>: İğrenme, tiksinme, bir şeyden hoşlanmama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(Mekruh)</a:t>
            </a:r>
            <a:r>
              <a:rPr lang="tr-TR" altLang="tr-TR" sz="36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9948" y="81644"/>
            <a:ext cx="1018862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İktisat</a:t>
            </a:r>
            <a:r>
              <a:rPr lang="tr-TR" altLang="tr-TR" sz="3600" dirty="0">
                <a:cs typeface="Arial" charset="0"/>
              </a:rPr>
              <a:t>: Mal ve hizmetlerin üretimi, dağıtımı, tüketimi ve bölüşümüyle ilgili sosyal bir bilim dalı.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İlahiyat</a:t>
            </a:r>
            <a:r>
              <a:rPr lang="tr-TR" altLang="tr-TR" sz="3600" dirty="0">
                <a:cs typeface="Arial" charset="0"/>
              </a:rPr>
              <a:t>: Allah’ın isim ve sıfatlarını konu alan din bilimi, Tanrı bilimi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altLang="tr-TR" sz="3200" b="1" i="1" u="sng" dirty="0">
                <a:solidFill>
                  <a:srgbClr val="92D050"/>
                </a:solidFill>
                <a:cs typeface="Arial" charset="0"/>
              </a:rPr>
              <a:t>Teos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=Tanrı. </a:t>
            </a:r>
            <a:r>
              <a:rPr lang="tr-TR" altLang="tr-TR" sz="3200" b="1" i="1" u="sng" dirty="0">
                <a:solidFill>
                  <a:srgbClr val="92D050"/>
                </a:solidFill>
                <a:cs typeface="Arial" charset="0"/>
              </a:rPr>
              <a:t>Teoloji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tanrı bilimi. </a:t>
            </a:r>
            <a:r>
              <a:rPr lang="tr-TR" altLang="tr-TR" sz="3200" b="1" i="1" u="sng" dirty="0">
                <a:solidFill>
                  <a:srgbClr val="92D050"/>
                </a:solidFill>
                <a:cs typeface="Arial" charset="0"/>
              </a:rPr>
              <a:t>Teokrasi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tanrısal yönetim)</a:t>
            </a:r>
            <a:r>
              <a:rPr lang="tr-TR" altLang="tr-TR" sz="3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İlim</a:t>
            </a:r>
            <a:r>
              <a:rPr lang="tr-TR" altLang="tr-TR" sz="3600" dirty="0">
                <a:cs typeface="Arial" charset="0"/>
              </a:rPr>
              <a:t>: İslâm kültüründe ilâhî ve beşerî bilgi yanında bilim için de kullanılan kapsamlı bir terim.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İmsak</a:t>
            </a:r>
            <a:r>
              <a:rPr lang="tr-TR" altLang="tr-TR" sz="3600" dirty="0">
                <a:cs typeface="Arial" charset="0"/>
              </a:rPr>
              <a:t>: Oruca başlama vakti.</a:t>
            </a:r>
          </a:p>
        </p:txBody>
      </p:sp>
    </p:spTree>
    <p:extLst>
      <p:ext uri="{BB962C8B-B14F-4D97-AF65-F5344CB8AC3E}">
        <p14:creationId xmlns:p14="http://schemas.microsoft.com/office/powerpoint/2010/main" val="1051632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9948" y="81644"/>
            <a:ext cx="10188620" cy="67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İman</a:t>
            </a:r>
            <a:r>
              <a:rPr lang="tr-TR" altLang="tr-TR" sz="3600" dirty="0">
                <a:cs typeface="Arial" charset="0"/>
              </a:rPr>
              <a:t>: İnanmak, tasdik etmek.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İnanç</a:t>
            </a:r>
            <a:r>
              <a:rPr lang="tr-TR" altLang="tr-TR" sz="3600" dirty="0">
                <a:cs typeface="Arial" charset="0"/>
              </a:rPr>
              <a:t>: İnanılan şey, itikat, iman.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İnfak</a:t>
            </a:r>
            <a:r>
              <a:rPr lang="tr-TR" altLang="tr-TR" sz="3600" dirty="0">
                <a:cs typeface="Arial" charset="0"/>
              </a:rPr>
              <a:t>: İhtiyacı olan birisinin yüreğine Allah için gizlice bir yol bulmak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altLang="tr-TR" sz="3200" i="1" u="sng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Nafak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tünel, köstebek deliği. </a:t>
            </a:r>
            <a:r>
              <a:rPr lang="tr-TR" altLang="tr-TR" sz="3200" b="1" i="1" u="sng" dirty="0">
                <a:solidFill>
                  <a:srgbClr val="92D050"/>
                </a:solidFill>
                <a:cs typeface="Arial" charset="0"/>
              </a:rPr>
              <a:t>Münafık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hangi ‘delikten’ çıkacağı belli olmayan).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İnsan-ı Kâmil</a:t>
            </a:r>
            <a:r>
              <a:rPr lang="tr-TR" altLang="tr-TR" sz="3600" dirty="0">
                <a:cs typeface="Arial" charset="0"/>
              </a:rPr>
              <a:t>: Tasavvufta ulaşılabilecek en üst makam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(Kur’an’da geçmez)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İnşaallah</a:t>
            </a:r>
            <a:r>
              <a:rPr lang="tr-TR" altLang="tr-TR" sz="3600" dirty="0">
                <a:cs typeface="Arial" charset="0"/>
              </a:rPr>
              <a:t>: Allah dilerse, nasip ederse.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i="1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13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9948" y="81644"/>
            <a:ext cx="10188620" cy="67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İnziva</a:t>
            </a:r>
            <a:r>
              <a:rPr lang="tr-TR" altLang="tr-TR" sz="3600" dirty="0">
                <a:cs typeface="Arial" charset="0"/>
              </a:rPr>
              <a:t>: Köşeye çekilme, halktan uzaklaşıp ayrı yaşama.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İrade</a:t>
            </a:r>
            <a:r>
              <a:rPr lang="tr-TR" altLang="tr-TR" sz="3600" dirty="0">
                <a:cs typeface="Arial" charset="0"/>
              </a:rPr>
              <a:t>: Tercih gücü </a:t>
            </a:r>
            <a:r>
              <a:rPr lang="tr-TR" altLang="tr-TR" sz="3200" i="1" dirty="0">
                <a:cs typeface="Arial" charset="0"/>
              </a:rPr>
              <a:t>(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Külli - Cüz’i</a:t>
            </a:r>
            <a:r>
              <a:rPr lang="tr-TR" altLang="tr-TR" sz="3200" i="1" dirty="0"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İslam</a:t>
            </a:r>
            <a:r>
              <a:rPr lang="tr-TR" altLang="tr-TR" sz="3600" dirty="0">
                <a:cs typeface="Arial" charset="0"/>
              </a:rPr>
              <a:t>: Teslimiyet, </a:t>
            </a:r>
            <a:r>
              <a:rPr lang="tr-TR" altLang="tr-TR" sz="3600" dirty="0" err="1">
                <a:cs typeface="Arial" charset="0"/>
              </a:rPr>
              <a:t>silm</a:t>
            </a:r>
            <a:r>
              <a:rPr lang="tr-TR" altLang="tr-TR" sz="3600" dirty="0">
                <a:cs typeface="Arial" charset="0"/>
              </a:rPr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(barış)</a:t>
            </a:r>
            <a:r>
              <a:rPr lang="tr-TR" altLang="tr-TR" sz="3600" dirty="0">
                <a:cs typeface="Arial" charset="0"/>
              </a:rPr>
              <a:t>, selamet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(kurtuluş)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İslamofobi</a:t>
            </a:r>
            <a:r>
              <a:rPr lang="tr-TR" altLang="tr-TR" sz="3600" dirty="0">
                <a:cs typeface="Arial" charset="0"/>
              </a:rPr>
              <a:t>: İslam karşıtlığı, düşmanlığı, korkusu.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İsmet</a:t>
            </a:r>
            <a:r>
              <a:rPr lang="tr-TR" altLang="tr-TR" sz="3600" dirty="0">
                <a:cs typeface="Arial" charset="0"/>
              </a:rPr>
              <a:t>: Günahtan korunmuş olma </a:t>
            </a:r>
            <a:r>
              <a:rPr lang="tr-TR" altLang="tr-TR" sz="20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(Peygamberlerin ismet sıfatı anlayışı Kur’an’a dayanmaz. Bkz. Muhammed [47] 19; Taha [20] 121; …).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İstiaze</a:t>
            </a:r>
            <a:r>
              <a:rPr lang="tr-TR" altLang="tr-TR" sz="3600" dirty="0">
                <a:cs typeface="Arial" charset="0"/>
              </a:rPr>
              <a:t>: Sığınma, güvenme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rgbClr val="92D050"/>
                </a:solidFill>
                <a:cs typeface="Arial" charset="0"/>
              </a:rPr>
              <a:t>Euzü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İstiğfar</a:t>
            </a:r>
            <a:r>
              <a:rPr lang="tr-TR" altLang="tr-TR" sz="3600" dirty="0">
                <a:cs typeface="Arial" charset="0"/>
              </a:rPr>
              <a:t>: Allah’tan özür, bağışlama dilemek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[Estağfurullah]</a:t>
            </a:r>
            <a:r>
              <a:rPr lang="tr-TR" altLang="tr-TR" sz="36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09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7960" y="116633"/>
            <a:ext cx="9972596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İstihare</a:t>
            </a:r>
            <a:r>
              <a:rPr lang="tr-TR" altLang="tr-TR" sz="3600" dirty="0">
                <a:cs typeface="Arial" charset="0"/>
              </a:rPr>
              <a:t>: Yapılması düşünülen bir işin Allah katında hayırlı olan şekliyle gerçekleşmesini isteme.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İstismar</a:t>
            </a:r>
            <a:r>
              <a:rPr lang="tr-TR" altLang="tr-TR" sz="3600" dirty="0">
                <a:cs typeface="Arial" charset="0"/>
              </a:rPr>
              <a:t>: Birisinin iyi niyetini kötüye kullanma.</a:t>
            </a:r>
            <a:endParaRPr lang="tr-TR" altLang="tr-TR" sz="3600" i="1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İstişare</a:t>
            </a:r>
            <a:r>
              <a:rPr lang="tr-TR" altLang="tr-TR" sz="3600" dirty="0">
                <a:cs typeface="Arial" charset="0"/>
              </a:rPr>
              <a:t>: İnsanların bir konuda görüş alışverişinde bulunması.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İtidal</a:t>
            </a:r>
            <a:r>
              <a:rPr lang="tr-TR" altLang="tr-TR" sz="3600" dirty="0">
                <a:cs typeface="Arial" charset="0"/>
              </a:rPr>
              <a:t>: Aşırı olmama durumu, ılımlılık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(mutedil).</a:t>
            </a:r>
            <a:endParaRPr lang="tr-TR" altLang="tr-TR" sz="3600" i="1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İtikaf</a:t>
            </a:r>
            <a:r>
              <a:rPr lang="tr-TR" altLang="tr-TR" sz="3600" dirty="0">
                <a:cs typeface="Arial" charset="0"/>
              </a:rPr>
              <a:t>: İbadet niyetiyle camide kalmak.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1328" y="80628"/>
            <a:ext cx="9685212" cy="6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İtikat</a:t>
            </a:r>
            <a:r>
              <a:rPr lang="tr-TR" altLang="tr-TR" sz="3600" dirty="0">
                <a:cs typeface="Arial" charset="0"/>
              </a:rPr>
              <a:t>: İnanç.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Kaza</a:t>
            </a:r>
            <a:r>
              <a:rPr lang="tr-TR" altLang="tr-TR" sz="3600" dirty="0">
                <a:cs typeface="Arial" charset="0"/>
              </a:rPr>
              <a:t>: Allah’ın belirlemiş olduğu şeylerin zamanı ve yeri gelince yaratması / vaktinde yapılmayan ibadetleri sonradan yerine getirme.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Kâfir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Fıtratını, Allah’ın ayetlerini görmezden gelen, örten, nankör.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Kamet</a:t>
            </a:r>
            <a:r>
              <a:rPr lang="tr-TR" altLang="tr-TR" sz="3600" dirty="0">
                <a:cs typeface="Arial" charset="0"/>
              </a:rPr>
              <a:t>: Farz namazlardan önce, namazın başladığını bildiren ezan benzeri sözler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(iç ezan)</a:t>
            </a:r>
            <a:r>
              <a:rPr lang="tr-TR" altLang="tr-TR" sz="3200" i="1" dirty="0">
                <a:cs typeface="Arial" charset="0"/>
              </a:rPr>
              <a:t>.</a:t>
            </a:r>
            <a:endParaRPr lang="tr-TR" altLang="tr-TR" sz="3600" i="1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7428" y="80628"/>
            <a:ext cx="10333010" cy="6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Karakter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bir nesnenin, bir bireyin ya da topluluğun kendine özgü olan, onu başkalarından ayıran temel belirti, onun davranışlarını belirleyen ana özellik.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Karma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Reenkarnasyondaki ruhun döngüsel süreçteki durumunu belirleyen sebep sonuç yasası.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Kayyum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Bir işin idaresini üzerine alma, gözetip koruma.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Kefaret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Dinin belirli yasaklarının ihlâli durumunda yapılması istenen malî veya bedenî ibadet.</a:t>
            </a:r>
          </a:p>
        </p:txBody>
      </p:sp>
    </p:spTree>
    <p:extLst>
      <p:ext uri="{BB962C8B-B14F-4D97-AF65-F5344CB8AC3E}">
        <p14:creationId xmlns:p14="http://schemas.microsoft.com/office/powerpoint/2010/main" val="1266207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87999" y="116632"/>
            <a:ext cx="9252518" cy="674136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Kelam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İslam dininin ana ilkelerini konu edinen din bilimi.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Kısas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Misliyle karşılık verme, eşitleme.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Kıssa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Tarihte yaşanmış bir hayat kesitinin ibret içerikli yol gösterecek bir şekilde anlatılması.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Kıyamet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Bkz. </a:t>
            </a:r>
            <a:r>
              <a:rPr lang="tr-TR" altLang="tr-TR" sz="3600" dirty="0">
                <a:solidFill>
                  <a:srgbClr val="92D050"/>
                </a:solidFill>
              </a:rPr>
              <a:t>Saat</a:t>
            </a:r>
            <a:r>
              <a:rPr lang="tr-TR" altLang="tr-TR" sz="3600" dirty="0"/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</a:rPr>
              <a:t>(Son)</a:t>
            </a:r>
            <a:r>
              <a:rPr lang="tr-TR" alt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Kıyas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Aralarındaki benzerlikten dolayı iki şeyden birinin dinî hükmünü diğerine de uygulama.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Kilise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Hıristiyan mabedi.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7448" y="44625"/>
            <a:ext cx="9973620" cy="637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Kitab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-ı Mukaddes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 err="1"/>
              <a:t>Ahd</a:t>
            </a:r>
            <a:r>
              <a:rPr lang="tr-TR" altLang="tr-TR" sz="3600" dirty="0"/>
              <a:t>-i </a:t>
            </a:r>
            <a:r>
              <a:rPr lang="tr-TR" altLang="tr-TR" sz="3600" dirty="0" err="1"/>
              <a:t>Atîk</a:t>
            </a:r>
            <a:r>
              <a:rPr lang="tr-TR" altLang="tr-TR" sz="3600" dirty="0"/>
              <a:t> ile </a:t>
            </a:r>
            <a:r>
              <a:rPr lang="tr-TR" altLang="tr-TR" sz="3600" dirty="0" err="1"/>
              <a:t>Ahd</a:t>
            </a:r>
            <a:r>
              <a:rPr lang="tr-TR" altLang="tr-TR" sz="3600" dirty="0"/>
              <a:t>-i </a:t>
            </a:r>
            <a:r>
              <a:rPr lang="tr-TR" altLang="tr-TR" sz="3600" dirty="0" err="1"/>
              <a:t>Cedîd’den</a:t>
            </a:r>
            <a:r>
              <a:rPr lang="tr-TR" altLang="tr-TR" sz="3600" dirty="0"/>
              <a:t> oluşan Hıristiyan kutsal kitabı.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Konsil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Hıristiyanlıkta din bilginleri meclisi, toplantısı.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Kudüs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Yahudilik</a:t>
            </a:r>
            <a:r>
              <a:rPr lang="tr-TR" altLang="tr-TR" sz="2800" dirty="0"/>
              <a:t> 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</a:rPr>
              <a:t>(Süleyman Mabedi/Ağlama Duvarı)</a:t>
            </a:r>
            <a:r>
              <a:rPr lang="tr-TR" altLang="tr-TR" sz="2800" dirty="0"/>
              <a:t>, </a:t>
            </a:r>
            <a:r>
              <a:rPr lang="tr-TR" altLang="tr-TR" sz="3600" dirty="0"/>
              <a:t>Hıristiyanlık</a:t>
            </a:r>
            <a:r>
              <a:rPr lang="tr-TR" altLang="tr-TR" sz="2800" dirty="0"/>
              <a:t> 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</a:rPr>
              <a:t>(Hz. İsa’nın yaşadığı yer)</a:t>
            </a:r>
            <a:r>
              <a:rPr lang="tr-TR" altLang="tr-TR" sz="2800" dirty="0"/>
              <a:t> </a:t>
            </a:r>
            <a:r>
              <a:rPr lang="tr-TR" altLang="tr-TR" sz="3600" dirty="0"/>
              <a:t>ve İslamiyet için önemli şehir.</a:t>
            </a:r>
            <a:endParaRPr lang="tr-TR" alt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Kültür</a:t>
            </a:r>
            <a:r>
              <a:rPr lang="tr-TR" altLang="tr-TR" sz="3600" dirty="0">
                <a:cs typeface="Arial" charset="0"/>
              </a:rPr>
              <a:t>: Bir milletin inanç, fikir, sanat, âdet ve geleneklerinin, maddi ve manevi değerlerinin bütünü.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7960" y="44625"/>
            <a:ext cx="9972596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Kütüb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-i Sitte</a:t>
            </a:r>
            <a:r>
              <a:rPr lang="tr-TR" altLang="tr-TR" sz="3600" dirty="0">
                <a:cs typeface="Arial" charset="0"/>
              </a:rPr>
              <a:t>: En çok itibar edilen altı hadis kitabı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(Buhari, Müslim, Ebu Davud,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Nesai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Tirmizi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İbn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Mace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.Bunlara üçü ilave edilince ortaya </a:t>
            </a:r>
            <a:r>
              <a:rPr lang="tr-TR" altLang="tr-TR" sz="3600" dirty="0" err="1">
                <a:solidFill>
                  <a:srgbClr val="92D050"/>
                </a:solidFill>
                <a:cs typeface="Arial" charset="0"/>
              </a:rPr>
              <a:t>Kütüb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-i </a:t>
            </a:r>
            <a:r>
              <a:rPr lang="tr-TR" altLang="tr-TR" sz="3600" dirty="0" err="1">
                <a:solidFill>
                  <a:srgbClr val="92D050"/>
                </a:solidFill>
                <a:cs typeface="Arial" charset="0"/>
              </a:rPr>
              <a:t>Tis’a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(Dokuz kitap)</a:t>
            </a:r>
            <a:r>
              <a:rPr lang="tr-TR" altLang="tr-TR" sz="3600" dirty="0">
                <a:cs typeface="Arial" charset="0"/>
              </a:rPr>
              <a:t> çıkar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(Sünen-i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Darimi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Muvatta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Müsned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Levh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-i Mahfuz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Allah’ın bilgisindeki her şeyin kaydedilip korunduğu manevi levha/kitap.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Mahrem</a:t>
            </a:r>
            <a:r>
              <a:rPr lang="tr-TR" altLang="tr-TR" sz="3600" dirty="0">
                <a:cs typeface="Arial" charset="0"/>
              </a:rPr>
              <a:t>: Kan bağının yakınlığından dolayı birbirleriyle evlenmeleri yasak olan akrabalar.</a:t>
            </a:r>
          </a:p>
        </p:txBody>
      </p:sp>
    </p:spTree>
    <p:extLst>
      <p:ext uri="{BB962C8B-B14F-4D97-AF65-F5344CB8AC3E}">
        <p14:creationId xmlns:p14="http://schemas.microsoft.com/office/powerpoint/2010/main" val="124546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5234" y="80629"/>
            <a:ext cx="10477350" cy="67773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Ahilik</a:t>
            </a:r>
            <a:r>
              <a:rPr lang="tr-TR" sz="3600" dirty="0">
                <a:cs typeface="Arial" charset="0"/>
              </a:rPr>
              <a:t>: Kardeşlik teşkilatı </a:t>
            </a:r>
            <a:r>
              <a:rPr lang="tr-TR" sz="36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(Dünyada ilk defa sendika ve kooperatifi kuran teşkilat).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Ahiret</a:t>
            </a:r>
            <a:r>
              <a:rPr lang="tr-TR" sz="3600" dirty="0">
                <a:cs typeface="Arial" charset="0"/>
              </a:rPr>
              <a:t>: Dünya hayatından sonra başlayıp ebediyen devam edecek olan ikinci hayat.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Ahlak</a:t>
            </a:r>
            <a:r>
              <a:rPr lang="tr-TR" sz="3600" dirty="0">
                <a:cs typeface="Arial" charset="0"/>
              </a:rPr>
              <a:t>: Yaratılış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(Kökeni: </a:t>
            </a:r>
            <a:r>
              <a:rPr lang="tr-TR" sz="3200" i="1" u="sng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Hulk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</a:t>
            </a:r>
            <a:r>
              <a:rPr lang="tr-TR" sz="3600" dirty="0">
                <a:cs typeface="Arial" charset="0"/>
              </a:rPr>
              <a:t> </a:t>
            </a:r>
            <a:r>
              <a:rPr lang="tr-TR" sz="3200" i="1" dirty="0">
                <a:cs typeface="Arial" charset="0"/>
              </a:rPr>
              <a:t>(Lat. </a:t>
            </a:r>
            <a:r>
              <a:rPr lang="tr-TR" sz="3200" i="1" dirty="0">
                <a:solidFill>
                  <a:srgbClr val="92D050"/>
                </a:solidFill>
                <a:cs typeface="Arial" charset="0"/>
              </a:rPr>
              <a:t>Moral, </a:t>
            </a:r>
            <a:r>
              <a:rPr lang="tr-TR" sz="3200" i="1" dirty="0">
                <a:cs typeface="Arial" charset="0"/>
              </a:rPr>
              <a:t>Yun. </a:t>
            </a:r>
            <a:r>
              <a:rPr lang="tr-TR" sz="3200" i="1" dirty="0">
                <a:solidFill>
                  <a:srgbClr val="92D050"/>
                </a:solidFill>
                <a:cs typeface="Arial" charset="0"/>
              </a:rPr>
              <a:t>Etik</a:t>
            </a:r>
            <a:r>
              <a:rPr lang="tr-TR" sz="3200" i="1" dirty="0">
                <a:cs typeface="Arial" charset="0"/>
              </a:rPr>
              <a:t>)</a:t>
            </a:r>
            <a:r>
              <a:rPr lang="tr-TR" sz="3200" dirty="0">
                <a:cs typeface="Arial" charset="0"/>
              </a:rPr>
              <a:t>. </a:t>
            </a:r>
            <a:r>
              <a:rPr lang="tr-TR" sz="3600" dirty="0">
                <a:cs typeface="Arial" charset="0"/>
              </a:rPr>
              <a:t>Ahlak eğitilebilir, bozulabilir, değişebilir. </a:t>
            </a:r>
            <a:endParaRPr lang="tr-TR" sz="32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Akide</a:t>
            </a:r>
            <a:r>
              <a:rPr lang="tr-TR" sz="3600" dirty="0">
                <a:cs typeface="Arial" charset="0"/>
              </a:rPr>
              <a:t>: İnanç.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Aklıselim</a:t>
            </a:r>
            <a:r>
              <a:rPr lang="tr-TR" sz="3600" dirty="0">
                <a:cs typeface="Arial" charset="0"/>
              </a:rPr>
              <a:t>: Sağduyu, doğruyu yanlıştan ayırma yetisi.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Alamet</a:t>
            </a:r>
            <a:r>
              <a:rPr lang="tr-TR" sz="3600" dirty="0">
                <a:cs typeface="Arial" charset="0"/>
              </a:rPr>
              <a:t>: İşaret, belirti.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Âlim</a:t>
            </a:r>
            <a:r>
              <a:rPr lang="tr-TR" sz="3600" dirty="0">
                <a:cs typeface="Arial" charset="0"/>
              </a:rPr>
              <a:t>: Bilen, bilgin.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endParaRPr lang="tr-TR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36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3964" y="80628"/>
            <a:ext cx="9900588" cy="6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Maşaallah</a:t>
            </a:r>
            <a:r>
              <a:rPr lang="tr-TR" altLang="tr-TR" sz="3600" dirty="0">
                <a:cs typeface="Arial" charset="0"/>
              </a:rPr>
              <a:t>: ‘‘Allah bununla ilgili olumsuz bir şey yaratmasın!’’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Mazaallah</a:t>
            </a:r>
            <a:r>
              <a:rPr lang="tr-TR" altLang="tr-TR" sz="3600" dirty="0">
                <a:cs typeface="Arial" charset="0"/>
              </a:rPr>
              <a:t>: ‘‘Her türlü kötülükten Allah`a sığınırız.’’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Meal</a:t>
            </a:r>
            <a:r>
              <a:rPr lang="tr-TR" altLang="tr-TR" sz="3600" dirty="0">
                <a:cs typeface="Arial" charset="0"/>
              </a:rPr>
              <a:t>: Bir metnin muhtemel manalardan sadece birisinin tercih edilmesi.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Medeniyet</a:t>
            </a:r>
            <a:r>
              <a:rPr lang="tr-TR" altLang="tr-TR" sz="3600" dirty="0">
                <a:cs typeface="Arial" charset="0"/>
              </a:rPr>
              <a:t>: Uygarlık.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3964" y="80628"/>
            <a:ext cx="9900588" cy="6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Mekruh</a:t>
            </a:r>
            <a:r>
              <a:rPr lang="tr-TR" altLang="tr-TR" sz="3600" dirty="0">
                <a:cs typeface="Arial" charset="0"/>
              </a:rPr>
              <a:t>: İğrenç, kötü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(Kur’an mekruhu, haram anlamında kullanır. Örneğin İsra [17] 38)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Mezhep</a:t>
            </a:r>
            <a:r>
              <a:rPr lang="tr-TR" altLang="tr-TR" sz="3600" dirty="0">
                <a:cs typeface="Arial" charset="0"/>
              </a:rPr>
              <a:t>: Bir dinin görüş, yorum ve anlayış ayrılıkları sebebiyle ortaya çıkan kollarından her biri. Siyasi ve </a:t>
            </a:r>
            <a:r>
              <a:rPr lang="tr-TR" altLang="tr-TR" sz="3600" dirty="0" err="1">
                <a:cs typeface="Arial" charset="0"/>
              </a:rPr>
              <a:t>itikadi</a:t>
            </a:r>
            <a:r>
              <a:rPr lang="tr-TR" altLang="tr-TR" sz="3600" dirty="0">
                <a:cs typeface="Arial" charset="0"/>
              </a:rPr>
              <a:t> mezhepler için ayrıca 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fırka</a:t>
            </a:r>
            <a:r>
              <a:rPr lang="tr-TR" altLang="tr-TR" sz="3600" dirty="0">
                <a:cs typeface="Arial" charset="0"/>
              </a:rPr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(ç. Firak)</a:t>
            </a:r>
            <a:r>
              <a:rPr lang="tr-TR" altLang="tr-TR" sz="3600" dirty="0">
                <a:cs typeface="Arial" charset="0"/>
              </a:rPr>
              <a:t> kelimesi de kullanılır.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Mehir/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Mihir</a:t>
            </a:r>
            <a:r>
              <a:rPr lang="tr-TR" altLang="tr-TR" sz="3600" dirty="0"/>
              <a:t>: Müslüman bir erkeğin nikâh sırasında evleneceği kadına verdiği / vereceği mal, para. </a:t>
            </a:r>
          </a:p>
        </p:txBody>
      </p:sp>
    </p:spTree>
    <p:extLst>
      <p:ext uri="{BB962C8B-B14F-4D97-AF65-F5344CB8AC3E}">
        <p14:creationId xmlns:p14="http://schemas.microsoft.com/office/powerpoint/2010/main" val="2777974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35971" y="80628"/>
            <a:ext cx="9756574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Mikat</a:t>
            </a:r>
            <a:r>
              <a:rPr lang="tr-TR" altLang="tr-TR" sz="3600" dirty="0">
                <a:cs typeface="Arial" charset="0"/>
              </a:rPr>
              <a:t>: Hacıların ihrama girmeleri için belirlenmişler yerler.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9" t="22176" r="3142" b="11150"/>
          <a:stretch/>
        </p:blipFill>
        <p:spPr>
          <a:xfrm>
            <a:off x="855636" y="1340768"/>
            <a:ext cx="10496948" cy="5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1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7428" y="116632"/>
            <a:ext cx="1033263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Minber</a:t>
            </a:r>
            <a:r>
              <a:rPr lang="tr-TR" altLang="tr-TR" sz="3600" dirty="0">
                <a:cs typeface="Arial" charset="0"/>
              </a:rPr>
              <a:t>: Camilerde hutbe </a:t>
            </a:r>
            <a:br>
              <a:rPr lang="tr-TR" altLang="tr-TR" sz="3600" dirty="0">
                <a:cs typeface="Arial" charset="0"/>
              </a:rPr>
            </a:br>
            <a:r>
              <a:rPr lang="tr-TR" altLang="tr-TR" sz="3600" dirty="0">
                <a:cs typeface="Arial" charset="0"/>
              </a:rPr>
              <a:t>okumak için yapılan ve </a:t>
            </a:r>
            <a:br>
              <a:rPr lang="tr-TR" altLang="tr-TR" sz="3600" dirty="0">
                <a:cs typeface="Arial" charset="0"/>
              </a:rPr>
            </a:br>
            <a:r>
              <a:rPr lang="tr-TR" altLang="tr-TR" sz="3600" dirty="0">
                <a:cs typeface="Arial" charset="0"/>
              </a:rPr>
              <a:t>merdivenle çıkılan yüksek yer.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Mizan</a:t>
            </a:r>
            <a:r>
              <a:rPr lang="tr-TR" altLang="tr-TR" sz="3600" dirty="0">
                <a:cs typeface="Arial" charset="0"/>
              </a:rPr>
              <a:t>: Tartı.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Muâhât</a:t>
            </a:r>
            <a:r>
              <a:rPr lang="tr-TR" altLang="tr-TR" sz="3600" dirty="0">
                <a:cs typeface="Arial" charset="0"/>
              </a:rPr>
              <a:t>: Ensar ile muhacirinin </a:t>
            </a:r>
            <a:br>
              <a:rPr lang="tr-TR" altLang="tr-TR" sz="3600" dirty="0">
                <a:cs typeface="Arial" charset="0"/>
              </a:rPr>
            </a:br>
            <a:r>
              <a:rPr lang="tr-TR" altLang="tr-TR" sz="3600" dirty="0">
                <a:cs typeface="Arial" charset="0"/>
              </a:rPr>
              <a:t>manevi kardeş ilan edilmesi. </a:t>
            </a:r>
            <a:br>
              <a:rPr lang="tr-TR" altLang="tr-TR" sz="3600" dirty="0">
                <a:cs typeface="Arial" charset="0"/>
              </a:rPr>
            </a:br>
            <a:r>
              <a:rPr lang="tr-TR" altLang="tr-TR" sz="3600" dirty="0"/>
              <a:t>Alevilikte bu kardeşliğin adı </a:t>
            </a:r>
            <a:r>
              <a:rPr lang="tr-TR" altLang="tr-TR" sz="3600" b="1" dirty="0" err="1">
                <a:solidFill>
                  <a:srgbClr val="92D050"/>
                </a:solidFill>
              </a:rPr>
              <a:t>Musahib</a:t>
            </a:r>
            <a:r>
              <a:rPr lang="tr-TR" altLang="tr-TR" sz="3600" dirty="0" err="1"/>
              <a:t>’liktir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Muhib</a:t>
            </a:r>
            <a:r>
              <a:rPr lang="tr-TR" altLang="tr-TR" sz="3600" dirty="0">
                <a:cs typeface="Arial" charset="0"/>
              </a:rPr>
              <a:t>: Seven 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(Örneğin, İngiliz Muhipler Cemiyeti).</a:t>
            </a:r>
            <a:endParaRPr lang="tr-TR" altLang="tr-TR" sz="3600" i="1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650" t="3200" r="19048"/>
          <a:stretch/>
        </p:blipFill>
        <p:spPr>
          <a:xfrm>
            <a:off x="7644172" y="0"/>
            <a:ext cx="1680303" cy="28889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1956" y="116632"/>
            <a:ext cx="100446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Muhkem</a:t>
            </a:r>
            <a:r>
              <a:rPr lang="tr-TR" altLang="tr-TR" sz="3600" dirty="0">
                <a:cs typeface="Arial" charset="0"/>
              </a:rPr>
              <a:t>: Kesin ve net hüküm ifade eden ama açıklanmaya ihtiyacı olan ayetler 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(Mesela sadece Allah’a kulluk etme emri).</a:t>
            </a:r>
            <a:r>
              <a:rPr lang="tr-TR" altLang="tr-TR" sz="36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Müteşabih</a:t>
            </a:r>
            <a:r>
              <a:rPr lang="tr-TR" altLang="tr-TR" sz="3600" dirty="0">
                <a:cs typeface="Arial" charset="0"/>
              </a:rPr>
              <a:t>: Muhkem ayetlere benzeyen, onları açıklayan ayetler 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(Allah’a kulluğun özellikleri, şirk ve zararları</a:t>
            </a:r>
            <a:r>
              <a:rPr lang="mr-IN" alt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…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Mushaf</a:t>
            </a:r>
            <a:r>
              <a:rPr lang="tr-TR" altLang="tr-TR" sz="3600" dirty="0">
                <a:cs typeface="Arial" charset="0"/>
              </a:rPr>
              <a:t>: Kur’an ayetlerinin iki kapak arasında toplanmasından oluşan kitap.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Müekked</a:t>
            </a:r>
            <a:r>
              <a:rPr lang="tr-TR" altLang="tr-TR" sz="3600" dirty="0">
                <a:cs typeface="Arial" charset="0"/>
              </a:rPr>
              <a:t>: Kuvvetli, pekiştirilmiş.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Müezzin/Kayyum</a:t>
            </a:r>
            <a:r>
              <a:rPr lang="tr-TR" altLang="tr-TR" sz="3600" dirty="0">
                <a:cs typeface="Arial" charset="0"/>
              </a:rPr>
              <a:t>: Ezan okuyarak </a:t>
            </a:r>
            <a:r>
              <a:rPr lang="tr-TR" altLang="tr-TR" sz="3600" dirty="0" err="1">
                <a:cs typeface="Arial" charset="0"/>
              </a:rPr>
              <a:t>Mü’minleri</a:t>
            </a:r>
            <a:r>
              <a:rPr lang="tr-TR" altLang="tr-TR" sz="3600" dirty="0">
                <a:cs typeface="Arial" charset="0"/>
              </a:rPr>
              <a:t> namaza ‘kaldıran</a:t>
            </a:r>
            <a:r>
              <a:rPr lang="tr-TR" altLang="tr-TR" sz="3600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1232821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07979" y="116632"/>
            <a:ext cx="961255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Müftü</a:t>
            </a:r>
            <a:r>
              <a:rPr lang="tr-TR" altLang="tr-TR" sz="3600" dirty="0">
                <a:cs typeface="Arial" charset="0"/>
              </a:rPr>
              <a:t>: İl ve ilçelerde en üst düzey Diyanet teşkilatı görevlisi</a:t>
            </a:r>
            <a:r>
              <a:rPr lang="tr-TR" alt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Mükellef</a:t>
            </a:r>
            <a:r>
              <a:rPr lang="tr-TR" altLang="tr-TR" sz="3600" dirty="0">
                <a:cs typeface="Arial" charset="0"/>
              </a:rPr>
              <a:t>: Dinde yükümlü, sorumlu kişi </a:t>
            </a:r>
            <a:r>
              <a:rPr lang="tr-TR" alt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(Vergi mükellefi gibi)</a:t>
            </a:r>
            <a:r>
              <a:rPr lang="tr-TR" alt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Mürid</a:t>
            </a:r>
            <a:r>
              <a:rPr lang="tr-TR" altLang="tr-TR" sz="3600" dirty="0">
                <a:cs typeface="Arial" charset="0"/>
              </a:rPr>
              <a:t>: Şeyhin yönlendirmesiyle nefsini arındırmaya çalışan kişi</a:t>
            </a:r>
            <a:r>
              <a:rPr lang="tr-TR" alt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Mürşid</a:t>
            </a:r>
            <a:r>
              <a:rPr lang="tr-TR" altLang="tr-TR" sz="3600" dirty="0">
                <a:cs typeface="Arial" charset="0"/>
              </a:rPr>
              <a:t>: Tasavvuf yoluna giren kişiye Hak yolunda rehberlik yapan kimse</a:t>
            </a:r>
            <a:r>
              <a:rPr lang="tr-TR" alt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Müsamaha</a:t>
            </a:r>
            <a:r>
              <a:rPr lang="tr-TR" altLang="tr-TR" sz="3600" dirty="0">
                <a:cs typeface="Arial" charset="0"/>
              </a:rPr>
              <a:t>: Hoşgörü</a:t>
            </a:r>
          </a:p>
        </p:txBody>
      </p:sp>
    </p:spTree>
    <p:extLst>
      <p:ext uri="{BB962C8B-B14F-4D97-AF65-F5344CB8AC3E}">
        <p14:creationId xmlns:p14="http://schemas.microsoft.com/office/powerpoint/2010/main" val="333126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15991" y="116632"/>
            <a:ext cx="939653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Müstehab</a:t>
            </a:r>
            <a:r>
              <a:rPr lang="tr-TR" altLang="tr-TR" sz="3600" dirty="0">
                <a:cs typeface="Arial" charset="0"/>
              </a:rPr>
              <a:t>: Yapıldığında sevap kazanılan, yapılmadığında sorumluluk doğurmayan iyi iş veya ibadet</a:t>
            </a:r>
            <a:r>
              <a:rPr lang="tr-TR" altLang="tr-TR" sz="3600" dirty="0"/>
              <a:t>.</a:t>
            </a:r>
            <a:endParaRPr lang="tr-TR" alt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Nafile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Fazladan, ilave değer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</a:rPr>
              <a:t>(Türkçedeki ‘</a:t>
            </a:r>
            <a:r>
              <a:rPr lang="tr-TR" altLang="tr-TR" sz="3200" i="1" u="sng" dirty="0">
                <a:solidFill>
                  <a:schemeClr val="tx1">
                    <a:lumMod val="75000"/>
                  </a:schemeClr>
                </a:solidFill>
              </a:rPr>
              <a:t>boşuna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</a:rPr>
              <a:t>’ ile alakası yoktur)</a:t>
            </a:r>
            <a:r>
              <a:rPr lang="tr-TR" altLang="tr-TR" sz="3200" i="1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Nass</a:t>
            </a:r>
            <a:r>
              <a:rPr lang="tr-TR" sz="3600" dirty="0">
                <a:cs typeface="Arial" charset="0"/>
              </a:rPr>
              <a:t>: Kur’an ve hadislerde bir konu hakkındaki açık hüküm ve bunu gösteren sözler.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Nasuh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Yürekten ve kararlılıkla tövbe etme.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sz="4000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3944" y="80628"/>
            <a:ext cx="10260628" cy="67773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Nebi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Haber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</a:rPr>
              <a:t> (vahiy) </a:t>
            </a:r>
            <a:r>
              <a:rPr lang="tr-TR" sz="3600" dirty="0"/>
              <a:t>alan </a:t>
            </a:r>
            <a:r>
              <a:rPr lang="tr-TR" sz="3200" i="1" dirty="0"/>
              <a:t>(</a:t>
            </a:r>
            <a:r>
              <a:rPr lang="tr-TR" sz="3200" i="1" dirty="0">
                <a:solidFill>
                  <a:srgbClr val="92D050"/>
                </a:solidFill>
              </a:rPr>
              <a:t>Nübüvvet</a:t>
            </a:r>
            <a:r>
              <a:rPr lang="tr-TR" sz="3200" i="1" dirty="0"/>
              <a:t>); </a:t>
            </a: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Rasul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Haberi aktaran, elçi </a:t>
            </a:r>
            <a:r>
              <a:rPr lang="tr-TR" sz="3200" i="1" dirty="0"/>
              <a:t>(</a:t>
            </a:r>
            <a:r>
              <a:rPr lang="tr-TR" sz="3200" i="1" dirty="0">
                <a:solidFill>
                  <a:srgbClr val="92D050"/>
                </a:solidFill>
              </a:rPr>
              <a:t>Risalet</a:t>
            </a:r>
            <a:r>
              <a:rPr lang="tr-TR" sz="3200" i="1" dirty="0"/>
              <a:t>) </a:t>
            </a:r>
            <a:r>
              <a:rPr lang="tr-TR" sz="2800" i="1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tr-TR" sz="2800" i="1" dirty="0" err="1">
                <a:solidFill>
                  <a:schemeClr val="tx1">
                    <a:lumMod val="75000"/>
                  </a:schemeClr>
                </a:solidFill>
              </a:rPr>
              <a:t>Rasule</a:t>
            </a:r>
            <a:r>
              <a:rPr lang="tr-TR" sz="2800" i="1" dirty="0">
                <a:solidFill>
                  <a:schemeClr val="tx1">
                    <a:lumMod val="75000"/>
                  </a:schemeClr>
                </a:solidFill>
              </a:rPr>
              <a:t> itaat, Allah’a itaattir (Nisa [4] 80). Kendi sözünü söyleyene Elçi denilmez)</a:t>
            </a:r>
            <a:r>
              <a:rPr lang="tr-TR" sz="28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Necaset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Pislik, dışkı.</a:t>
            </a:r>
            <a:endParaRPr 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Nehy</a:t>
            </a: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anil-münker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Kötülükten sakındırma.</a:t>
            </a:r>
            <a:endParaRPr 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Neuzubillah</a:t>
            </a:r>
            <a:r>
              <a:rPr lang="tr-TR" sz="3600" dirty="0">
                <a:cs typeface="Arial" charset="0"/>
              </a:rPr>
              <a:t>: ‘‘Her türlü kötülükten Allah`a sığınırız.’’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Nisab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Kişinin dine göre zengin sayılabilmesi için sahip olmasa gereken belirlenmiş miktar.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3944" y="80628"/>
            <a:ext cx="10260628" cy="67773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Niyaz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Dua, yakarış.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Nizam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Düzen.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Nüsha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Birbirinin tıpkısı olan yazılı şeylerin her biri.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Örf </a:t>
            </a:r>
            <a:r>
              <a:rPr lang="tr-TR" sz="3200" b="1" i="1" dirty="0">
                <a:solidFill>
                  <a:srgbClr val="92D050"/>
                </a:solidFill>
                <a:cs typeface="Arial" charset="0"/>
              </a:rPr>
              <a:t>(sosyal kural)</a:t>
            </a:r>
            <a:r>
              <a:rPr lang="tr-TR" sz="3600" dirty="0">
                <a:cs typeface="Arial" charset="0"/>
              </a:rPr>
              <a:t>: Mesela çıplak gezmemek. </a:t>
            </a: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Âdet</a:t>
            </a:r>
            <a:r>
              <a:rPr lang="tr-TR" sz="3600" dirty="0">
                <a:cs typeface="Arial" charset="0"/>
              </a:rPr>
              <a:t> ise mesela giyim tarzlarıdır.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Pagan</a:t>
            </a:r>
            <a:r>
              <a:rPr lang="tr-TR" sz="3600" dirty="0">
                <a:cs typeface="Arial" charset="0"/>
              </a:rPr>
              <a:t>: Putperest.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Peygamber</a:t>
            </a:r>
            <a:r>
              <a:rPr lang="tr-TR" sz="3600" dirty="0">
                <a:cs typeface="Arial" charset="0"/>
              </a:rPr>
              <a:t>: Elçi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(Farsça)</a:t>
            </a:r>
            <a:r>
              <a:rPr lang="tr-TR" sz="3600" dirty="0">
                <a:cs typeface="Arial" charset="0"/>
              </a:rPr>
              <a:t>. Kur’an’da peygamber geçmez, Nebi, </a:t>
            </a:r>
            <a:r>
              <a:rPr lang="tr-TR" sz="3600" dirty="0" err="1">
                <a:cs typeface="Arial" charset="0"/>
              </a:rPr>
              <a:t>Rasul</a:t>
            </a:r>
            <a:r>
              <a:rPr lang="tr-TR" sz="3600" dirty="0">
                <a:cs typeface="Arial" charset="0"/>
              </a:rPr>
              <a:t> geçer.</a:t>
            </a:r>
          </a:p>
        </p:txBody>
      </p:sp>
    </p:spTree>
    <p:extLst>
      <p:ext uri="{BB962C8B-B14F-4D97-AF65-F5344CB8AC3E}">
        <p14:creationId xmlns:p14="http://schemas.microsoft.com/office/powerpoint/2010/main" val="4087365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3904" y="116633"/>
            <a:ext cx="10980708" cy="674136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Rasul</a:t>
            </a:r>
            <a:r>
              <a:rPr lang="tr-TR" sz="3600" dirty="0">
                <a:cs typeface="Arial" charset="0"/>
              </a:rPr>
              <a:t>: Bkz. </a:t>
            </a:r>
            <a:r>
              <a:rPr lang="tr-TR" sz="3600" dirty="0">
                <a:solidFill>
                  <a:srgbClr val="92D050"/>
                </a:solidFill>
                <a:cs typeface="Arial" charset="0"/>
              </a:rPr>
              <a:t>Nebi</a:t>
            </a:r>
            <a:r>
              <a:rPr 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Reenkarnasyon</a:t>
            </a:r>
            <a:r>
              <a:rPr lang="tr-TR" altLang="tr-TR" sz="3600" dirty="0">
                <a:cs typeface="Arial" charset="0"/>
              </a:rPr>
              <a:t>: Ruh göçü, tenasüh, </a:t>
            </a:r>
            <a:r>
              <a:rPr lang="tr-TR" altLang="tr-TR" sz="3600" dirty="0" err="1">
                <a:cs typeface="Arial" charset="0"/>
              </a:rPr>
              <a:t>samsara</a:t>
            </a:r>
            <a:r>
              <a:rPr lang="tr-TR" altLang="tr-TR" sz="3600" dirty="0">
                <a:cs typeface="Arial" charset="0"/>
              </a:rPr>
              <a:t>.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Riya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/>
              <a:t>Şöhret, çıkar sağlamak amacıyla ibadet veya iş yapmak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</a:rPr>
              <a:t>(İkiyüzlülük)</a:t>
            </a:r>
            <a:r>
              <a:rPr lang="tr-TR" sz="3600" dirty="0"/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Rızık</a:t>
            </a:r>
            <a:r>
              <a:rPr lang="tr-TR" sz="3600" dirty="0"/>
              <a:t>: Allah’ın tüm canlılara verdiği yenilen, içilen, giyilen ve maddi, manevi her şey.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Ritüel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 err="1">
                <a:cs typeface="Arial" charset="0"/>
              </a:rPr>
              <a:t>Âyin</a:t>
            </a:r>
            <a:r>
              <a:rPr lang="tr-TR" sz="36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5234" y="80629"/>
            <a:ext cx="10477350" cy="5940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Amel</a:t>
            </a:r>
            <a:r>
              <a:rPr lang="tr-TR" sz="3600" dirty="0">
                <a:cs typeface="Arial" charset="0"/>
              </a:rPr>
              <a:t>: Yapılan iş, fiil, davranış.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A’raf</a:t>
            </a:r>
            <a:r>
              <a:rPr lang="tr-TR" altLang="tr-TR" sz="3600" dirty="0">
                <a:cs typeface="Arial" charset="0"/>
              </a:rPr>
              <a:t>: Ara bölge.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Arafat</a:t>
            </a:r>
            <a:r>
              <a:rPr lang="tr-TR" altLang="tr-TR" sz="3600" dirty="0">
                <a:cs typeface="Arial" charset="0"/>
              </a:rPr>
              <a:t>: Hacda, Mekke yakınındaki tepecikte vakfe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(durak) </a:t>
            </a:r>
            <a:r>
              <a:rPr lang="tr-TR" altLang="tr-TR" sz="3600" dirty="0">
                <a:cs typeface="Arial" charset="0"/>
              </a:rPr>
              <a:t>yapılması.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Arş</a:t>
            </a:r>
            <a:r>
              <a:rPr lang="tr-TR" sz="3600" dirty="0">
                <a:cs typeface="Arial" charset="0"/>
              </a:rPr>
              <a:t>: İlahi hükümranlık, taht.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Ashab</a:t>
            </a:r>
            <a:r>
              <a:rPr lang="tr-TR" sz="3600" dirty="0">
                <a:cs typeface="Arial" charset="0"/>
              </a:rPr>
              <a:t>: Bkz. </a:t>
            </a:r>
            <a:r>
              <a:rPr lang="tr-TR" sz="3600" dirty="0" err="1">
                <a:solidFill>
                  <a:srgbClr val="92D050"/>
                </a:solidFill>
                <a:cs typeface="Arial" charset="0"/>
              </a:rPr>
              <a:t>Sahabi</a:t>
            </a:r>
            <a:r>
              <a:rPr 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Aşir</a:t>
            </a:r>
            <a:r>
              <a:rPr lang="tr-TR" sz="3600" dirty="0">
                <a:cs typeface="Arial" charset="0"/>
              </a:rPr>
              <a:t>: 10 </a:t>
            </a:r>
            <a:r>
              <a:rPr lang="tr-TR" sz="3600" dirty="0" err="1">
                <a:cs typeface="Arial" charset="0"/>
              </a:rPr>
              <a:t>ayetlik</a:t>
            </a:r>
            <a:r>
              <a:rPr lang="tr-TR" sz="3600" dirty="0">
                <a:cs typeface="Arial" charset="0"/>
              </a:rPr>
              <a:t> bir bölüm okumak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sz="3200" i="1" u="sng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öşür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onda birlik vergi).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Aşura</a:t>
            </a:r>
            <a:r>
              <a:rPr lang="tr-TR" altLang="tr-TR" sz="3600" dirty="0">
                <a:cs typeface="Arial" charset="0"/>
              </a:rPr>
              <a:t>: Muharrem ayının 10. günü. Hz. Nuh’tan itibaren kurtuluşu simgeler. </a:t>
            </a:r>
          </a:p>
        </p:txBody>
      </p:sp>
    </p:spTree>
    <p:extLst>
      <p:ext uri="{BB962C8B-B14F-4D97-AF65-F5344CB8AC3E}">
        <p14:creationId xmlns:p14="http://schemas.microsoft.com/office/powerpoint/2010/main" val="867489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5420" y="116632"/>
            <a:ext cx="10440838" cy="674136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Ruhbanlık </a:t>
            </a:r>
            <a:r>
              <a:rPr lang="tr-TR" sz="3200" b="1" i="1" dirty="0">
                <a:solidFill>
                  <a:srgbClr val="92D050"/>
                </a:solidFill>
                <a:cs typeface="Arial" charset="0"/>
              </a:rPr>
              <a:t>(Rahiplik)</a:t>
            </a:r>
            <a:r>
              <a:rPr lang="tr-TR" sz="3600" dirty="0">
                <a:cs typeface="Arial" charset="0"/>
              </a:rPr>
              <a:t>: Başta Hıristiyanlıkta olmak üzere din görevlilerinin dünyevi işlerden çekilerek kendilerini dine adamaları.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Rü’yetullah</a:t>
            </a:r>
            <a:r>
              <a:rPr lang="tr-TR" sz="3600" dirty="0">
                <a:cs typeface="Arial" charset="0"/>
              </a:rPr>
              <a:t>: Allah’ın görülmesi.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Sa’y</a:t>
            </a:r>
            <a:r>
              <a:rPr lang="tr-TR" sz="3600" dirty="0">
                <a:cs typeface="Arial" charset="0"/>
              </a:rPr>
              <a:t>: Safa ile Merve arasında gidip gelme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Saat </a:t>
            </a:r>
            <a:r>
              <a:rPr lang="tr-TR" sz="3200" b="1" i="1" dirty="0">
                <a:solidFill>
                  <a:srgbClr val="92D050"/>
                </a:solidFill>
                <a:cs typeface="Arial" charset="0"/>
              </a:rPr>
              <a:t>(Son)</a:t>
            </a:r>
            <a:r>
              <a:rPr lang="tr-TR" sz="3600" dirty="0">
                <a:cs typeface="Arial" charset="0"/>
              </a:rPr>
              <a:t>: Kur’an’da kıyamet yerine kullanılır.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Sadaka</a:t>
            </a:r>
            <a:r>
              <a:rPr lang="tr-TR" sz="3600" dirty="0">
                <a:cs typeface="Arial" charset="0"/>
              </a:rPr>
              <a:t>: Allah’a sadakatin ifadesi olan davranışlar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(Sadakat ile aynı kökten gelir)</a:t>
            </a:r>
            <a:r>
              <a:rPr lang="tr-TR" sz="36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090" y="80629"/>
            <a:ext cx="10621502" cy="3851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Sahabi</a:t>
            </a:r>
            <a:r>
              <a:rPr lang="tr-TR" altLang="tr-TR" sz="3600" dirty="0">
                <a:cs typeface="Arial" charset="0"/>
              </a:rPr>
              <a:t>: Hz. </a:t>
            </a:r>
            <a:r>
              <a:rPr lang="tr-TR" altLang="tr-TR" sz="3600" dirty="0"/>
              <a:t>Muhammed’in sohbetine katılan kişi </a:t>
            </a:r>
            <a:r>
              <a:rPr lang="tr-TR" altLang="tr-TR" sz="3200" i="1" dirty="0">
                <a:solidFill>
                  <a:srgbClr val="92D050"/>
                </a:solidFill>
              </a:rPr>
              <a:t>(ç.</a:t>
            </a:r>
            <a:r>
              <a:rPr lang="tr-TR" altLang="tr-TR" sz="3200" i="1" dirty="0"/>
              <a:t> </a:t>
            </a:r>
            <a:r>
              <a:rPr lang="tr-TR" altLang="tr-TR" sz="3200" i="1" dirty="0">
                <a:solidFill>
                  <a:srgbClr val="92D050"/>
                </a:solidFill>
              </a:rPr>
              <a:t>Sahabe, </a:t>
            </a:r>
            <a:r>
              <a:rPr lang="tr-TR" altLang="tr-TR" sz="3200" i="1" dirty="0" err="1">
                <a:solidFill>
                  <a:srgbClr val="92D050"/>
                </a:solidFill>
              </a:rPr>
              <a:t>ashab</a:t>
            </a:r>
            <a:r>
              <a:rPr lang="tr-TR" altLang="tr-TR" sz="3200" i="1" dirty="0"/>
              <a:t>)</a:t>
            </a:r>
            <a:r>
              <a:rPr lang="tr-TR" altLang="tr-TR" sz="3600" dirty="0"/>
              <a:t>.</a:t>
            </a:r>
            <a:endParaRPr lang="tr-TR" alt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Sahur</a:t>
            </a:r>
            <a:r>
              <a:rPr lang="tr-TR" altLang="tr-TR" sz="3600" dirty="0">
                <a:cs typeface="Arial" charset="0"/>
              </a:rPr>
              <a:t>: Oruç için yiyip içilen vakit.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Sakrament</a:t>
            </a:r>
            <a:r>
              <a:rPr lang="tr-TR" altLang="tr-TR" sz="3600" dirty="0">
                <a:cs typeface="Arial" charset="0"/>
              </a:rPr>
              <a:t>: Hıristiyanlıktaki kutsal </a:t>
            </a:r>
            <a:r>
              <a:rPr lang="tr-TR" altLang="tr-TR" sz="3600" dirty="0" err="1">
                <a:cs typeface="Arial" charset="0"/>
              </a:rPr>
              <a:t>âyinler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Salat</a:t>
            </a:r>
            <a:r>
              <a:rPr lang="tr-TR" altLang="tr-TR" sz="3600" dirty="0">
                <a:cs typeface="Arial" charset="0"/>
              </a:rPr>
              <a:t>: Namaz, ibadet, destek.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Salih Amel </a:t>
            </a:r>
            <a:r>
              <a:rPr lang="tr-TR" altLang="tr-TR" sz="3200" b="1" i="1" dirty="0">
                <a:solidFill>
                  <a:srgbClr val="92D050"/>
                </a:solidFill>
                <a:cs typeface="Arial" charset="0"/>
              </a:rPr>
              <a:t>(</a:t>
            </a:r>
            <a:r>
              <a:rPr lang="tr-TR" altLang="tr-TR" sz="3200" b="1" i="1" dirty="0" err="1">
                <a:solidFill>
                  <a:srgbClr val="92D050"/>
                </a:solidFill>
                <a:cs typeface="Arial" charset="0"/>
              </a:rPr>
              <a:t>Salihat</a:t>
            </a:r>
            <a:r>
              <a:rPr lang="tr-TR" altLang="tr-TR" sz="3200" b="1" i="1" dirty="0">
                <a:solidFill>
                  <a:srgbClr val="92D050"/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: Başkalarını, toplumu </a:t>
            </a:r>
            <a:r>
              <a:rPr lang="tr-TR" altLang="tr-TR" sz="3600" u="sng" dirty="0">
                <a:cs typeface="Arial" charset="0"/>
              </a:rPr>
              <a:t>ıslah eden</a:t>
            </a:r>
            <a:r>
              <a:rPr lang="tr-TR" altLang="tr-TR" sz="3600" dirty="0">
                <a:cs typeface="Arial" charset="0"/>
              </a:rPr>
              <a:t>, düzelten, iyiliği yayan ve çoğaltan iyilikler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(Namaz, hasenattır. Ama kötülükten alıkoyan bir namaz, artık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salihat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yani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salih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amele dönüşür.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Salihat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üçüncü kişilere yöneliktir)</a:t>
            </a:r>
            <a:r>
              <a:rPr lang="tr-TR" altLang="tr-TR" sz="36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090" y="152637"/>
            <a:ext cx="10621502" cy="561662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Sanat</a:t>
            </a:r>
            <a:r>
              <a:rPr lang="tr-TR" altLang="tr-TR" sz="3600" dirty="0">
                <a:cs typeface="Arial" charset="0"/>
              </a:rPr>
              <a:t>: Duygu, tasavvur ve fikirleri etkili bir bicimde ve göze gönle hitap edecek şekilde söz, yazı, resim, heykel vb. ile ifade etme hususundaki yaratıcılık.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Savm</a:t>
            </a:r>
            <a:r>
              <a:rPr lang="tr-TR" altLang="tr-TR" sz="3600" dirty="0">
                <a:cs typeface="Arial" charset="0"/>
              </a:rPr>
              <a:t>: Oruç.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Secde</a:t>
            </a:r>
            <a:r>
              <a:rPr lang="tr-TR" altLang="tr-TR" sz="3600" dirty="0">
                <a:cs typeface="Arial" charset="0"/>
              </a:rPr>
              <a:t>: Allah’a en yakın olduğumuz ân </a:t>
            </a:r>
            <a:r>
              <a:rPr lang="tr-TR" altLang="tr-TR" sz="20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</a:t>
            </a:r>
            <a:r>
              <a:rPr lang="tr-TR" altLang="tr-TR" sz="2000" b="1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Alak</a:t>
            </a:r>
            <a:r>
              <a:rPr lang="tr-TR" altLang="tr-TR" sz="20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 [19] 19).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Seciye</a:t>
            </a:r>
            <a:r>
              <a:rPr lang="tr-TR" altLang="tr-TR" sz="3600" dirty="0">
                <a:cs typeface="Arial" charset="0"/>
              </a:rPr>
              <a:t>: Huy. Seciye kolay kolay değişmez.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Sema’ </a:t>
            </a:r>
            <a:r>
              <a:rPr lang="tr-TR" altLang="tr-TR" sz="3200" b="1" i="1" dirty="0">
                <a:solidFill>
                  <a:srgbClr val="92D050"/>
                </a:solidFill>
                <a:cs typeface="Arial" charset="0"/>
              </a:rPr>
              <a:t>(işitmek)</a:t>
            </a:r>
            <a:r>
              <a:rPr lang="tr-TR" altLang="tr-TR" sz="3600" dirty="0">
                <a:cs typeface="Arial" charset="0"/>
              </a:rPr>
              <a:t>: Mevlevi </a:t>
            </a:r>
            <a:r>
              <a:rPr lang="tr-TR" altLang="tr-TR" sz="3600" dirty="0" err="1">
                <a:cs typeface="Arial" charset="0"/>
              </a:rPr>
              <a:t>âyini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Semah</a:t>
            </a:r>
            <a:r>
              <a:rPr lang="tr-TR" altLang="tr-TR" sz="3600" dirty="0">
                <a:cs typeface="Arial" charset="0"/>
              </a:rPr>
              <a:t>: Cem töreninde miracın sembolü.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Sıdk</a:t>
            </a:r>
            <a:r>
              <a:rPr lang="tr-TR" altLang="tr-TR" sz="3600" dirty="0">
                <a:cs typeface="Arial" charset="0"/>
              </a:rPr>
              <a:t>: Doğruluk, sadakat.</a:t>
            </a:r>
          </a:p>
        </p:txBody>
      </p:sp>
    </p:spTree>
    <p:extLst>
      <p:ext uri="{BB962C8B-B14F-4D97-AF65-F5344CB8AC3E}">
        <p14:creationId xmlns:p14="http://schemas.microsoft.com/office/powerpoint/2010/main" val="3053247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924" y="80629"/>
            <a:ext cx="10620668" cy="67773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Sırat-ı Müstakim</a:t>
            </a:r>
            <a:r>
              <a:rPr lang="tr-TR" altLang="tr-TR" sz="3600" dirty="0">
                <a:cs typeface="Arial" charset="0"/>
              </a:rPr>
              <a:t>: Dosdoğru yol.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Sinagog</a:t>
            </a:r>
            <a:r>
              <a:rPr lang="tr-TR" altLang="tr-TR" sz="3600" dirty="0">
                <a:cs typeface="Arial" charset="0"/>
              </a:rPr>
              <a:t>: Yahudi ibadet yeri. Türkiye’de: </a:t>
            </a:r>
            <a:r>
              <a:rPr lang="tr-TR" altLang="tr-TR" sz="3600" dirty="0">
                <a:solidFill>
                  <a:srgbClr val="92D050"/>
                </a:solidFill>
                <a:cs typeface="Arial" charset="0"/>
              </a:rPr>
              <a:t>Havra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Siyak-Sibak</a:t>
            </a:r>
            <a:r>
              <a:rPr lang="tr-TR" altLang="tr-TR" sz="3600" dirty="0">
                <a:cs typeface="Arial" charset="0"/>
              </a:rPr>
              <a:t>: Bağlam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Context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Siyer</a:t>
            </a:r>
            <a:r>
              <a:rPr lang="tr-TR" altLang="tr-TR" sz="3600" dirty="0">
                <a:cs typeface="Arial" charset="0"/>
              </a:rPr>
              <a:t>: Hz. Muhammed’in hayatı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(En eski Siyer kitabı: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Siretü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İbn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İshak)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Sosyal Değişim</a:t>
            </a:r>
            <a:r>
              <a:rPr lang="tr-TR" altLang="tr-TR" sz="3600" dirty="0">
                <a:cs typeface="Arial" charset="0"/>
              </a:rPr>
              <a:t>: Bir toplumda ekonomik büyüme ile birlikte sosyal, siyasi ve kültürel alanlarda bir ilerlemenin olması.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Sure</a:t>
            </a:r>
            <a:r>
              <a:rPr lang="tr-TR" altLang="tr-TR" sz="3600" dirty="0">
                <a:cs typeface="Arial" charset="0"/>
              </a:rPr>
              <a:t>: Başı ve sonu belli, farklı sayıda ayetler içeren Kur’an’ın bölümleri.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9948" y="80629"/>
            <a:ext cx="10188620" cy="478853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Sünnet</a:t>
            </a:r>
            <a:r>
              <a:rPr lang="tr-TR" altLang="tr-TR" sz="3600" dirty="0">
                <a:cs typeface="Arial" charset="0"/>
              </a:rPr>
              <a:t>: Hz. Muhammed’in söz, fiil ve onaylarının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(takrir) </a:t>
            </a:r>
            <a:r>
              <a:rPr lang="tr-TR" altLang="tr-TR" sz="3600" dirty="0">
                <a:cs typeface="Arial" charset="0"/>
              </a:rPr>
              <a:t>ortak adı.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Sünnetullah</a:t>
            </a:r>
            <a:r>
              <a:rPr lang="tr-TR" sz="3600" dirty="0">
                <a:cs typeface="Arial" charset="0"/>
              </a:rPr>
              <a:t>: Allah’ın kanunları</a:t>
            </a:r>
            <a:r>
              <a:rPr lang="tr-TR" sz="3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(tabiat kanunları)</a:t>
            </a:r>
            <a:r>
              <a:rPr lang="tr-TR" sz="3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Sübhanallah</a:t>
            </a:r>
            <a:r>
              <a:rPr lang="tr-TR" sz="3600" dirty="0">
                <a:cs typeface="Arial" charset="0"/>
              </a:rPr>
              <a:t>: Allah’ın her türlü eksiklik, noksanlık ve kusurlardan uzak tutulması.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Şahsiyet</a:t>
            </a:r>
            <a:r>
              <a:rPr lang="tr-TR" sz="3600" dirty="0">
                <a:cs typeface="Arial" charset="0"/>
              </a:rPr>
              <a:t>: </a:t>
            </a:r>
            <a:r>
              <a:rPr lang="tr-TR" sz="3600" dirty="0" err="1">
                <a:cs typeface="Arial" charset="0"/>
              </a:rPr>
              <a:t>Kişilik</a:t>
            </a:r>
            <a:r>
              <a:rPr lang="tr-TR" sz="3600" dirty="0">
                <a:cs typeface="Arial" charset="0"/>
              </a:rPr>
              <a:t>, belirgin </a:t>
            </a:r>
            <a:r>
              <a:rPr lang="tr-TR" sz="3600" dirty="0" err="1">
                <a:cs typeface="Arial" charset="0"/>
              </a:rPr>
              <a:t>özellik</a:t>
            </a:r>
            <a:r>
              <a:rPr lang="tr-TR" sz="3600" dirty="0">
                <a:cs typeface="Arial" charset="0"/>
              </a:rPr>
              <a:t>, </a:t>
            </a:r>
            <a:r>
              <a:rPr lang="tr-TR" sz="3600" dirty="0" err="1">
                <a:cs typeface="Arial" charset="0"/>
              </a:rPr>
              <a:t>kişi</a:t>
            </a:r>
            <a:r>
              <a:rPr lang="tr-TR" sz="3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Şefaat</a:t>
            </a:r>
            <a:r>
              <a:rPr lang="tr-TR" sz="3600" dirty="0">
                <a:cs typeface="Arial" charset="0"/>
              </a:rPr>
              <a:t>: Birinden başkası adına ricada bulunma, aracı olma, kusurlarının bağışlanması dileme </a:t>
            </a:r>
            <a:r>
              <a:rPr 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(Şefaat konusunun belkemiği ayeti: </a:t>
            </a:r>
            <a:r>
              <a:rPr lang="tr-TR" sz="28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Zümer</a:t>
            </a:r>
            <a:r>
              <a:rPr lang="tr-TR" sz="28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[39] 44)</a:t>
            </a:r>
            <a:r>
              <a:rPr lang="tr-TR" sz="3600" dirty="0">
                <a:cs typeface="Arial" charset="0"/>
              </a:rPr>
              <a:t>.</a:t>
            </a:r>
            <a:endParaRPr lang="tr-TR" sz="3200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0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3964" y="80629"/>
            <a:ext cx="9900588" cy="67773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Şehadet</a:t>
            </a:r>
            <a:r>
              <a:rPr lang="tr-TR" sz="3600" dirty="0">
                <a:cs typeface="Arial" charset="0"/>
              </a:rPr>
              <a:t>: Bir olaya tanık olmak; Allah yolunda veya onun korunmasını emrettiği kutsal değerler için mücadele ederken ölme, şehitlik.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Şer</a:t>
            </a:r>
            <a:r>
              <a:rPr lang="tr-TR" sz="3600" dirty="0">
                <a:cs typeface="Arial" charset="0"/>
              </a:rPr>
              <a:t>: Kötü, fena iş.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Şeyh/Mürşit</a:t>
            </a:r>
            <a:r>
              <a:rPr lang="tr-TR" sz="3600" dirty="0">
                <a:cs typeface="Arial" charset="0"/>
              </a:rPr>
              <a:t>: Tasavvufta eğitim veren, manevi kılavuzluk yapan ve kurumu yönlendiren kişi.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Şirk</a:t>
            </a:r>
            <a:r>
              <a:rPr lang="tr-TR" sz="3600" dirty="0">
                <a:cs typeface="Arial" charset="0"/>
              </a:rPr>
              <a:t>: Allah’a ortak koşmak </a:t>
            </a:r>
            <a:r>
              <a:rPr 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(şirket)</a:t>
            </a:r>
            <a:r>
              <a:rPr 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Şûra</a:t>
            </a:r>
            <a:r>
              <a:rPr lang="tr-TR" altLang="tr-TR" sz="3600" dirty="0">
                <a:cs typeface="Arial" charset="0"/>
              </a:rPr>
              <a:t>: Danışma kurulu, meclis, kurultay.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3964" y="80629"/>
            <a:ext cx="9900588" cy="677737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Tafsil</a:t>
            </a:r>
            <a:r>
              <a:rPr lang="tr-TR" sz="3600" dirty="0">
                <a:cs typeface="Arial" charset="0"/>
              </a:rPr>
              <a:t>: Açıklama.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Tağut</a:t>
            </a:r>
            <a:r>
              <a:rPr lang="tr-TR" altLang="tr-TR" sz="3600" dirty="0">
                <a:cs typeface="Arial" charset="0"/>
              </a:rPr>
              <a:t>: Haddi aşan, azgın, ileri giden, ölçüsüz, zorba.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Tahkiki</a:t>
            </a:r>
            <a:r>
              <a:rPr lang="tr-TR" altLang="tr-TR" sz="3600" dirty="0">
                <a:cs typeface="Arial" charset="0"/>
              </a:rPr>
              <a:t>: Soruşturma. </a:t>
            </a:r>
            <a:r>
              <a:rPr lang="es-ES" altLang="tr-TR" sz="3600" dirty="0" err="1">
                <a:cs typeface="Arial" charset="0"/>
              </a:rPr>
              <a:t>Aklını</a:t>
            </a:r>
            <a:r>
              <a:rPr lang="es-ES" altLang="tr-TR" sz="3600" dirty="0">
                <a:cs typeface="Arial" charset="0"/>
              </a:rPr>
              <a:t> ve </a:t>
            </a:r>
            <a:r>
              <a:rPr lang="es-ES" altLang="tr-TR" sz="3600" dirty="0" err="1">
                <a:cs typeface="Arial" charset="0"/>
              </a:rPr>
              <a:t>yüreğini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es-ES" altLang="tr-TR" sz="3600" dirty="0" err="1">
                <a:cs typeface="Arial" charset="0"/>
              </a:rPr>
              <a:t>kullanarak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es-ES" altLang="tr-TR" sz="3600" dirty="0" err="1">
                <a:cs typeface="Arial" charset="0"/>
              </a:rPr>
              <a:t>inandığı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es-ES" altLang="tr-TR" sz="3600" dirty="0" err="1">
                <a:cs typeface="Arial" charset="0"/>
              </a:rPr>
              <a:t>için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es-ES" altLang="tr-TR" sz="3600" dirty="0" err="1">
                <a:cs typeface="Arial" charset="0"/>
              </a:rPr>
              <a:t>sağlam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es-ES" altLang="tr-TR" sz="3600" dirty="0" err="1">
                <a:cs typeface="Arial" charset="0"/>
              </a:rPr>
              <a:t>bir</a:t>
            </a:r>
            <a:r>
              <a:rPr lang="es-ES" altLang="tr-TR" sz="3600" dirty="0">
                <a:cs typeface="Arial" charset="0"/>
              </a:rPr>
              <a:t> imana </a:t>
            </a:r>
            <a:r>
              <a:rPr lang="es-ES" altLang="tr-TR" sz="3600" dirty="0" err="1">
                <a:cs typeface="Arial" charset="0"/>
              </a:rPr>
              <a:t>sahip</a:t>
            </a:r>
            <a:r>
              <a:rPr lang="tr-TR" altLang="tr-TR" sz="3600" dirty="0">
                <a:cs typeface="Arial" charset="0"/>
              </a:rPr>
              <a:t> olma.</a:t>
            </a:r>
            <a:r>
              <a:rPr lang="es-ES" altLang="tr-TR" sz="3600" dirty="0">
                <a:cs typeface="Arial" charset="0"/>
              </a:rPr>
              <a:t> </a:t>
            </a:r>
            <a:endParaRPr lang="tr-TR" alt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Taklidi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es-ES" altLang="tr-TR" sz="3600" dirty="0" err="1">
                <a:cs typeface="Arial" charset="0"/>
              </a:rPr>
              <a:t>Delile</a:t>
            </a:r>
            <a:r>
              <a:rPr lang="es-ES" altLang="tr-TR" sz="3600" dirty="0">
                <a:cs typeface="Arial" charset="0"/>
              </a:rPr>
              <a:t> ve </a:t>
            </a:r>
            <a:r>
              <a:rPr lang="es-ES" altLang="tr-TR" sz="3600" dirty="0" err="1">
                <a:cs typeface="Arial" charset="0"/>
              </a:rPr>
              <a:t>araştırmaya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es-ES" altLang="tr-TR" sz="3600" dirty="0" err="1">
                <a:cs typeface="Arial" charset="0"/>
              </a:rPr>
              <a:t>dayanmayan</a:t>
            </a:r>
            <a:r>
              <a:rPr lang="es-ES" altLang="tr-TR" sz="3600" dirty="0">
                <a:cs typeface="Arial" charset="0"/>
              </a:rPr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s-ES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iman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9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3110" y="80629"/>
            <a:ext cx="10261462" cy="677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Takva</a:t>
            </a:r>
            <a:r>
              <a:rPr lang="tr-TR" altLang="tr-TR" sz="3600" dirty="0">
                <a:cs typeface="Arial" charset="0"/>
              </a:rPr>
              <a:t>: Allah’a karşı duyarlılık, sorumluluk bilinci. Allah katındaki tek üstünlüktür </a:t>
            </a:r>
            <a:r>
              <a:rPr lang="tr-TR" altLang="tr-TR" sz="3200" i="1" dirty="0">
                <a:cs typeface="Arial" charset="0"/>
              </a:rPr>
              <a:t>(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Muttaki</a:t>
            </a:r>
            <a:r>
              <a:rPr lang="tr-TR" altLang="tr-TR" sz="3200" i="1" dirty="0">
                <a:cs typeface="Arial" charset="0"/>
              </a:rPr>
              <a:t>) </a:t>
            </a:r>
            <a:r>
              <a:rPr lang="tr-TR" altLang="tr-TR" sz="18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</a:t>
            </a:r>
            <a:r>
              <a:rPr lang="tr-TR" altLang="tr-TR" sz="1800" b="1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Hucurat</a:t>
            </a:r>
            <a:r>
              <a:rPr lang="tr-TR" altLang="tr-TR" sz="18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 [49] 13)</a:t>
            </a:r>
            <a:r>
              <a:rPr lang="tr-TR" altLang="tr-TR" sz="3600" dirty="0">
                <a:cs typeface="Arial" charset="0"/>
              </a:rPr>
              <a:t>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(Geleneksel anlamı: Allah’tan korkmak, korunmak).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Tarikat</a:t>
            </a:r>
            <a:r>
              <a:rPr lang="tr-TR" altLang="tr-TR" sz="3600" dirty="0">
                <a:cs typeface="Arial" charset="0"/>
              </a:rPr>
              <a:t>: Allah’ın rızasını kazanmak için takip edilen metot, yol.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Tasavvuf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nn-NO" altLang="tr-TR" sz="3600" dirty="0" err="1">
                <a:cs typeface="Arial" charset="0"/>
              </a:rPr>
              <a:t>Kalbi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kötü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huylardan</a:t>
            </a:r>
            <a:r>
              <a:rPr lang="nn-NO" altLang="tr-TR" sz="3600" dirty="0">
                <a:cs typeface="Arial" charset="0"/>
              </a:rPr>
              <a:t> ve </a:t>
            </a:r>
            <a:r>
              <a:rPr lang="nn-NO" altLang="tr-TR" sz="3600" dirty="0" err="1">
                <a:cs typeface="Arial" charset="0"/>
              </a:rPr>
              <a:t>zararlı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düşüncelerden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kurtarıp</a:t>
            </a:r>
            <a:r>
              <a:rPr lang="nn-NO" altLang="tr-TR" sz="3600" dirty="0">
                <a:cs typeface="Arial" charset="0"/>
              </a:rPr>
              <a:t> Allah </a:t>
            </a:r>
            <a:r>
              <a:rPr lang="nn-NO" altLang="tr-TR" sz="3600" dirty="0" err="1">
                <a:cs typeface="Arial" charset="0"/>
              </a:rPr>
              <a:t>aşkıyla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doldurmak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için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gerekli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bilgi</a:t>
            </a:r>
            <a:r>
              <a:rPr lang="nn-NO" altLang="tr-TR" sz="3600" dirty="0">
                <a:cs typeface="Arial" charset="0"/>
              </a:rPr>
              <a:t> ve </a:t>
            </a:r>
            <a:r>
              <a:rPr lang="nn-NO" altLang="tr-TR" sz="3600" dirty="0" err="1">
                <a:cs typeface="Arial" charset="0"/>
              </a:rPr>
              <a:t>yaşayış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birikimi</a:t>
            </a:r>
            <a:r>
              <a:rPr lang="tr-TR" altLang="tr-TR" sz="3600" dirty="0">
                <a:cs typeface="Arial" charset="0"/>
              </a:rPr>
              <a:t>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(Mutasavvıf/</a:t>
            </a:r>
            <a:r>
              <a:rPr lang="tr-TR" altLang="tr-TR" sz="3200" i="1" dirty="0" err="1">
                <a:solidFill>
                  <a:srgbClr val="92D050"/>
                </a:solidFill>
                <a:cs typeface="Arial" charset="0"/>
              </a:rPr>
              <a:t>Sufi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Tasdik</a:t>
            </a:r>
            <a:r>
              <a:rPr lang="tr-TR" altLang="tr-TR" sz="3600" dirty="0">
                <a:cs typeface="Arial" charset="0"/>
              </a:rPr>
              <a:t>: Doğrulamak, onaylamak.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1632" y="80629"/>
            <a:ext cx="10008924" cy="677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Tavaf</a:t>
            </a:r>
            <a:r>
              <a:rPr lang="tr-TR" altLang="tr-TR" sz="3600" dirty="0">
                <a:cs typeface="Arial" charset="0"/>
              </a:rPr>
              <a:t>: Kâbe’nin etrafında dönme.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Te’vil</a:t>
            </a:r>
            <a:r>
              <a:rPr lang="tr-TR" altLang="tr-TR" sz="3600" dirty="0">
                <a:cs typeface="Arial" charset="0"/>
              </a:rPr>
              <a:t>: Yorum, yorumlama.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Tebliğ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nn-NO" altLang="tr-TR" sz="3600" dirty="0">
                <a:cs typeface="Arial" charset="0"/>
              </a:rPr>
              <a:t>Allah</a:t>
            </a:r>
            <a:r>
              <a:rPr lang="tr-TR" altLang="tr-TR" sz="3600" dirty="0">
                <a:cs typeface="Arial" charset="0"/>
              </a:rPr>
              <a:t>’</a:t>
            </a:r>
            <a:r>
              <a:rPr lang="nn-NO" altLang="tr-TR" sz="3600" dirty="0" err="1">
                <a:cs typeface="Arial" charset="0"/>
              </a:rPr>
              <a:t>ın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Elçilerinin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kendilerine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bildirilenleri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nn-NO" altLang="tr-TR" sz="3600" dirty="0" err="1">
                <a:cs typeface="Arial" charset="0"/>
              </a:rPr>
              <a:t>insanlara</a:t>
            </a:r>
            <a:r>
              <a:rPr lang="nn-NO" altLang="tr-TR" sz="3600" dirty="0">
                <a:cs typeface="Arial" charset="0"/>
              </a:rPr>
              <a:t> </a:t>
            </a:r>
            <a:r>
              <a:rPr lang="tr-TR" altLang="tr-TR" sz="3600" dirty="0">
                <a:cs typeface="Arial" charset="0"/>
              </a:rPr>
              <a:t>iletmeleri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(Tebligat)</a:t>
            </a:r>
            <a:r>
              <a:rPr lang="tr-TR" altLang="tr-TR" sz="3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Tefekkür</a:t>
            </a:r>
            <a:r>
              <a:rPr lang="tr-TR" altLang="tr-TR" sz="3600" dirty="0">
                <a:cs typeface="Arial" charset="0"/>
              </a:rPr>
              <a:t>: Derin düşünme, fikir yürütme.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Tefsir</a:t>
            </a:r>
            <a:r>
              <a:rPr lang="tr-TR" altLang="tr-TR" sz="3600" dirty="0">
                <a:cs typeface="Arial" charset="0"/>
              </a:rPr>
              <a:t>: Kur’an’ın açıklanması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(Müfessir)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Tenasüh</a:t>
            </a:r>
            <a:r>
              <a:rPr lang="tr-TR" altLang="tr-TR" sz="3600" dirty="0">
                <a:cs typeface="Arial" charset="0"/>
              </a:rPr>
              <a:t>: Ruh göçü, reenkarnasyon, </a:t>
            </a:r>
            <a:r>
              <a:rPr lang="tr-TR" altLang="tr-TR" sz="3600" dirty="0" err="1">
                <a:cs typeface="Arial" charset="0"/>
              </a:rPr>
              <a:t>samsara</a:t>
            </a:r>
            <a:r>
              <a:rPr lang="tr-TR" altLang="tr-TR" sz="3600" dirty="0">
                <a:cs typeface="Arial" charset="0"/>
              </a:rPr>
              <a:t>.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Terbiye</a:t>
            </a:r>
            <a:r>
              <a:rPr lang="tr-TR" altLang="tr-TR" sz="3600" dirty="0">
                <a:cs typeface="Arial" charset="0"/>
              </a:rPr>
              <a:t>: Eğitim, görgü.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Teslis</a:t>
            </a:r>
            <a:r>
              <a:rPr lang="tr-TR" altLang="tr-TR" sz="3600" dirty="0">
                <a:cs typeface="Arial" charset="0"/>
              </a:rPr>
              <a:t>: Hıristiyanlıktaki Baba-Oğul-Kutsal Ruh inancı.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200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9094" y="80628"/>
            <a:ext cx="10513490" cy="68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Teyemmüm</a:t>
            </a:r>
            <a:r>
              <a:rPr lang="tr-TR" altLang="tr-TR" sz="3600" dirty="0">
                <a:cs typeface="Arial" charset="0"/>
              </a:rPr>
              <a:t>: Su olmadığında alınan sembolik abdest.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Tevafuk</a:t>
            </a:r>
            <a:r>
              <a:rPr lang="tr-TR" altLang="tr-TR" sz="3600" dirty="0">
                <a:cs typeface="Arial" charset="0"/>
              </a:rPr>
              <a:t>: Birbirine denk getirilme, uyum içinde olma.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Tevazu</a:t>
            </a:r>
            <a:r>
              <a:rPr lang="tr-TR" altLang="tr-TR" sz="3600" dirty="0">
                <a:cs typeface="Arial" charset="0"/>
              </a:rPr>
              <a:t>: Alçak gönüllülük.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Tevekkül</a:t>
            </a:r>
            <a:r>
              <a:rPr lang="tr-TR" altLang="tr-TR" sz="3600" dirty="0">
                <a:cs typeface="Arial" charset="0"/>
              </a:rPr>
              <a:t>: Elinden geleni yapıp, ‘Ya Rabbi, ‘Elimden gelen bu kadar, daha fazlası gelseydi, daha fazlasını yapardım. Geri kalan için ellerimi Sana açıyorum’ demek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(Mütevekkil)</a:t>
            </a:r>
            <a:r>
              <a:rPr lang="tr-TR" altLang="tr-TR" sz="32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15480" y="116633"/>
            <a:ext cx="939723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Ateist</a:t>
            </a:r>
            <a:r>
              <a:rPr lang="tr-TR" altLang="tr-TR" sz="3600" dirty="0">
                <a:cs typeface="Arial" charset="0"/>
              </a:rPr>
              <a:t>: Tanrıtanımaz.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Ayet</a:t>
            </a:r>
            <a:r>
              <a:rPr lang="tr-TR" altLang="tr-TR" sz="3600" dirty="0">
                <a:cs typeface="Arial" charset="0"/>
              </a:rPr>
              <a:t>: Açık işaret, delil, ibret 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rgbClr val="92D050"/>
                </a:solidFill>
                <a:cs typeface="Arial" charset="0"/>
              </a:rPr>
              <a:t>Ayât</a:t>
            </a:r>
            <a:r>
              <a:rPr lang="tr-TR" altLang="tr-TR" sz="3200" i="1" dirty="0">
                <a:solidFill>
                  <a:srgbClr val="92D050"/>
                </a:solidFill>
                <a:cs typeface="Arial" charset="0"/>
              </a:rPr>
              <a:t>: Mucize).</a:t>
            </a:r>
            <a:endParaRPr lang="tr-TR" altLang="tr-TR" sz="3600" dirty="0"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Ayin</a:t>
            </a:r>
            <a:r>
              <a:rPr lang="tr-TR" altLang="tr-TR" sz="3600" dirty="0">
                <a:cs typeface="Arial" charset="0"/>
              </a:rPr>
              <a:t>: Dini tören, ibadet.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Ba’s</a:t>
            </a:r>
            <a:r>
              <a:rPr lang="tr-TR" altLang="tr-TR" sz="3600" dirty="0">
                <a:cs typeface="Arial" charset="0"/>
              </a:rPr>
              <a:t>: Kıyametin kopmasından sonra Allah tarafından ölülerin </a:t>
            </a:r>
            <a:r>
              <a:rPr lang="tr-TR" altLang="tr-TR" sz="3600" u="sng" dirty="0">
                <a:cs typeface="Arial" charset="0"/>
              </a:rPr>
              <a:t>diriltilmesi</a:t>
            </a:r>
            <a:r>
              <a:rPr lang="tr-TR" altLang="tr-TR" sz="3600" dirty="0">
                <a:cs typeface="Arial" charset="0"/>
              </a:rPr>
              <a:t>;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Haşir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Kıyamet gününde diriltilecek olan mükelleflerin hesaba çekilmek üzere </a:t>
            </a:r>
            <a:r>
              <a:rPr lang="tr-TR" altLang="tr-TR" sz="3600" u="sng" dirty="0"/>
              <a:t>bir araya toplanması</a:t>
            </a:r>
            <a:r>
              <a:rPr lang="tr-TR" altLang="tr-TR" sz="3600" dirty="0">
                <a:cs typeface="Arial" charset="0"/>
              </a:rPr>
              <a:t>.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Mahşer</a:t>
            </a:r>
            <a:r>
              <a:rPr lang="tr-TR" altLang="tr-TR" sz="3600" dirty="0">
                <a:cs typeface="Arial" charset="0"/>
              </a:rPr>
              <a:t>: Ahirette tekrar diriltilip toplanılacak yer.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Bâtın</a:t>
            </a:r>
            <a:r>
              <a:rPr lang="tr-TR" altLang="tr-TR" sz="3600" dirty="0">
                <a:cs typeface="Arial" charset="0"/>
              </a:rPr>
              <a:t>: Gizli, içsel, görünmeyen</a:t>
            </a:r>
            <a:r>
              <a:rPr lang="tr-TR" altLang="tr-TR" sz="3600" dirty="0"/>
              <a:t>.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Zâhir</a:t>
            </a:r>
            <a:r>
              <a:rPr lang="tr-TR" altLang="tr-TR" sz="3600" dirty="0">
                <a:cs typeface="Arial" charset="0"/>
              </a:rPr>
              <a:t>: Açık, belli.</a:t>
            </a:r>
            <a:endParaRPr lang="tr-TR" altLang="tr-TR" sz="3600" dirty="0"/>
          </a:p>
        </p:txBody>
      </p:sp>
    </p:spTree>
    <p:extLst>
      <p:ext uri="{BB962C8B-B14F-4D97-AF65-F5344CB8AC3E}">
        <p14:creationId xmlns:p14="http://schemas.microsoft.com/office/powerpoint/2010/main" val="1083659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7940" y="80629"/>
            <a:ext cx="10332636" cy="677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9875" indent="-25876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Tevella</a:t>
            </a:r>
            <a:r>
              <a:rPr lang="tr-TR" altLang="tr-TR" sz="3600" dirty="0">
                <a:cs typeface="Arial" charset="0"/>
              </a:rPr>
              <a:t>: Hz. Ali, ehli beyti ve onları sevenleri sevme.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Teberra</a:t>
            </a:r>
            <a:r>
              <a:rPr lang="tr-TR" altLang="tr-TR" sz="3600" dirty="0">
                <a:cs typeface="Arial" charset="0"/>
              </a:rPr>
              <a:t>: Hz. Ali ve </a:t>
            </a:r>
            <a:r>
              <a:rPr lang="tr-TR" altLang="tr-TR" sz="3600" dirty="0" err="1">
                <a:cs typeface="Arial" charset="0"/>
              </a:rPr>
              <a:t>Ehl</a:t>
            </a:r>
            <a:r>
              <a:rPr lang="tr-TR" altLang="tr-TR" sz="3600" dirty="0">
                <a:cs typeface="Arial" charset="0"/>
              </a:rPr>
              <a:t>-i </a:t>
            </a:r>
            <a:r>
              <a:rPr lang="tr-TR" altLang="tr-TR" sz="3600" dirty="0" err="1">
                <a:cs typeface="Arial" charset="0"/>
              </a:rPr>
              <a:t>Beyt</a:t>
            </a:r>
            <a:r>
              <a:rPr lang="tr-TR" altLang="tr-TR" sz="3600" dirty="0">
                <a:cs typeface="Arial" charset="0"/>
              </a:rPr>
              <a:t> düşmanlarına düşman olmak onlara yüz çevirme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(Alevilik)</a:t>
            </a:r>
            <a:r>
              <a:rPr lang="tr-TR" altLang="tr-TR" sz="3600" dirty="0">
                <a:cs typeface="Arial" charset="0"/>
              </a:rPr>
              <a:t>. </a:t>
            </a:r>
          </a:p>
          <a:p>
            <a:pPr marL="269875" indent="-25876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Tevhid</a:t>
            </a:r>
            <a:r>
              <a:rPr lang="tr-TR" altLang="tr-TR" sz="3600" dirty="0">
                <a:cs typeface="Arial" charset="0"/>
              </a:rPr>
              <a:t>: Allah’ı tek yaratıcı olarak kabul etme ve bunu inancına yansıtma.</a:t>
            </a:r>
          </a:p>
          <a:p>
            <a:pPr marL="269875" indent="-25876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Tilavet</a:t>
            </a:r>
            <a:r>
              <a:rPr lang="tr-TR" sz="3600" dirty="0">
                <a:cs typeface="Arial" charset="0"/>
              </a:rPr>
              <a:t>: Metin tekrarı, seslendirmesi. </a:t>
            </a: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Kıraat</a:t>
            </a:r>
            <a:r>
              <a:rPr lang="tr-TR" sz="3600" dirty="0">
                <a:cs typeface="Arial" charset="0"/>
              </a:rPr>
              <a:t>: Aklın devreye konulduğu farkındalık eylemi. </a:t>
            </a: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Tertil</a:t>
            </a:r>
            <a:r>
              <a:rPr lang="tr-TR" sz="3600" dirty="0">
                <a:cs typeface="Arial" charset="0"/>
              </a:rPr>
              <a:t>: Yavaş yavaş, anlayarak, sindire sindire okumak.</a:t>
            </a:r>
          </a:p>
          <a:p>
            <a:pPr marL="269875" indent="-25876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Tövbe</a:t>
            </a:r>
            <a:r>
              <a:rPr lang="tr-TR" altLang="tr-TR" sz="3600" dirty="0">
                <a:cs typeface="Arial" charset="0"/>
              </a:rPr>
              <a:t>: İstiğfar edilen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(özür dilenilen)</a:t>
            </a:r>
            <a:r>
              <a:rPr lang="tr-TR" altLang="tr-TR" sz="3600" dirty="0">
                <a:cs typeface="Arial" charset="0"/>
              </a:rPr>
              <a:t> şeyin tersinin uygulanması ve bu konuda kararlılık gösterme.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7920" y="80629"/>
            <a:ext cx="10692676" cy="3851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Umre</a:t>
            </a:r>
            <a:r>
              <a:rPr lang="tr-TR" sz="3600" dirty="0">
                <a:cs typeface="Arial" charset="0"/>
              </a:rPr>
              <a:t>: Hac mevsimi dışında Kâbe’yi ziyaret etme.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>
                <a:solidFill>
                  <a:srgbClr val="92D050"/>
                </a:solidFill>
                <a:cs typeface="Arial" charset="0"/>
              </a:rPr>
              <a:t>Ümmet</a:t>
            </a:r>
            <a:r>
              <a:rPr lang="tr-TR" sz="3600" dirty="0">
                <a:cs typeface="Arial" charset="0"/>
              </a:rPr>
              <a:t>: </a:t>
            </a:r>
            <a:r>
              <a:rPr lang="nn-NO" sz="3600" dirty="0">
                <a:cs typeface="Arial" charset="0"/>
              </a:rPr>
              <a:t>Topluluk, cemaat</a:t>
            </a:r>
            <a:r>
              <a:rPr 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Üsve</a:t>
            </a:r>
            <a:r>
              <a:rPr lang="tr-TR" altLang="tr-TR" sz="3600" dirty="0">
                <a:cs typeface="Arial" charset="0"/>
              </a:rPr>
              <a:t>: Örnek, rol model.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Vaaz</a:t>
            </a:r>
            <a:r>
              <a:rPr lang="tr-TR" altLang="tr-TR" sz="3600" dirty="0">
                <a:cs typeface="Arial" charset="0"/>
              </a:rPr>
              <a:t>: Nasihat, öğüt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(</a:t>
            </a:r>
            <a:r>
              <a:rPr lang="tr-TR" altLang="tr-TR" sz="3200" i="1" u="sng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Vaiz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: Cemaate vaaz veren, nasihat eden; </a:t>
            </a:r>
            <a:r>
              <a:rPr lang="tr-TR" altLang="tr-TR" sz="3200" i="1" u="sng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Mevize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: Öğüt).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sz="3600" b="1" dirty="0" err="1">
                <a:solidFill>
                  <a:srgbClr val="92D050"/>
                </a:solidFill>
                <a:cs typeface="Arial" charset="0"/>
              </a:rPr>
              <a:t>Vacibü’l-Vücud</a:t>
            </a:r>
            <a:r>
              <a:rPr lang="tr-TR" sz="3600" dirty="0">
                <a:cs typeface="Arial" charset="0"/>
              </a:rPr>
              <a:t>: Varlığı kendiliğinden olup, var olma konusunda bir başka varlığa muhtaç olmayan.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Vaftiz</a:t>
            </a:r>
            <a:r>
              <a:rPr lang="tr-TR" altLang="tr-TR" sz="3600" dirty="0">
                <a:cs typeface="Arial" charset="0"/>
              </a:rPr>
              <a:t>: Hıristiyanlıkta cemaate katılımın göstergesi olarak kişinin suya daldırılması ya da üzerine su dökülmesi şeklinde icra edilen dinî merasim.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3452" y="80629"/>
            <a:ext cx="9937104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Vahdet/Vahdaniyet</a:t>
            </a:r>
            <a:r>
              <a:rPr lang="tr-TR" altLang="tr-TR" sz="3600" dirty="0">
                <a:cs typeface="Arial" charset="0"/>
              </a:rPr>
              <a:t>: Allah’ın birliği, tekliği.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Vahdet-i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Vücud</a:t>
            </a:r>
            <a:r>
              <a:rPr lang="tr-TR" altLang="tr-TR" sz="3600" dirty="0">
                <a:cs typeface="Arial" charset="0"/>
              </a:rPr>
              <a:t>: Varlığın birliği, varlıkta birlik.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Vahiy</a:t>
            </a:r>
            <a:r>
              <a:rPr lang="tr-TR" altLang="tr-TR" sz="3600" dirty="0">
                <a:cs typeface="Arial" charset="0"/>
              </a:rPr>
              <a:t>: Emirlerin Allah tarafından Nebilere bildirilmesi.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Vecibe</a:t>
            </a:r>
            <a:r>
              <a:rPr lang="tr-TR" altLang="tr-TR" sz="3600" dirty="0">
                <a:cs typeface="Arial" charset="0"/>
              </a:rPr>
              <a:t>: Dini vazife.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Vefat</a:t>
            </a:r>
            <a:r>
              <a:rPr lang="tr-TR" altLang="tr-TR" sz="3600" dirty="0">
                <a:cs typeface="Arial" charset="0"/>
              </a:rPr>
              <a:t>: Ölüm.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Veli</a:t>
            </a:r>
            <a:r>
              <a:rPr lang="tr-TR" altLang="tr-TR" sz="3600" dirty="0">
                <a:cs typeface="Arial" charset="0"/>
              </a:rPr>
              <a:t>: Gönlünün temizliği ve ibadetiyle Allah’a yakın olmaya çalışan kişi, Allah dostu </a:t>
            </a:r>
            <a:r>
              <a:rPr lang="tr-TR" altLang="tr-TR" sz="3200" b="1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(ç.</a:t>
            </a:r>
            <a:r>
              <a:rPr lang="tr-TR" altLang="tr-TR" sz="3200" b="1" i="1" dirty="0">
                <a:solidFill>
                  <a:srgbClr val="92D050"/>
                </a:solidFill>
                <a:cs typeface="Arial" charset="0"/>
              </a:rPr>
              <a:t> Evliya</a:t>
            </a:r>
            <a:r>
              <a:rPr lang="tr-TR" altLang="tr-TR" sz="3200" b="1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Vuslat</a:t>
            </a:r>
            <a:r>
              <a:rPr lang="tr-TR" altLang="tr-TR" sz="3600" dirty="0">
                <a:cs typeface="Arial" charset="0"/>
              </a:rPr>
              <a:t>: Kavuşmak.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5118" y="116633"/>
            <a:ext cx="10117446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Zekât</a:t>
            </a:r>
            <a:r>
              <a:rPr lang="tr-TR" altLang="tr-TR" sz="3600" dirty="0">
                <a:cs typeface="Arial" charset="0"/>
              </a:rPr>
              <a:t>: Kullanıldıkça, verdikçe artan şey.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Zina</a:t>
            </a:r>
            <a:r>
              <a:rPr lang="tr-TR" altLang="tr-TR" sz="3600" dirty="0">
                <a:cs typeface="Arial" charset="0"/>
              </a:rPr>
              <a:t>: Evlilik dışı cinsel beraberlik.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Züht</a:t>
            </a:r>
            <a:r>
              <a:rPr lang="tr-TR" altLang="tr-TR" sz="3600" dirty="0">
                <a:cs typeface="Arial" charset="0"/>
              </a:rPr>
              <a:t>: Dünya ve ona ait şeylere  soğuk, ilgisiz davranmak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(Kur’an’da geçmez)</a:t>
            </a:r>
            <a:r>
              <a:rPr lang="tr-TR" altLang="tr-TR" sz="36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695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pic>
        <p:nvPicPr>
          <p:cNvPr id="15365" name="Picture 2" descr="D:\Calisma_Nurullah\Tulip_(tr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4935364"/>
            <a:ext cx="129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488488" y="6494288"/>
            <a:ext cx="12954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19050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1400" dirty="0">
                <a:cs typeface="Arial" charset="0"/>
              </a:rPr>
              <a:t>Kasım 2018</a:t>
            </a:r>
            <a:endParaRPr lang="tr-TR" altLang="tr-TR" sz="1400" dirty="0"/>
          </a:p>
        </p:txBody>
      </p:sp>
      <p:pic>
        <p:nvPicPr>
          <p:cNvPr id="33797" name="Picture 11" descr="Home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636" y="64897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A2A620-ED39-F14D-B92F-AB5706EE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66" y="332656"/>
            <a:ext cx="10044794" cy="23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3524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2800" dirty="0">
                <a:cs typeface="Arial" charset="0"/>
              </a:rPr>
              <a:t>Bu çalışma, Ocak 2018’de yayınlanmış olan </a:t>
            </a:r>
            <a:r>
              <a:rPr lang="tr-TR" altLang="tr-TR" sz="2800" dirty="0">
                <a:solidFill>
                  <a:srgbClr val="92D050"/>
                </a:solidFill>
                <a:cs typeface="Arial" charset="0"/>
              </a:rPr>
              <a:t>Din Kültürü ve Ahlak Bilgisi Dersi </a:t>
            </a:r>
            <a:r>
              <a:rPr lang="tr-TR" altLang="tr-TR" sz="2800" i="1" dirty="0">
                <a:solidFill>
                  <a:srgbClr val="92D050"/>
                </a:solidFill>
                <a:cs typeface="Arial" charset="0"/>
              </a:rPr>
              <a:t>(9-12. Sınıflar)</a:t>
            </a:r>
            <a:r>
              <a:rPr lang="tr-TR" altLang="tr-TR" sz="2800" dirty="0">
                <a:solidFill>
                  <a:srgbClr val="92D050"/>
                </a:solidFill>
                <a:cs typeface="Arial" charset="0"/>
              </a:rPr>
              <a:t> Öğretim Programı</a:t>
            </a:r>
            <a:r>
              <a:rPr lang="tr-TR" altLang="tr-TR" sz="2800" dirty="0">
                <a:cs typeface="Arial" charset="0"/>
              </a:rPr>
              <a:t>ndaki kavramları da kapsamaktadır.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9602" y="116633"/>
            <a:ext cx="10548986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Bâtıl</a:t>
            </a:r>
            <a:r>
              <a:rPr lang="tr-TR" altLang="tr-TR" sz="3600" dirty="0">
                <a:cs typeface="Arial" charset="0"/>
              </a:rPr>
              <a:t>: Yok olup giden, gerçek ve doğru olmayan, esassız boş şey,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Berzah</a:t>
            </a:r>
            <a:r>
              <a:rPr lang="tr-TR" altLang="tr-TR" sz="3600" dirty="0">
                <a:cs typeface="Arial" charset="0"/>
              </a:rPr>
              <a:t>: </a:t>
            </a:r>
            <a:r>
              <a:rPr lang="tr-TR" altLang="tr-TR" sz="3600" dirty="0"/>
              <a:t>Ölenlerin dünyaya geri dönmesini engelleyen engel</a:t>
            </a:r>
            <a:r>
              <a:rPr lang="tr-TR" altLang="tr-TR" sz="3600" dirty="0">
                <a:cs typeface="Arial" charset="0"/>
              </a:rPr>
              <a:t>. Kur’an’da olmadığı halde gelenekte </a:t>
            </a:r>
            <a:r>
              <a:rPr lang="tr-TR" altLang="tr-TR" sz="3600" dirty="0">
                <a:solidFill>
                  <a:srgbClr val="FFC000"/>
                </a:solidFill>
                <a:cs typeface="Arial" charset="0"/>
              </a:rPr>
              <a:t>berzah âlemi </a:t>
            </a:r>
            <a:r>
              <a:rPr lang="tr-TR" altLang="tr-TR" sz="3600" dirty="0">
                <a:cs typeface="Arial" charset="0"/>
              </a:rPr>
              <a:t>kavramını </a:t>
            </a:r>
            <a:r>
              <a:rPr lang="tr-TR" altLang="tr-TR" sz="3600" dirty="0" err="1">
                <a:cs typeface="Arial" charset="0"/>
              </a:rPr>
              <a:t>kullanılr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Beytullah</a:t>
            </a:r>
            <a:r>
              <a:rPr lang="tr-TR" altLang="tr-TR" sz="3600" dirty="0">
                <a:cs typeface="Arial" charset="0"/>
              </a:rPr>
              <a:t>: Allah’ın evi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</a:t>
            </a:r>
            <a:r>
              <a:rPr lang="tr-TR" altLang="tr-TR" sz="3200" i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Beyt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=Ev)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Bilim</a:t>
            </a:r>
            <a:r>
              <a:rPr lang="tr-TR" altLang="tr-TR" sz="3600" dirty="0">
                <a:cs typeface="Arial" charset="0"/>
              </a:rPr>
              <a:t>: Geleneksel anlamda ilim dini, bilim ise fen bilimleri için kullanılır </a:t>
            </a:r>
            <a:r>
              <a:rPr lang="tr-TR" altLang="tr-TR" sz="3200" i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(Kur’an’da böyle bir ayrım yoktur). </a:t>
            </a:r>
          </a:p>
        </p:txBody>
      </p:sp>
    </p:spTree>
    <p:extLst>
      <p:ext uri="{BB962C8B-B14F-4D97-AF65-F5344CB8AC3E}">
        <p14:creationId xmlns:p14="http://schemas.microsoft.com/office/powerpoint/2010/main" val="478092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1630" y="116633"/>
            <a:ext cx="1004493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Boşanma</a:t>
            </a:r>
            <a:r>
              <a:rPr lang="tr-TR" altLang="tr-TR" sz="3600" dirty="0">
                <a:cs typeface="Arial" charset="0"/>
              </a:rPr>
              <a:t>: Serbest olduğu halde en kötü görülen davranış </a:t>
            </a:r>
            <a:r>
              <a:rPr lang="tr-TR" altLang="tr-TR" sz="1800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(Kadının boşanma hakkı: Bakara [2] 229 [</a:t>
            </a:r>
            <a:r>
              <a:rPr lang="tr-TR" altLang="tr-TR" sz="1800" i="1" dirty="0" err="1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iftida</a:t>
            </a:r>
            <a:r>
              <a:rPr lang="tr-TR" altLang="tr-TR" sz="1800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]).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Câiz</a:t>
            </a:r>
            <a:r>
              <a:rPr lang="tr-TR" altLang="tr-TR" sz="3600" dirty="0">
                <a:cs typeface="Arial" charset="0"/>
              </a:rPr>
              <a:t>: Dinen yapılmasında sakınca olmayan şey.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Cami</a:t>
            </a:r>
            <a:r>
              <a:rPr lang="tr-TR" altLang="tr-TR" sz="3600" dirty="0">
                <a:cs typeface="Arial" charset="0"/>
              </a:rPr>
              <a:t>: Toplayan, bir araya getiren. Yurt dışında </a:t>
            </a: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Mescid</a:t>
            </a:r>
            <a:r>
              <a:rPr lang="tr-TR" altLang="tr-TR" sz="3600" dirty="0">
                <a:cs typeface="Arial" charset="0"/>
              </a:rPr>
              <a:t> adı verilir.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Cuma</a:t>
            </a:r>
            <a:r>
              <a:rPr lang="tr-TR" altLang="tr-TR" sz="3600" dirty="0">
                <a:cs typeface="Arial" charset="0"/>
              </a:rPr>
              <a:t>: Toplanma.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Cemaat</a:t>
            </a:r>
            <a:r>
              <a:rPr lang="tr-TR" altLang="tr-TR" sz="3600" dirty="0">
                <a:cs typeface="Arial" charset="0"/>
              </a:rPr>
              <a:t>: Toplanan kalabalık.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Cariye</a:t>
            </a:r>
            <a:r>
              <a:rPr lang="tr-TR" altLang="tr-TR" sz="3600" dirty="0">
                <a:cs typeface="Arial" charset="0"/>
              </a:rPr>
              <a:t>: Kadın köle </a:t>
            </a:r>
            <a:r>
              <a:rPr lang="tr-TR" altLang="tr-TR" sz="20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(Kur’an köleliği kaldırmıştır: Muhammed [47] 4).</a:t>
            </a:r>
            <a:endParaRPr lang="tr-TR" altLang="tr-TR" sz="4000" b="1" i="1" dirty="0">
              <a:solidFill>
                <a:schemeClr val="bg1">
                  <a:lumMod val="20000"/>
                  <a:lumOff val="80000"/>
                </a:schemeClr>
              </a:solidFill>
              <a:cs typeface="Arial" charset="0"/>
            </a:endParaRP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Cenabet</a:t>
            </a:r>
            <a:r>
              <a:rPr lang="tr-TR" altLang="tr-TR" sz="3600" dirty="0">
                <a:cs typeface="Arial" charset="0"/>
              </a:rPr>
              <a:t>: Bazı ibadetleri yapmaya engel olan manevi kirlilik hali, 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cünüplük</a:t>
            </a:r>
            <a:r>
              <a:rPr lang="tr-TR" altLang="tr-TR" sz="36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17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6920" y="116632"/>
            <a:ext cx="1026164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Cenaze</a:t>
            </a:r>
            <a:r>
              <a:rPr lang="tr-TR" altLang="tr-TR" sz="3600" dirty="0">
                <a:cs typeface="Arial" charset="0"/>
              </a:rPr>
              <a:t>: Kefenlenip tabuta konmuş, gömülmeye hazırlanmış insan ölüsü.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Cem</a:t>
            </a:r>
            <a:r>
              <a:rPr lang="tr-TR" altLang="tr-TR" sz="3600" dirty="0">
                <a:cs typeface="Arial" charset="0"/>
              </a:rPr>
              <a:t>: Alevi-Bektaşi töreni.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Cihad</a:t>
            </a:r>
            <a:r>
              <a:rPr lang="tr-TR" altLang="tr-TR" sz="3600" dirty="0">
                <a:cs typeface="Arial" charset="0"/>
              </a:rPr>
              <a:t>: Allah için çalışmak, mücadele etmek, var gücünü ortaya koymak. En Büyük </a:t>
            </a:r>
            <a:r>
              <a:rPr lang="tr-TR" altLang="tr-TR" sz="3600" dirty="0" err="1">
                <a:cs typeface="Arial" charset="0"/>
              </a:rPr>
              <a:t>cihad</a:t>
            </a:r>
            <a:r>
              <a:rPr lang="tr-TR" altLang="tr-TR" sz="3600" dirty="0">
                <a:cs typeface="Arial" charset="0"/>
              </a:rPr>
              <a:t>, Kur’an’ı anlatmak </a:t>
            </a:r>
            <a:r>
              <a:rPr lang="tr-TR" altLang="tr-TR" sz="18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(Furkan [25] 52)</a:t>
            </a:r>
            <a:r>
              <a:rPr lang="tr-TR" altLang="tr-TR" sz="3600" dirty="0">
                <a:cs typeface="Arial" charset="0"/>
              </a:rPr>
              <a:t>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Cüz</a:t>
            </a:r>
            <a:r>
              <a:rPr lang="tr-TR" altLang="tr-TR" sz="3600" dirty="0">
                <a:cs typeface="Arial" charset="0"/>
              </a:rPr>
              <a:t>: Bir bütünü oluşturan bölümlerden her biri, Kur’an’ın 20’şer sayfalık bölümleri.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 err="1">
                <a:solidFill>
                  <a:srgbClr val="92D050"/>
                </a:solidFill>
                <a:cs typeface="Arial" charset="0"/>
              </a:rPr>
              <a:t>Darb</a:t>
            </a: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-ı Mesel</a:t>
            </a:r>
            <a:r>
              <a:rPr lang="tr-TR" altLang="tr-TR" sz="3600" dirty="0">
                <a:cs typeface="Arial" charset="0"/>
              </a:rPr>
              <a:t>: Örnek vermek.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63900" y="7378700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tr-TR" sz="2400">
              <a:latin typeface="New York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9436" y="116632"/>
            <a:ext cx="1011661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Değer</a:t>
            </a:r>
            <a:r>
              <a:rPr lang="tr-TR" altLang="tr-TR" sz="3600" dirty="0">
                <a:cs typeface="Arial" charset="0"/>
              </a:rPr>
              <a:t>: Kıymet, üstün nitelik, meziyet.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Deist</a:t>
            </a:r>
            <a:r>
              <a:rPr lang="tr-TR" altLang="tr-TR" sz="3600" dirty="0">
                <a:cs typeface="Arial" charset="0"/>
              </a:rPr>
              <a:t>: Tanrının pasif olduğuna inanan, dine, peygambere gerek görmeyen.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Din</a:t>
            </a:r>
            <a:r>
              <a:rPr lang="tr-TR" altLang="tr-TR" sz="3600" dirty="0">
                <a:cs typeface="Arial" charset="0"/>
              </a:rPr>
              <a:t>: Allah tarafından peygamberler aracılığıyla gönderilen, akıl sahibi insanları kedi istek ve iradeleriyle hayırlı olan şeylere sevk eden ilahi kurallar bütünü.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tr-TR" sz="3600" b="1" dirty="0">
                <a:solidFill>
                  <a:srgbClr val="92D050"/>
                </a:solidFill>
                <a:cs typeface="Arial" charset="0"/>
              </a:rPr>
              <a:t>Dogma</a:t>
            </a:r>
            <a:r>
              <a:rPr lang="tr-TR" altLang="tr-TR" sz="3600" dirty="0">
                <a:cs typeface="Arial" charset="0"/>
              </a:rPr>
              <a:t>: Belli bir konuda ileri sürülen bir görüşün sorgulanamaz, tartışılamaz gerçek olarak kabul edilmesi </a:t>
            </a:r>
            <a:r>
              <a:rPr lang="tr-TR" altLang="tr-TR" sz="1800" b="1" i="1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(İslam, dogmatik bir din değildir: Bakara [2] 260).</a:t>
            </a:r>
            <a:r>
              <a:rPr lang="tr-TR" altLang="tr-TR" sz="3600" dirty="0">
                <a:cs typeface="Arial" charset="0"/>
              </a:rPr>
              <a:t> </a:t>
            </a:r>
          </a:p>
          <a:p>
            <a:pPr marL="184150" indent="-174625" eaLnBrk="1" hangingPunct="1">
              <a:spcBef>
                <a:spcPct val="20000"/>
              </a:spcBef>
              <a:buClr>
                <a:schemeClr val="tx2"/>
              </a:buClr>
            </a:pPr>
            <a:endParaRPr lang="tr-TR" altLang="tr-TR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6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a5113e9adafc622cda13cb92ba8a34161db59"/>
  <p:tag name="ISPRING_RESOURCE_PATHS_HASH_2" val="5ec8b1e3879037271292468162563bd1ed92bbf"/>
</p:tagLst>
</file>

<file path=ppt/theme/theme1.xml><?xml version="1.0" encoding="utf-8"?>
<a:theme xmlns:a="http://schemas.openxmlformats.org/drawingml/2006/main" name="Shimmer">
  <a:themeElements>
    <a:clrScheme name="Shimmer 5">
      <a:dk1>
        <a:srgbClr val="808080"/>
      </a:dk1>
      <a:lt1>
        <a:srgbClr val="FFFFFF"/>
      </a:lt1>
      <a:dk2>
        <a:srgbClr val="370C5A"/>
      </a:dk2>
      <a:lt2>
        <a:srgbClr val="BAD41A"/>
      </a:lt2>
      <a:accent1>
        <a:srgbClr val="6C18B0"/>
      </a:accent1>
      <a:accent2>
        <a:srgbClr val="BAD41A"/>
      </a:accent2>
      <a:accent3>
        <a:srgbClr val="AEAAB5"/>
      </a:accent3>
      <a:accent4>
        <a:srgbClr val="DADADA"/>
      </a:accent4>
      <a:accent5>
        <a:srgbClr val="BAABD4"/>
      </a:accent5>
      <a:accent6>
        <a:srgbClr val="A8C016"/>
      </a:accent6>
      <a:hlink>
        <a:srgbClr val="F63F1B"/>
      </a:hlink>
      <a:folHlink>
        <a:srgbClr val="FFBF56"/>
      </a:folHlink>
    </a:clrScheme>
    <a:fontScheme name="Shimme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Spæce Star:Programlar:Microsoft Office 2001:Templates:Presentations:Designs:Shimmer</Template>
  <TotalTime>28140</TotalTime>
  <Words>3277</Words>
  <Application>Microsoft Macintosh PowerPoint</Application>
  <PresentationFormat>Widescreen</PresentationFormat>
  <Paragraphs>264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New York</vt:lpstr>
      <vt:lpstr>Tahoma</vt:lpstr>
      <vt:lpstr>Times</vt:lpstr>
      <vt:lpstr>Wingdings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Dini Kavramlar</dc:title>
  <dc:subject/>
  <dc:creator>Dr. Nurullah ABALI</dc:creator>
  <cp:keywords/>
  <dc:description>TulipAndRose.net</dc:description>
  <cp:lastModifiedBy>Ph.D. Nurullah ABALI</cp:lastModifiedBy>
  <cp:revision>960</cp:revision>
  <cp:lastPrinted>2017-09-27T03:08:28Z</cp:lastPrinted>
  <dcterms:created xsi:type="dcterms:W3CDTF">2003-04-28T22:14:44Z</dcterms:created>
  <dcterms:modified xsi:type="dcterms:W3CDTF">2018-11-25T18:59:15Z</dcterms:modified>
  <cp:category/>
</cp:coreProperties>
</file>